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5"/>
  </p:notesMasterIdLst>
  <p:handoutMasterIdLst>
    <p:handoutMasterId r:id="rId36"/>
  </p:handoutMasterIdLst>
  <p:sldIdLst>
    <p:sldId id="415" r:id="rId2"/>
    <p:sldId id="433" r:id="rId3"/>
    <p:sldId id="418" r:id="rId4"/>
    <p:sldId id="419" r:id="rId5"/>
    <p:sldId id="434" r:id="rId6"/>
    <p:sldId id="435" r:id="rId7"/>
    <p:sldId id="436" r:id="rId8"/>
    <p:sldId id="437" r:id="rId9"/>
    <p:sldId id="438" r:id="rId10"/>
    <p:sldId id="439" r:id="rId11"/>
    <p:sldId id="420" r:id="rId12"/>
    <p:sldId id="421" r:id="rId13"/>
    <p:sldId id="440" r:id="rId14"/>
    <p:sldId id="422" r:id="rId15"/>
    <p:sldId id="423" r:id="rId16"/>
    <p:sldId id="424" r:id="rId17"/>
    <p:sldId id="425" r:id="rId18"/>
    <p:sldId id="441" r:id="rId19"/>
    <p:sldId id="442" r:id="rId20"/>
    <p:sldId id="426" r:id="rId21"/>
    <p:sldId id="427" r:id="rId22"/>
    <p:sldId id="443" r:id="rId23"/>
    <p:sldId id="452" r:id="rId24"/>
    <p:sldId id="444" r:id="rId25"/>
    <p:sldId id="445" r:id="rId26"/>
    <p:sldId id="446" r:id="rId27"/>
    <p:sldId id="447" r:id="rId28"/>
    <p:sldId id="453" r:id="rId29"/>
    <p:sldId id="448" r:id="rId30"/>
    <p:sldId id="451" r:id="rId31"/>
    <p:sldId id="450" r:id="rId32"/>
    <p:sldId id="430" r:id="rId33"/>
    <p:sldId id="431" r:id="rId3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57D71C-6475-4DD5-B351-E58F109A076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2D73DD3-1261-4708-A995-A0F29EA8C9BA}">
      <dgm:prSet phldrT="[Text]" custT="1"/>
      <dgm:spPr>
        <a:solidFill>
          <a:srgbClr val="2A700F"/>
        </a:solidFill>
      </dgm:spPr>
      <dgm:t>
        <a:bodyPr/>
        <a:lstStyle/>
        <a:p>
          <a:r>
            <a:rPr lang="en-NZ" sz="11500" b="1" dirty="0" smtClean="0">
              <a:latin typeface="+mj-lt"/>
            </a:rPr>
            <a:t>13</a:t>
          </a:r>
          <a:endParaRPr lang="en-NZ" sz="6500" b="1" dirty="0">
            <a:latin typeface="+mj-lt"/>
          </a:endParaRPr>
        </a:p>
      </dgm:t>
    </dgm:pt>
    <dgm:pt modelId="{2B1CCA2C-69E9-47B3-8EE4-0E6C3E2130B7}" type="parTrans" cxnId="{CA66B807-A2FD-4A19-9908-655C18EF00B1}">
      <dgm:prSet/>
      <dgm:spPr/>
      <dgm:t>
        <a:bodyPr/>
        <a:lstStyle/>
        <a:p>
          <a:endParaRPr lang="en-NZ"/>
        </a:p>
      </dgm:t>
    </dgm:pt>
    <dgm:pt modelId="{B502C349-115A-4B77-8988-E1E7E137A115}" type="sibTrans" cxnId="{CA66B807-A2FD-4A19-9908-655C18EF00B1}">
      <dgm:prSet/>
      <dgm:spPr/>
      <dgm:t>
        <a:bodyPr/>
        <a:lstStyle/>
        <a:p>
          <a:endParaRPr lang="en-NZ"/>
        </a:p>
      </dgm:t>
    </dgm:pt>
    <dgm:pt modelId="{5ED66865-5614-43FD-B004-421544B8A2BE}" type="pres">
      <dgm:prSet presAssocID="{2A57D71C-6475-4DD5-B351-E58F109A076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919A09AF-00E3-4D4D-A78C-B55A0BA5CE51}" type="pres">
      <dgm:prSet presAssocID="{82D73DD3-1261-4708-A995-A0F29EA8C9BA}" presName="centerShape" presStyleLbl="node0" presStyleIdx="0" presStyleCnt="1"/>
      <dgm:spPr/>
      <dgm:t>
        <a:bodyPr/>
        <a:lstStyle/>
        <a:p>
          <a:endParaRPr lang="en-NZ"/>
        </a:p>
      </dgm:t>
    </dgm:pt>
  </dgm:ptLst>
  <dgm:cxnLst>
    <dgm:cxn modelId="{CA66B807-A2FD-4A19-9908-655C18EF00B1}" srcId="{2A57D71C-6475-4DD5-B351-E58F109A076D}" destId="{82D73DD3-1261-4708-A995-A0F29EA8C9BA}" srcOrd="0" destOrd="0" parTransId="{2B1CCA2C-69E9-47B3-8EE4-0E6C3E2130B7}" sibTransId="{B502C349-115A-4B77-8988-E1E7E137A115}"/>
    <dgm:cxn modelId="{8B89BE13-1656-4180-96F6-C26CDD59CD87}" type="presOf" srcId="{82D73DD3-1261-4708-A995-A0F29EA8C9BA}" destId="{919A09AF-00E3-4D4D-A78C-B55A0BA5CE51}" srcOrd="0" destOrd="0" presId="urn:microsoft.com/office/officeart/2005/8/layout/radial6"/>
    <dgm:cxn modelId="{B901B437-A6C3-40A5-869D-124E19B33EC2}" type="presOf" srcId="{2A57D71C-6475-4DD5-B351-E58F109A076D}" destId="{5ED66865-5614-43FD-B004-421544B8A2BE}" srcOrd="0" destOrd="0" presId="urn:microsoft.com/office/officeart/2005/8/layout/radial6"/>
    <dgm:cxn modelId="{D3C7F858-E257-4DF8-8E09-0B62414A43A8}" type="presParOf" srcId="{5ED66865-5614-43FD-B004-421544B8A2BE}" destId="{919A09AF-00E3-4D4D-A78C-B55A0BA5CE51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9A09AF-00E3-4D4D-A78C-B55A0BA5CE51}">
      <dsp:nvSpPr>
        <dsp:cNvPr id="0" name=""/>
        <dsp:cNvSpPr/>
      </dsp:nvSpPr>
      <dsp:spPr>
        <a:xfrm>
          <a:off x="76123" y="171"/>
          <a:ext cx="2535712" cy="2535712"/>
        </a:xfrm>
        <a:prstGeom prst="ellipse">
          <a:avLst/>
        </a:prstGeom>
        <a:solidFill>
          <a:srgbClr val="2A70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146050" rIns="146050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1500" b="1" kern="1200" dirty="0" smtClean="0">
              <a:latin typeface="+mj-lt"/>
            </a:rPr>
            <a:t>13</a:t>
          </a:r>
          <a:endParaRPr lang="en-NZ" sz="6500" b="1" kern="1200" dirty="0">
            <a:latin typeface="+mj-lt"/>
          </a:endParaRPr>
        </a:p>
      </dsp:txBody>
      <dsp:txXfrm>
        <a:off x="76123" y="171"/>
        <a:ext cx="2535712" cy="2535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30/10/2015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30/10/2015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23329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192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106153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950804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331014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9861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4245887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803309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702155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Emphasise</a:t>
            </a:r>
            <a:r>
              <a:rPr lang="en-NZ" baseline="0" dirty="0" smtClean="0"/>
              <a:t> Major / </a:t>
            </a:r>
            <a:r>
              <a:rPr lang="en-NZ" baseline="0" dirty="0" err="1" smtClean="0"/>
              <a:t>NoTrumps</a:t>
            </a:r>
            <a:r>
              <a:rPr lang="en-NZ" baseline="0" dirty="0" smtClean="0"/>
              <a:t> / Minor ... Talk about this as often as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71392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815483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136481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94925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868425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95573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659236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06245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7083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368857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Mention suit quality not relevant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599207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439651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On Board One ... Take them through the process</a:t>
            </a:r>
            <a:r>
              <a:rPr lang="en-NZ" baseline="0" dirty="0" smtClean="0"/>
              <a:t> one step at a time, then let them loose on boards 2 – 4, leave this on screen during that time.  WRITE UP THE OPENING LEADS FOR EACH BOARD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489660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863589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699955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Emphasise</a:t>
            </a:r>
            <a:r>
              <a:rPr lang="en-NZ" baseline="0" dirty="0" smtClean="0"/>
              <a:t> the importance of getting to GAME where possible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083570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061713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8635891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6023606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9410054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Demonstrate</a:t>
            </a:r>
            <a:r>
              <a:rPr lang="en-NZ" baseline="0" dirty="0" smtClean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7978" y="188640"/>
            <a:ext cx="2734142" cy="88615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One</a:t>
            </a:r>
            <a:r>
              <a:rPr lang="en-NZ" sz="4400" b="1" dirty="0" smtClean="0"/>
              <a:t> </a:t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Introduction to Bridge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Lesson One </a:t>
            </a:r>
            <a:r>
              <a:rPr lang="en-NZ" sz="4000" dirty="0" smtClean="0"/>
              <a:t>– Introduction to Bridge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4906888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000" dirty="0" smtClean="0"/>
              <a:t>The Game of bridge is played in 2 distinct phases:</a:t>
            </a:r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 smtClean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 smtClean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000" dirty="0" smtClean="0"/>
          </a:p>
          <a:p>
            <a:pPr>
              <a:lnSpc>
                <a:spcPct val="10000"/>
              </a:lnSpc>
              <a:spcBef>
                <a:spcPts val="0"/>
              </a:spcBef>
              <a:buNone/>
            </a:pPr>
            <a:endParaRPr lang="en-NZ" sz="3200" dirty="0" smtClean="0"/>
          </a:p>
          <a:p>
            <a:pPr>
              <a:buNone/>
            </a:pPr>
            <a:r>
              <a:rPr lang="en-NZ" sz="3000" b="1" u="sng" dirty="0" smtClean="0"/>
              <a:t>PHASE  1</a:t>
            </a:r>
            <a:endParaRPr lang="en-NZ" sz="2800" dirty="0" smtClean="0"/>
          </a:p>
          <a:p>
            <a:r>
              <a:rPr lang="en-NZ" sz="3000" b="1" dirty="0" smtClean="0"/>
              <a:t>The Auction </a:t>
            </a:r>
            <a:r>
              <a:rPr lang="en-NZ" sz="3000" dirty="0" smtClean="0"/>
              <a:t>… each person in the partnership ‘talks’ to each other to describe what they have in their hand to work out the </a:t>
            </a:r>
            <a:r>
              <a:rPr lang="en-NZ" sz="3000" dirty="0" smtClean="0">
                <a:solidFill>
                  <a:srgbClr val="FF0000"/>
                </a:solidFill>
              </a:rPr>
              <a:t>best </a:t>
            </a:r>
            <a:r>
              <a:rPr lang="en-NZ" sz="3000" b="1" dirty="0">
                <a:solidFill>
                  <a:srgbClr val="FF0000"/>
                </a:solidFill>
              </a:rPr>
              <a:t>contract</a:t>
            </a:r>
            <a:endParaRPr lang="en-NZ" sz="3000" b="1" dirty="0" smtClean="0">
              <a:solidFill>
                <a:srgbClr val="FF0000"/>
              </a:solidFill>
            </a:endParaRPr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3" descr="Bidding P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761424"/>
            <a:ext cx="309247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Lesson One </a:t>
            </a:r>
            <a:r>
              <a:rPr lang="en-NZ" sz="4000" dirty="0" smtClean="0"/>
              <a:t>– Introduction to Bridge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3898776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3000" b="1" u="sng" dirty="0" smtClean="0"/>
              <a:t>PHASE 2</a:t>
            </a:r>
          </a:p>
          <a:p>
            <a:pPr>
              <a:buNone/>
            </a:pPr>
            <a:endParaRPr lang="en-NZ" sz="3000" b="1" u="sng" dirty="0" smtClean="0"/>
          </a:p>
          <a:p>
            <a:r>
              <a:rPr lang="en-NZ" sz="3000" b="1" dirty="0" smtClean="0"/>
              <a:t>The Play </a:t>
            </a:r>
            <a:r>
              <a:rPr lang="en-NZ" sz="3000" dirty="0" smtClean="0"/>
              <a:t>… the winning partnership now needs to fulfil their contract</a:t>
            </a:r>
          </a:p>
          <a:p>
            <a:pPr>
              <a:buNone/>
            </a:pPr>
            <a:endParaRPr lang="en-NZ" dirty="0" smtClean="0"/>
          </a:p>
          <a:p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8444" y="1492040"/>
            <a:ext cx="4439348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PHASE 1 - The Auction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29600" cy="439200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The process of ‘talking’ to each other to describe the contents of your hand</a:t>
            </a:r>
          </a:p>
          <a:p>
            <a:r>
              <a:rPr lang="en-NZ" sz="3200" dirty="0" smtClean="0"/>
              <a:t>The </a:t>
            </a:r>
            <a:r>
              <a:rPr lang="en-NZ" sz="3200" b="1" dirty="0" smtClean="0">
                <a:solidFill>
                  <a:srgbClr val="2A700F"/>
                </a:solidFill>
              </a:rPr>
              <a:t>Dealer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dirty="0" smtClean="0"/>
              <a:t>is the first person to bid</a:t>
            </a:r>
          </a:p>
          <a:p>
            <a:r>
              <a:rPr lang="en-NZ" sz="3200" dirty="0" smtClean="0"/>
              <a:t>Bids must be made in the correct order</a:t>
            </a:r>
          </a:p>
          <a:p>
            <a:r>
              <a:rPr lang="en-NZ" sz="3200" dirty="0" smtClean="0"/>
              <a:t>Bids are made clockwise</a:t>
            </a:r>
          </a:p>
          <a:p>
            <a:r>
              <a:rPr lang="en-NZ" sz="3200" dirty="0" smtClean="0"/>
              <a:t>If you have nothing to say … </a:t>
            </a:r>
          </a:p>
          <a:p>
            <a:pPr>
              <a:buNone/>
            </a:pPr>
            <a:r>
              <a:rPr lang="en-NZ" sz="3200" dirty="0" smtClean="0"/>
              <a:t>     you can </a:t>
            </a:r>
            <a:r>
              <a:rPr lang="en-NZ" sz="3200" b="1" dirty="0" smtClean="0">
                <a:solidFill>
                  <a:srgbClr val="2A700F"/>
                </a:solidFill>
              </a:rPr>
              <a:t>PASS</a:t>
            </a:r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1026" name="Picture 2" descr="C:\Users\Amanda\AppData\Local\Microsoft\Windows\Temporary Internet Files\Content.IE5\MSP0B8H6\MC90024164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5062" y="3345600"/>
            <a:ext cx="2568938" cy="2761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PHASE 1 – The Auction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6779096" cy="438912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Bidding is written down</a:t>
            </a:r>
          </a:p>
          <a:p>
            <a:r>
              <a:rPr lang="en-NZ" sz="3200" dirty="0" smtClean="0"/>
              <a:t>The auction concludes when there have been 3 passes in a row</a:t>
            </a:r>
          </a:p>
          <a:p>
            <a:r>
              <a:rPr lang="en-NZ" sz="3200" dirty="0" smtClean="0"/>
              <a:t>The </a:t>
            </a:r>
            <a:r>
              <a:rPr lang="en-NZ" sz="3200" b="1" dirty="0" smtClean="0">
                <a:solidFill>
                  <a:srgbClr val="2A700F"/>
                </a:solidFill>
              </a:rPr>
              <a:t>Contract</a:t>
            </a:r>
            <a:r>
              <a:rPr lang="en-NZ" sz="3200" dirty="0" smtClean="0"/>
              <a:t> is the last bid made before those 3 passes</a:t>
            </a:r>
          </a:p>
          <a:p>
            <a:r>
              <a:rPr lang="en-NZ" sz="3200" dirty="0" smtClean="0"/>
              <a:t>The player who bids the suit first will be the </a:t>
            </a:r>
            <a:r>
              <a:rPr lang="en-NZ" sz="3200" b="1" dirty="0" smtClean="0">
                <a:solidFill>
                  <a:srgbClr val="2A700F"/>
                </a:solidFill>
              </a:rPr>
              <a:t>Declarer</a:t>
            </a: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1026" name="Picture 2" descr="C:\Users\Amanda\AppData\Local\Microsoft\Windows\Temporary Internet Files\Content.IE5\MSP0B8H6\MC90024164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1270" y="1052736"/>
            <a:ext cx="2687860" cy="2889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PHASE 2 – The Play of the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29376"/>
            <a:ext cx="8229600" cy="438912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The </a:t>
            </a:r>
            <a:r>
              <a:rPr lang="en-NZ" sz="3200" b="1" dirty="0" smtClean="0">
                <a:solidFill>
                  <a:srgbClr val="2A700F"/>
                </a:solidFill>
              </a:rPr>
              <a:t>Declarer </a:t>
            </a:r>
            <a:r>
              <a:rPr lang="en-NZ" sz="3200" dirty="0" smtClean="0"/>
              <a:t>is the person who plays the hand</a:t>
            </a:r>
          </a:p>
          <a:p>
            <a:r>
              <a:rPr lang="en-NZ" sz="3200" dirty="0" smtClean="0"/>
              <a:t>The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3200" b="1" dirty="0" smtClean="0">
                <a:solidFill>
                  <a:srgbClr val="2A700F"/>
                </a:solidFill>
              </a:rPr>
              <a:t>opening lead </a:t>
            </a:r>
            <a:r>
              <a:rPr lang="en-NZ" sz="3200" dirty="0" smtClean="0"/>
              <a:t>is made by the person on Declarer’s left</a:t>
            </a:r>
          </a:p>
          <a:p>
            <a:r>
              <a:rPr lang="en-NZ" sz="3200" b="1" dirty="0" smtClean="0">
                <a:solidFill>
                  <a:srgbClr val="2A700F"/>
                </a:solidFill>
              </a:rPr>
              <a:t>Dummy</a:t>
            </a:r>
            <a:r>
              <a:rPr lang="en-NZ" sz="3200" dirty="0" smtClean="0"/>
              <a:t> lays their cards out on the table with the trump suit on their right</a:t>
            </a:r>
          </a:p>
          <a:p>
            <a:r>
              <a:rPr lang="en-NZ" sz="3200" dirty="0" smtClean="0"/>
              <a:t>The cards laid on the table are also known as the </a:t>
            </a:r>
            <a:r>
              <a:rPr lang="en-NZ" sz="3200" b="1" dirty="0" smtClean="0">
                <a:solidFill>
                  <a:srgbClr val="2A700F"/>
                </a:solidFill>
              </a:rPr>
              <a:t>Dummy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2050" name="Picture 2" descr="C:\Users\Amanda\AppData\Local\Microsoft\Windows\Temporary Internet Files\Content.IE5\J3X61OOY\MC900431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509120"/>
            <a:ext cx="1902832" cy="1617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manda\AppData\Local\Microsoft\Windows\Temporary Internet Files\Content.IE5\J3X61OOY\MC900431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332656"/>
            <a:ext cx="1440159" cy="122413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3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PHASE 2 - Play of the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1569"/>
            <a:ext cx="7886700" cy="4351338"/>
          </a:xfrm>
        </p:spPr>
        <p:txBody>
          <a:bodyPr>
            <a:normAutofit/>
          </a:bodyPr>
          <a:lstStyle/>
          <a:p>
            <a:r>
              <a:rPr lang="en-NZ" sz="3200" dirty="0" smtClean="0"/>
              <a:t>Declarer plays their own cards AND Dummy’s cards</a:t>
            </a:r>
          </a:p>
          <a:p>
            <a:r>
              <a:rPr lang="en-NZ" sz="3200" dirty="0" smtClean="0"/>
              <a:t>A </a:t>
            </a:r>
            <a:r>
              <a:rPr lang="en-NZ" sz="3200" b="1" dirty="0" smtClean="0">
                <a:solidFill>
                  <a:srgbClr val="2A700F"/>
                </a:solidFill>
              </a:rPr>
              <a:t>trick</a:t>
            </a:r>
            <a:r>
              <a:rPr lang="en-NZ" sz="3200" dirty="0" smtClean="0"/>
              <a:t> is a collection of 4 cards – one from each player</a:t>
            </a:r>
          </a:p>
          <a:p>
            <a:r>
              <a:rPr lang="en-NZ" sz="3200" dirty="0" smtClean="0"/>
              <a:t>A player must follow suit where possible</a:t>
            </a:r>
          </a:p>
          <a:p>
            <a:r>
              <a:rPr lang="en-NZ" sz="3200" dirty="0" smtClean="0"/>
              <a:t>The highest card of the suit led wins the trick UNLESS a </a:t>
            </a:r>
            <a:r>
              <a:rPr lang="en-NZ" sz="3200" b="1" dirty="0" smtClean="0">
                <a:solidFill>
                  <a:srgbClr val="2A700F"/>
                </a:solidFill>
              </a:rPr>
              <a:t>trump</a:t>
            </a:r>
            <a:r>
              <a:rPr lang="en-NZ" sz="3200" b="1" dirty="0" smtClean="0"/>
              <a:t> </a:t>
            </a:r>
            <a:r>
              <a:rPr lang="en-NZ" sz="3200" dirty="0" smtClean="0"/>
              <a:t>is played</a:t>
            </a:r>
          </a:p>
          <a:p>
            <a:r>
              <a:rPr lang="en-NZ" sz="3200" dirty="0" smtClean="0"/>
              <a:t>If you win the trick, you lead to the next trick</a:t>
            </a: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How the Cards are Placed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3352"/>
            <a:ext cx="8229600" cy="2592288"/>
          </a:xfrm>
        </p:spPr>
        <p:txBody>
          <a:bodyPr>
            <a:normAutofit fontScale="92500"/>
          </a:bodyPr>
          <a:lstStyle/>
          <a:p>
            <a:r>
              <a:rPr lang="en-NZ" sz="3200" dirty="0" smtClean="0"/>
              <a:t>Each player keeps their own cards in front of them</a:t>
            </a:r>
          </a:p>
          <a:p>
            <a:r>
              <a:rPr lang="en-NZ" sz="3200" dirty="0" smtClean="0"/>
              <a:t>If you win the </a:t>
            </a:r>
            <a:r>
              <a:rPr lang="en-NZ" sz="3200" b="1" dirty="0" smtClean="0">
                <a:solidFill>
                  <a:srgbClr val="2A700F"/>
                </a:solidFill>
              </a:rPr>
              <a:t>trick</a:t>
            </a:r>
            <a:r>
              <a:rPr lang="en-NZ" sz="3200" dirty="0" smtClean="0"/>
              <a:t> the card is placed vertically in front of you</a:t>
            </a:r>
          </a:p>
          <a:p>
            <a:r>
              <a:rPr lang="en-NZ" sz="3200" dirty="0" smtClean="0"/>
              <a:t>If you lose the </a:t>
            </a:r>
            <a:r>
              <a:rPr lang="en-NZ" sz="3200" b="1" dirty="0" smtClean="0">
                <a:solidFill>
                  <a:srgbClr val="2A700F"/>
                </a:solidFill>
              </a:rPr>
              <a:t>trick</a:t>
            </a:r>
            <a:r>
              <a:rPr lang="en-NZ" sz="3200" dirty="0" smtClean="0"/>
              <a:t> the card is placed horizontally in front of you</a:t>
            </a:r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3" descr="Card placem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892323"/>
            <a:ext cx="5976664" cy="2306213"/>
          </a:xfrm>
          <a:prstGeom prst="round2Same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Cards in a Suit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6056"/>
            <a:ext cx="8229600" cy="701432"/>
          </a:xfrm>
        </p:spPr>
        <p:txBody>
          <a:bodyPr>
            <a:normAutofit/>
          </a:bodyPr>
          <a:lstStyle/>
          <a:p>
            <a:r>
              <a:rPr lang="en-NZ" sz="3600" dirty="0" smtClean="0"/>
              <a:t>Cards are ranked from highest to lowest</a:t>
            </a:r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1560" y="3705640"/>
            <a:ext cx="8229600" cy="1152128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NZ" sz="9800" b="1" noProof="0" dirty="0" smtClean="0">
                <a:solidFill>
                  <a:srgbClr val="2A700F"/>
                </a:solidFill>
                <a:latin typeface="+mj-lt"/>
              </a:rPr>
              <a:t>A K Q J 10 9 8 7 6 5 4 3 2</a:t>
            </a: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manda\AppData\Local\Microsoft\Windows\Temporary Internet Files\Content.IE5\DLMTVB4T\MC90042317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2636912"/>
            <a:ext cx="1115616" cy="1115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the Suits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4042792" cy="47338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NZ" sz="7100" b="1" dirty="0" err="1" smtClean="0"/>
              <a:t>N</a:t>
            </a:r>
            <a:r>
              <a:rPr lang="en-NZ" sz="4100" dirty="0" err="1" smtClean="0"/>
              <a:t>o</a:t>
            </a:r>
            <a:r>
              <a:rPr lang="en-NZ" sz="7100" b="1" dirty="0" err="1" smtClean="0"/>
              <a:t>T</a:t>
            </a:r>
            <a:r>
              <a:rPr lang="en-NZ" sz="4100" dirty="0" err="1" smtClean="0"/>
              <a:t>rumps</a:t>
            </a:r>
            <a:endParaRPr lang="en-NZ" sz="4100" dirty="0" smtClean="0"/>
          </a:p>
          <a:p>
            <a:pPr>
              <a:buNone/>
            </a:pPr>
            <a:endParaRPr lang="en-NZ" sz="4100" dirty="0" smtClean="0"/>
          </a:p>
          <a:p>
            <a:pPr>
              <a:buNone/>
            </a:pPr>
            <a:r>
              <a:rPr lang="en-NZ" sz="7100" b="1" dirty="0" smtClean="0"/>
              <a:t>S</a:t>
            </a:r>
            <a:r>
              <a:rPr lang="en-NZ" sz="4100" dirty="0" smtClean="0"/>
              <a:t>pades</a:t>
            </a:r>
            <a:r>
              <a:rPr lang="en-NZ" sz="3400" dirty="0" smtClean="0"/>
              <a:t>			</a:t>
            </a:r>
            <a:r>
              <a:rPr lang="en-NZ" sz="6900" dirty="0" smtClean="0">
                <a:sym typeface="Symbol"/>
              </a:rPr>
              <a:t></a:t>
            </a:r>
            <a:endParaRPr lang="en-NZ" sz="5100" dirty="0" smtClean="0"/>
          </a:p>
          <a:p>
            <a:pPr>
              <a:buNone/>
            </a:pPr>
            <a:r>
              <a:rPr lang="en-NZ" sz="7100" b="1" dirty="0" smtClean="0"/>
              <a:t>H</a:t>
            </a:r>
            <a:r>
              <a:rPr lang="en-NZ" sz="4100" dirty="0" smtClean="0"/>
              <a:t>earts</a:t>
            </a:r>
            <a:r>
              <a:rPr lang="en-NZ" sz="3400" dirty="0" smtClean="0"/>
              <a:t>		         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</a:t>
            </a:r>
            <a:endParaRPr lang="en-NZ" sz="5100" dirty="0" smtClean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0"/>
              </a:spcBef>
              <a:buNone/>
            </a:pPr>
            <a:endParaRPr lang="en-NZ" sz="46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100" b="1" dirty="0" smtClean="0"/>
              <a:t>D</a:t>
            </a:r>
            <a:r>
              <a:rPr lang="en-NZ" sz="4100" dirty="0" smtClean="0"/>
              <a:t>iamonds</a:t>
            </a:r>
            <a:r>
              <a:rPr lang="en-NZ" sz="3400" dirty="0" smtClean="0"/>
              <a:t>		</a:t>
            </a:r>
            <a:r>
              <a:rPr lang="en-NZ" sz="6900" dirty="0" smtClean="0">
                <a:solidFill>
                  <a:srgbClr val="C00000"/>
                </a:solidFill>
                <a:sym typeface="Symbol"/>
              </a:rPr>
              <a:t></a:t>
            </a:r>
            <a:endParaRPr lang="en-NZ" sz="34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NZ" sz="7800" b="1" dirty="0" smtClean="0"/>
              <a:t>C</a:t>
            </a:r>
            <a:r>
              <a:rPr lang="en-NZ" sz="4600" dirty="0" smtClean="0"/>
              <a:t>lubs	</a:t>
            </a:r>
            <a:r>
              <a:rPr lang="en-NZ" sz="3400" dirty="0" smtClean="0"/>
              <a:t>	          </a:t>
            </a:r>
            <a:r>
              <a:rPr lang="en-NZ" sz="6900" dirty="0" smtClean="0">
                <a:sym typeface="Symbol"/>
              </a:rPr>
              <a:t></a:t>
            </a:r>
            <a:endParaRPr lang="en-NZ" sz="5100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5" name="Right Brace 4"/>
          <p:cNvSpPr/>
          <p:nvPr/>
        </p:nvSpPr>
        <p:spPr>
          <a:xfrm>
            <a:off x="3779912" y="2708920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44008" y="2060848"/>
            <a:ext cx="3826768" cy="38164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5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5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MAJOR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lang="en-NZ" sz="100" b="1" noProof="0" dirty="0" smtClean="0">
              <a:solidFill>
                <a:schemeClr val="tx2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100" b="1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NZ" sz="35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MINOR</a:t>
            </a:r>
            <a:r>
              <a:rPr kumimoji="0" lang="en-N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suits</a:t>
            </a:r>
            <a:endParaRPr kumimoji="0" lang="en-NZ" sz="4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3779912" y="4581128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099" name="Picture 3" descr="C:\Users\Amanda\AppData\Local\Microsoft\Windows\Temporary Internet Files\Content.IE5\DE6QMMER\MC90043381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293096"/>
            <a:ext cx="1296144" cy="1296144"/>
          </a:xfrm>
          <a:prstGeom prst="rect">
            <a:avLst/>
          </a:prstGeom>
          <a:noFill/>
        </p:spPr>
      </p:pic>
      <p:pic>
        <p:nvPicPr>
          <p:cNvPr id="4101" name="Picture 5" descr="C:\Users\Amanda\AppData\Local\Microsoft\Windows\Temporary Internet Files\Content.IE5\DE6QMMER\MC900434411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052736"/>
            <a:ext cx="1368152" cy="1539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Ranking of the Suits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539552" y="969336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80000"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/>
                    </a:p>
                  </a:txBody>
                  <a:tcPr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1NT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2NT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3NT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5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5NT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6NT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7NT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21780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smtClean="0"/>
              <a:t>You must bid suits in order … at a level higher than the last bid made</a:t>
            </a:r>
          </a:p>
          <a:p>
            <a:pPr algn="ctr"/>
            <a:r>
              <a:rPr lang="en-NZ" sz="2400" dirty="0" smtClean="0"/>
              <a:t>Bidding at the 1-level = (</a:t>
            </a:r>
            <a:r>
              <a:rPr lang="en-NZ" sz="2400" b="1" dirty="0" smtClean="0"/>
              <a:t>6 +</a:t>
            </a:r>
            <a:r>
              <a:rPr lang="en-NZ" sz="2400" dirty="0" smtClean="0"/>
              <a:t> 1) 7 tricks, 3-level = (6 + 3) 9 tricks, </a:t>
            </a:r>
            <a:r>
              <a:rPr lang="en-NZ" sz="2400" dirty="0" err="1" smtClean="0"/>
              <a:t>etc</a:t>
            </a:r>
            <a:endParaRPr lang="en-N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0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Naming a Suit   </a:t>
            </a:r>
            <a:r>
              <a:rPr lang="en-NZ" sz="8900" b="1" dirty="0" smtClean="0">
                <a:solidFill>
                  <a:schemeClr val="tx1"/>
                </a:solidFill>
                <a:sym typeface="Symbol"/>
              </a:rPr>
              <a:t> </a:t>
            </a:r>
            <a:r>
              <a:rPr lang="en-NZ" sz="8900" b="1" dirty="0" smtClean="0">
                <a:solidFill>
                  <a:srgbClr val="FF0000"/>
                </a:solidFill>
                <a:sym typeface="Symbol"/>
              </a:rPr>
              <a:t> </a:t>
            </a:r>
            <a:r>
              <a:rPr lang="en-NZ" sz="8900" b="1" dirty="0" smtClean="0">
                <a:solidFill>
                  <a:schemeClr val="tx1"/>
                </a:solidFill>
                <a:sym typeface="Symbol"/>
              </a:rPr>
              <a:t> </a:t>
            </a:r>
            <a:endParaRPr lang="en-NZ" sz="8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5440"/>
            <a:ext cx="8229600" cy="4589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3100" dirty="0" smtClean="0"/>
              <a:t>Naming a suit declares that suit to be </a:t>
            </a:r>
            <a:r>
              <a:rPr lang="en-NZ" sz="3100" b="1" dirty="0" smtClean="0">
                <a:solidFill>
                  <a:srgbClr val="2A700F"/>
                </a:solidFill>
              </a:rPr>
              <a:t>trumps</a:t>
            </a:r>
          </a:p>
          <a:p>
            <a:pPr>
              <a:lnSpc>
                <a:spcPct val="150000"/>
              </a:lnSpc>
            </a:pPr>
            <a:r>
              <a:rPr lang="en-NZ" sz="3100" dirty="0" smtClean="0"/>
              <a:t>Trumps is the dominant suit</a:t>
            </a:r>
          </a:p>
          <a:p>
            <a:pPr>
              <a:lnSpc>
                <a:spcPct val="150000"/>
              </a:lnSpc>
            </a:pPr>
            <a:r>
              <a:rPr lang="en-NZ" sz="3100" dirty="0" smtClean="0"/>
              <a:t>A card from the trump suit is more powerful than any other card</a:t>
            </a:r>
          </a:p>
          <a:p>
            <a:pPr>
              <a:lnSpc>
                <a:spcPct val="150000"/>
              </a:lnSpc>
            </a:pPr>
            <a:r>
              <a:rPr lang="en-NZ" sz="3100" b="1" dirty="0" err="1" smtClean="0">
                <a:solidFill>
                  <a:srgbClr val="2A700F"/>
                </a:solidFill>
              </a:rPr>
              <a:t>NoTrumps</a:t>
            </a:r>
            <a:r>
              <a:rPr lang="en-NZ" sz="3100" b="1" dirty="0" smtClean="0">
                <a:solidFill>
                  <a:schemeClr val="tx2"/>
                </a:solidFill>
              </a:rPr>
              <a:t> </a:t>
            </a:r>
            <a:r>
              <a:rPr lang="en-NZ" sz="3100" dirty="0" smtClean="0"/>
              <a:t>means that there is no dominant suit</a:t>
            </a:r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16" y="5600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Value of the Honour Cards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32" y="1484784"/>
            <a:ext cx="8229600" cy="4896544"/>
          </a:xfrm>
        </p:spPr>
        <p:txBody>
          <a:bodyPr>
            <a:normAutofit/>
          </a:bodyPr>
          <a:lstStyle/>
          <a:p>
            <a:r>
              <a:rPr lang="en-NZ" sz="2800" dirty="0" smtClean="0"/>
              <a:t>Add your </a:t>
            </a:r>
            <a:r>
              <a:rPr lang="en-NZ" sz="2800" b="1" dirty="0" smtClean="0">
                <a:solidFill>
                  <a:srgbClr val="2A700F"/>
                </a:solidFill>
              </a:rPr>
              <a:t>High Card Points</a:t>
            </a:r>
            <a:r>
              <a:rPr lang="en-NZ" sz="2800" b="1" dirty="0" smtClean="0">
                <a:solidFill>
                  <a:schemeClr val="tx2"/>
                </a:solidFill>
              </a:rPr>
              <a:t> </a:t>
            </a:r>
            <a:r>
              <a:rPr lang="en-NZ" sz="2800" dirty="0" smtClean="0"/>
              <a:t>(HCP) together</a:t>
            </a:r>
          </a:p>
          <a:p>
            <a:endParaRPr lang="en-NZ" sz="1200" dirty="0" smtClean="0"/>
          </a:p>
          <a:p>
            <a:pPr lvl="1">
              <a:buNone/>
            </a:pPr>
            <a:r>
              <a:rPr lang="en-NZ" sz="3200" dirty="0" smtClean="0"/>
              <a:t>Ace		</a:t>
            </a:r>
            <a:r>
              <a:rPr lang="en-NZ" sz="3200" b="1" dirty="0" smtClean="0"/>
              <a:t>A</a:t>
            </a:r>
            <a:r>
              <a:rPr lang="en-NZ" sz="3200" dirty="0" smtClean="0"/>
              <a:t>	= 	4 points</a:t>
            </a:r>
          </a:p>
          <a:p>
            <a:pPr lvl="1">
              <a:buNone/>
            </a:pPr>
            <a:r>
              <a:rPr lang="en-NZ" sz="3200" dirty="0" smtClean="0"/>
              <a:t>King		</a:t>
            </a:r>
            <a:r>
              <a:rPr lang="en-NZ" sz="3200" b="1" dirty="0" smtClean="0"/>
              <a:t>K</a:t>
            </a:r>
            <a:r>
              <a:rPr lang="en-NZ" sz="3200" dirty="0" smtClean="0"/>
              <a:t>	= 	3 points</a:t>
            </a:r>
          </a:p>
          <a:p>
            <a:pPr lvl="1">
              <a:buNone/>
            </a:pPr>
            <a:r>
              <a:rPr lang="en-NZ" sz="3200" dirty="0" smtClean="0"/>
              <a:t>Queen	</a:t>
            </a:r>
            <a:r>
              <a:rPr lang="en-NZ" sz="3200" b="1" dirty="0" smtClean="0"/>
              <a:t>Q</a:t>
            </a:r>
            <a:r>
              <a:rPr lang="en-NZ" sz="3200" dirty="0" smtClean="0"/>
              <a:t>	= 	2 points</a:t>
            </a:r>
          </a:p>
          <a:p>
            <a:pPr lvl="1">
              <a:buNone/>
            </a:pPr>
            <a:r>
              <a:rPr lang="en-NZ" sz="3200" dirty="0" smtClean="0"/>
              <a:t>Jack		</a:t>
            </a:r>
            <a:r>
              <a:rPr lang="en-NZ" sz="3200" b="1" dirty="0" smtClean="0"/>
              <a:t>J</a:t>
            </a:r>
            <a:r>
              <a:rPr lang="en-NZ" sz="3200" dirty="0" smtClean="0"/>
              <a:t>	= 	1 point</a:t>
            </a:r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sz="2400" dirty="0" smtClean="0"/>
          </a:p>
          <a:p>
            <a:pPr lvl="1">
              <a:buNone/>
            </a:pPr>
            <a:r>
              <a:rPr lang="en-NZ" sz="2400" dirty="0" smtClean="0"/>
              <a:t>Each suit total =             points   Each deal total = </a:t>
            </a:r>
            <a:r>
              <a:rPr lang="en-NZ" sz="4400" b="1" dirty="0" smtClean="0">
                <a:solidFill>
                  <a:schemeClr val="tx2"/>
                </a:solidFill>
              </a:rPr>
              <a:t>       </a:t>
            </a:r>
            <a:r>
              <a:rPr lang="en-NZ" sz="2400" dirty="0" smtClean="0"/>
              <a:t> points</a:t>
            </a:r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4" name="Rectangle 3"/>
          <p:cNvSpPr/>
          <p:nvPr/>
        </p:nvSpPr>
        <p:spPr>
          <a:xfrm>
            <a:off x="2677106" y="4749310"/>
            <a:ext cx="886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A700F"/>
                </a:solidFill>
                <a:latin typeface="+mj-lt"/>
              </a:rPr>
              <a:t>10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2728" y="472514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A700F"/>
                </a:solidFill>
                <a:latin typeface="+mj-lt"/>
              </a:rPr>
              <a:t>40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1034" name="Picture 10" descr="C:\Users\Amanda\AppData\Local\Microsoft\Windows\Temporary Internet Files\Content.IE5\547VE4T5\MC90029068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640" y="2144590"/>
            <a:ext cx="3131840" cy="2591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797152"/>
            <a:ext cx="8229600" cy="11521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" name="Picture 10" descr="Lesson 1 - HC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04664"/>
            <a:ext cx="8048636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Diagram 4"/>
          <p:cNvGraphicFramePr/>
          <p:nvPr/>
        </p:nvGraphicFramePr>
        <p:xfrm>
          <a:off x="3203848" y="2636912"/>
          <a:ext cx="2687960" cy="253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18864" y="4797152"/>
            <a:ext cx="8229600" cy="11521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" name="Picture 4" descr="Lesson 1 - HCP 3.JPG"/>
          <p:cNvPicPr>
            <a:picLocks noChangeAspect="1"/>
          </p:cNvPicPr>
          <p:nvPr/>
        </p:nvPicPr>
        <p:blipFill>
          <a:blip r:embed="rId3" cstate="print"/>
          <a:srcRect b="3704"/>
          <a:stretch>
            <a:fillRect/>
          </a:stretch>
        </p:blipFill>
        <p:spPr>
          <a:xfrm>
            <a:off x="457200" y="404664"/>
            <a:ext cx="8282556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6"/>
          <p:cNvGrpSpPr/>
          <p:nvPr/>
        </p:nvGrpSpPr>
        <p:grpSpPr>
          <a:xfrm>
            <a:off x="3116408" y="2780928"/>
            <a:ext cx="2535712" cy="2535712"/>
            <a:chOff x="76123" y="171"/>
            <a:chExt cx="2535712" cy="2535712"/>
          </a:xfrm>
        </p:grpSpPr>
        <p:sp>
          <p:nvSpPr>
            <p:cNvPr id="9" name="Oval 8"/>
            <p:cNvSpPr/>
            <p:nvPr/>
          </p:nvSpPr>
          <p:spPr>
            <a:xfrm>
              <a:off x="76123" y="171"/>
              <a:ext cx="2535712" cy="2535712"/>
            </a:xfrm>
            <a:prstGeom prst="ellipse">
              <a:avLst/>
            </a:prstGeom>
            <a:solidFill>
              <a:srgbClr val="2A700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447470" y="371517"/>
              <a:ext cx="1793018" cy="1793020"/>
            </a:xfrm>
            <a:prstGeom prst="rect">
              <a:avLst/>
            </a:prstGeom>
            <a:solidFill>
              <a:srgbClr val="2A700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0" tIns="146050" rIns="146050" bIns="146050" numCol="1" spcCol="1270" anchor="ctr" anchorCtr="0">
              <a:noAutofit/>
            </a:bodyPr>
            <a:lstStyle/>
            <a:p>
              <a:pPr lvl="0" algn="ctr" defTabSz="5111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1500" b="1" kern="1200" dirty="0" smtClean="0">
                  <a:latin typeface="+mj-lt"/>
                </a:rPr>
                <a:t>8</a:t>
              </a:r>
              <a:endParaRPr lang="en-NZ" sz="6500" b="1" kern="1200" dirty="0"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797152"/>
            <a:ext cx="8229600" cy="11521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How many High Card Points?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Picture 7" descr="Lesson 1 - HCP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76672"/>
            <a:ext cx="8119684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6"/>
          <p:cNvGrpSpPr/>
          <p:nvPr/>
        </p:nvGrpSpPr>
        <p:grpSpPr>
          <a:xfrm>
            <a:off x="3347864" y="2636912"/>
            <a:ext cx="2535712" cy="2535712"/>
            <a:chOff x="76123" y="171"/>
            <a:chExt cx="2535712" cy="2535712"/>
          </a:xfrm>
          <a:solidFill>
            <a:srgbClr val="2A700F"/>
          </a:solidFill>
        </p:grpSpPr>
        <p:sp>
          <p:nvSpPr>
            <p:cNvPr id="9" name="Oval 8"/>
            <p:cNvSpPr/>
            <p:nvPr/>
          </p:nvSpPr>
          <p:spPr>
            <a:xfrm>
              <a:off x="76123" y="171"/>
              <a:ext cx="2535712" cy="253571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447470" y="371517"/>
              <a:ext cx="1793018" cy="17930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0" tIns="146050" rIns="146050" bIns="146050" numCol="1" spcCol="1270" anchor="ctr" anchorCtr="0">
              <a:noAutofit/>
            </a:bodyPr>
            <a:lstStyle/>
            <a:p>
              <a:pPr lvl="0" algn="ctr" defTabSz="5111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1500" b="1" kern="1200" dirty="0" smtClean="0">
                  <a:latin typeface="+mj-lt"/>
                </a:rPr>
                <a:t>19</a:t>
              </a:r>
              <a:endParaRPr lang="en-NZ" sz="6500" b="1" kern="1200" dirty="0"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57368"/>
            <a:ext cx="5616624" cy="458986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NZ" sz="3200" dirty="0" smtClean="0"/>
              <a:t>A </a:t>
            </a:r>
            <a:r>
              <a:rPr lang="en-NZ" sz="3200" b="1" dirty="0" smtClean="0">
                <a:solidFill>
                  <a:srgbClr val="2A700F"/>
                </a:solidFill>
              </a:rPr>
              <a:t>Fit</a:t>
            </a:r>
            <a:r>
              <a:rPr lang="en-NZ" sz="3200" dirty="0" smtClean="0"/>
              <a:t> is 8+ cards in one suit between the two hands</a:t>
            </a:r>
          </a:p>
          <a:p>
            <a:pPr>
              <a:lnSpc>
                <a:spcPct val="150000"/>
              </a:lnSpc>
            </a:pPr>
            <a:r>
              <a:rPr lang="en-NZ" sz="3200" dirty="0" smtClean="0"/>
              <a:t>If there is a fit in a </a:t>
            </a:r>
            <a:r>
              <a:rPr lang="en-NZ" sz="3200" b="1" dirty="0" smtClean="0">
                <a:solidFill>
                  <a:srgbClr val="2A700F"/>
                </a:solidFill>
              </a:rPr>
              <a:t>major</a:t>
            </a:r>
            <a:r>
              <a:rPr lang="en-NZ" sz="3200" dirty="0" smtClean="0"/>
              <a:t> suit, then this will be the trump suit</a:t>
            </a:r>
          </a:p>
          <a:p>
            <a:pPr>
              <a:lnSpc>
                <a:spcPct val="150000"/>
              </a:lnSpc>
            </a:pPr>
            <a:r>
              <a:rPr lang="en-NZ" sz="3200" dirty="0" smtClean="0"/>
              <a:t>If there is no fit, then choose </a:t>
            </a:r>
            <a:r>
              <a:rPr lang="en-NZ" sz="3200" dirty="0" err="1" smtClean="0"/>
              <a:t>NoTrumps</a:t>
            </a:r>
            <a:endParaRPr lang="en-NZ" sz="3200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89416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Finding a Fit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57368"/>
            <a:ext cx="5616624" cy="458986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NZ" sz="3500" dirty="0" smtClean="0"/>
              <a:t>If there is a fit in a </a:t>
            </a:r>
            <a:r>
              <a:rPr lang="en-NZ" sz="3500" b="1" dirty="0" smtClean="0">
                <a:solidFill>
                  <a:srgbClr val="2A700F"/>
                </a:solidFill>
              </a:rPr>
              <a:t>minor</a:t>
            </a:r>
            <a:r>
              <a:rPr lang="en-NZ" sz="3500" dirty="0" smtClean="0"/>
              <a:t>, then you can choose whether to play in the minor or in </a:t>
            </a:r>
            <a:r>
              <a:rPr lang="en-NZ" sz="3500" dirty="0" err="1" smtClean="0"/>
              <a:t>NoTrumps</a:t>
            </a:r>
            <a:endParaRPr lang="en-NZ" sz="3500" dirty="0" smtClean="0"/>
          </a:p>
          <a:p>
            <a:pPr>
              <a:lnSpc>
                <a:spcPct val="150000"/>
              </a:lnSpc>
            </a:pPr>
            <a:r>
              <a:rPr lang="en-NZ" sz="3500" dirty="0" smtClean="0"/>
              <a:t>The </a:t>
            </a:r>
            <a:r>
              <a:rPr lang="en-NZ" sz="3500" b="1" u="sng" dirty="0" smtClean="0">
                <a:solidFill>
                  <a:srgbClr val="2A700F"/>
                </a:solidFill>
              </a:rPr>
              <a:t>quality</a:t>
            </a:r>
            <a:r>
              <a:rPr lang="en-NZ" sz="3500" dirty="0" smtClean="0"/>
              <a:t> of the cards does not matter … there just have to be 8 or more of them in the suit</a:t>
            </a:r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89416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4797152"/>
            <a:ext cx="8712968" cy="1152128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Which suit has a fit?        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8+ </a:t>
            </a: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cards between the    		</a:t>
            </a:r>
            <a:r>
              <a:rPr kumimoji="0" lang="en-NZ" sz="3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                       two </a:t>
            </a: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hands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Picture 6" descr="Fit - Hand 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2996952"/>
            <a:ext cx="768004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Fit - Hand 1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548680"/>
            <a:ext cx="7657052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sson 1 - Fit 2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996952"/>
            <a:ext cx="7524621" cy="1747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Lesson 1 - Fit 2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692696"/>
            <a:ext cx="7530490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95536" y="4941168"/>
            <a:ext cx="8712968" cy="1152128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Which suit has a fit?        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8+ </a:t>
            </a: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cards between the    		</a:t>
            </a:r>
            <a:r>
              <a:rPr kumimoji="0" lang="en-NZ" sz="3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                       two </a:t>
            </a:r>
            <a:r>
              <a:rPr kumimoji="0" lang="en-NZ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hands</a:t>
            </a: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N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N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4048"/>
            <a:ext cx="8229600" cy="4589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NZ" sz="5400" b="1" dirty="0" smtClean="0"/>
              <a:t>STEP ONE</a:t>
            </a:r>
            <a:r>
              <a:rPr lang="en-NZ" sz="2800" dirty="0" smtClean="0"/>
              <a:t>:  </a:t>
            </a:r>
            <a:r>
              <a:rPr lang="en-NZ" sz="3200" dirty="0" smtClean="0"/>
              <a:t>Find a fit</a:t>
            </a:r>
            <a:endParaRPr lang="en-NZ" sz="2800" dirty="0" smtClean="0"/>
          </a:p>
          <a:p>
            <a:pPr>
              <a:buNone/>
            </a:pPr>
            <a:endParaRPr lang="en-NZ" sz="2800" dirty="0" smtClean="0"/>
          </a:p>
          <a:p>
            <a:pPr>
              <a:buNone/>
            </a:pPr>
            <a:r>
              <a:rPr lang="en-NZ" sz="2800" dirty="0" smtClean="0"/>
              <a:t>				     </a:t>
            </a:r>
            <a:r>
              <a:rPr lang="en-NZ" sz="3200" dirty="0" smtClean="0"/>
              <a:t>or more cards in the </a:t>
            </a:r>
            <a:r>
              <a:rPr lang="en-NZ" sz="3200" b="1" dirty="0" smtClean="0"/>
              <a:t>same suit </a:t>
            </a:r>
          </a:p>
          <a:p>
            <a:pPr>
              <a:buNone/>
            </a:pPr>
            <a:r>
              <a:rPr lang="en-NZ" sz="3200" dirty="0" smtClean="0"/>
              <a:t>				     between both hands</a:t>
            </a:r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3074" name="Picture 2" descr="C:\Users\Amanda\AppData\Local\Microsoft\Windows\Temporary Internet Files\Content.IE5\DLMTVB4T\MC90001425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25520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No </a:t>
            </a:r>
            <a:r>
              <a:rPr lang="en-NZ" dirty="0" err="1" smtClean="0"/>
              <a:t>minibridge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458305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 anchor="ctr">
            <a:normAutofit fontScale="90000"/>
          </a:bodyPr>
          <a:lstStyle/>
          <a:p>
            <a:r>
              <a:rPr lang="en-NZ" sz="4900" b="1" dirty="0" smtClean="0"/>
              <a:t>The Rules of Mini-Bridge </a:t>
            </a:r>
            <a:r>
              <a:rPr lang="en-NZ" sz="3600" b="1" dirty="0" smtClean="0"/>
              <a:t>(Boards 1 - 4)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229600" cy="4589864"/>
          </a:xfrm>
        </p:spPr>
        <p:txBody>
          <a:bodyPr>
            <a:normAutofit/>
          </a:bodyPr>
          <a:lstStyle/>
          <a:p>
            <a:r>
              <a:rPr lang="en-NZ" sz="2800" dirty="0" smtClean="0"/>
              <a:t>Write down your </a:t>
            </a:r>
            <a:r>
              <a:rPr lang="en-NZ" sz="2800" b="1" dirty="0" smtClean="0">
                <a:solidFill>
                  <a:srgbClr val="2A700F"/>
                </a:solidFill>
              </a:rPr>
              <a:t>High</a:t>
            </a:r>
            <a:r>
              <a:rPr lang="en-NZ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b="1" dirty="0" smtClean="0">
                <a:solidFill>
                  <a:srgbClr val="2A700F"/>
                </a:solidFill>
              </a:rPr>
              <a:t>Card</a:t>
            </a:r>
            <a:r>
              <a:rPr lang="en-NZ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b="1" dirty="0" smtClean="0">
                <a:solidFill>
                  <a:srgbClr val="2A700F"/>
                </a:solidFill>
              </a:rPr>
              <a:t>Points</a:t>
            </a:r>
            <a:r>
              <a:rPr lang="en-NZ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800" dirty="0" smtClean="0"/>
              <a:t>on the bidding pad … Dealer goes first, then clockwise</a:t>
            </a:r>
          </a:p>
          <a:p>
            <a:r>
              <a:rPr lang="en-NZ" sz="2800" dirty="0" smtClean="0"/>
              <a:t>The partnership with the most points between them becomes the </a:t>
            </a:r>
            <a:r>
              <a:rPr lang="en-NZ" sz="2800" b="1" dirty="0" smtClean="0"/>
              <a:t>declaring</a:t>
            </a:r>
            <a:r>
              <a:rPr lang="en-NZ" sz="2800" dirty="0" smtClean="0"/>
              <a:t> side</a:t>
            </a:r>
          </a:p>
          <a:p>
            <a:r>
              <a:rPr lang="en-NZ" sz="2800" dirty="0" smtClean="0"/>
              <a:t>Within that side, the person with the most points becomes </a:t>
            </a:r>
            <a:r>
              <a:rPr lang="en-NZ" sz="2800" b="1" dirty="0" smtClean="0">
                <a:solidFill>
                  <a:srgbClr val="2A700F"/>
                </a:solidFill>
              </a:rPr>
              <a:t>declarer</a:t>
            </a:r>
          </a:p>
          <a:p>
            <a:r>
              <a:rPr lang="en-NZ" sz="2800" dirty="0" smtClean="0"/>
              <a:t>Opening lead comes from player on declarer’s left (</a:t>
            </a:r>
            <a:r>
              <a:rPr lang="en-NZ" sz="2800" dirty="0"/>
              <a:t>I</a:t>
            </a:r>
            <a:r>
              <a:rPr lang="en-NZ" sz="2800" dirty="0" smtClean="0"/>
              <a:t> will tell you what card to lead)</a:t>
            </a:r>
          </a:p>
          <a:p>
            <a:r>
              <a:rPr lang="en-NZ" sz="2800" b="1" dirty="0" smtClean="0">
                <a:solidFill>
                  <a:srgbClr val="2A700F"/>
                </a:solidFill>
              </a:rPr>
              <a:t>Dummy</a:t>
            </a:r>
            <a:r>
              <a:rPr lang="en-NZ" sz="2800" dirty="0" smtClean="0"/>
              <a:t> is tabled</a:t>
            </a:r>
          </a:p>
          <a:p>
            <a:r>
              <a:rPr lang="en-NZ" sz="2800" dirty="0" smtClean="0"/>
              <a:t>Declarer chooses trumps (or </a:t>
            </a:r>
            <a:r>
              <a:rPr lang="en-NZ" sz="2800" dirty="0" err="1" smtClean="0"/>
              <a:t>NoTrumps</a:t>
            </a:r>
            <a:r>
              <a:rPr lang="en-NZ" sz="2800" dirty="0" smtClean="0"/>
              <a:t>)</a:t>
            </a:r>
          </a:p>
          <a:p>
            <a:pPr>
              <a:buNone/>
            </a:pPr>
            <a:endParaRPr lang="en-NZ" sz="2800" dirty="0" smtClean="0"/>
          </a:p>
          <a:p>
            <a:pPr lvl="1">
              <a:buNone/>
            </a:pPr>
            <a:endParaRPr lang="en-NZ" sz="2400" dirty="0" smtClean="0"/>
          </a:p>
          <a:p>
            <a:pPr lvl="1">
              <a:buNone/>
            </a:pPr>
            <a:endParaRPr lang="en-NZ" sz="2400" dirty="0" smtClean="0"/>
          </a:p>
          <a:p>
            <a:endParaRPr lang="en-NZ" sz="2800" dirty="0" smtClean="0"/>
          </a:p>
          <a:p>
            <a:endParaRPr lang="en-NZ" sz="2800" dirty="0" smtClean="0"/>
          </a:p>
          <a:p>
            <a:pPr>
              <a:buNone/>
            </a:pPr>
            <a:endParaRPr lang="en-NZ" sz="2800" dirty="0" smtClean="0"/>
          </a:p>
          <a:p>
            <a:endParaRPr lang="en-NZ" sz="2800" dirty="0" smtClean="0"/>
          </a:p>
          <a:p>
            <a:endParaRPr lang="en-NZ" sz="2800" dirty="0"/>
          </a:p>
        </p:txBody>
      </p:sp>
      <p:pic>
        <p:nvPicPr>
          <p:cNvPr id="4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4470" y="5785030"/>
            <a:ext cx="629530" cy="629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5360"/>
            <a:ext cx="8229600" cy="4896544"/>
          </a:xfrm>
        </p:spPr>
        <p:txBody>
          <a:bodyPr>
            <a:normAutofit/>
          </a:bodyPr>
          <a:lstStyle/>
          <a:p>
            <a:r>
              <a:rPr lang="en-NZ" sz="2800" b="1" dirty="0" smtClean="0"/>
              <a:t>STEP ONE</a:t>
            </a:r>
            <a:r>
              <a:rPr lang="en-NZ" sz="2800" dirty="0" smtClean="0"/>
              <a:t>:  Find a fit</a:t>
            </a:r>
          </a:p>
          <a:p>
            <a:pPr>
              <a:lnSpc>
                <a:spcPct val="150000"/>
              </a:lnSpc>
            </a:pPr>
            <a:r>
              <a:rPr lang="en-NZ" sz="3900" b="1" dirty="0" smtClean="0"/>
              <a:t>STEP TWO</a:t>
            </a:r>
            <a:r>
              <a:rPr lang="en-NZ" dirty="0" smtClean="0"/>
              <a:t>:  </a:t>
            </a:r>
            <a:r>
              <a:rPr lang="en-NZ" sz="2800" dirty="0" smtClean="0"/>
              <a:t>Decide the level to play the contract at</a:t>
            </a: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6" y="2564904"/>
          <a:ext cx="7632848" cy="27363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  <a:gridCol w="2592288"/>
                <a:gridCol w="2232248"/>
              </a:tblGrid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err="1" smtClean="0">
                          <a:solidFill>
                            <a:srgbClr val="2A700F"/>
                          </a:solidFill>
                          <a:latin typeface="+mn-lt"/>
                        </a:rPr>
                        <a:t>Partscore</a:t>
                      </a:r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	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&lt;25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Game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</a:t>
                      </a:r>
                      <a:r>
                        <a:rPr lang="en-NZ" sz="2000" baseline="0" dirty="0" smtClean="0">
                          <a:latin typeface="+mn-lt"/>
                        </a:rPr>
                        <a:t>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25 – 32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Slam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33+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miley Face 3"/>
          <p:cNvSpPr/>
          <p:nvPr/>
        </p:nvSpPr>
        <p:spPr>
          <a:xfrm>
            <a:off x="8028384" y="4365104"/>
            <a:ext cx="936104" cy="864096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What is GAME?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89864"/>
          </a:xfrm>
        </p:spPr>
        <p:txBody>
          <a:bodyPr>
            <a:normAutofit/>
          </a:bodyPr>
          <a:lstStyle/>
          <a:p>
            <a:r>
              <a:rPr lang="en-NZ" sz="3200" dirty="0" smtClean="0"/>
              <a:t>You get a large bonus for bidding and making a </a:t>
            </a:r>
            <a:r>
              <a:rPr lang="en-NZ" sz="3200" b="1" dirty="0" smtClean="0">
                <a:solidFill>
                  <a:srgbClr val="2A700F"/>
                </a:solidFill>
              </a:rPr>
              <a:t>GAME</a:t>
            </a:r>
            <a:r>
              <a:rPr lang="en-NZ" sz="3200" dirty="0" smtClean="0"/>
              <a:t> contract</a:t>
            </a:r>
          </a:p>
          <a:p>
            <a:pPr>
              <a:buNone/>
            </a:pPr>
            <a:endParaRPr lang="en-NZ" sz="800" dirty="0" smtClean="0"/>
          </a:p>
          <a:p>
            <a:r>
              <a:rPr lang="en-NZ" sz="3200" dirty="0" smtClean="0"/>
              <a:t>The number of tricks required to make game depends on the trump suit </a:t>
            </a:r>
            <a:r>
              <a:rPr lang="en-NZ" sz="3200" u="sng" dirty="0" smtClean="0"/>
              <a:t>or</a:t>
            </a:r>
            <a:r>
              <a:rPr lang="en-NZ" sz="3200" dirty="0" smtClean="0"/>
              <a:t> </a:t>
            </a:r>
            <a:r>
              <a:rPr lang="en-NZ" sz="3200" dirty="0" err="1" smtClean="0"/>
              <a:t>NoTrumps</a:t>
            </a:r>
            <a:endParaRPr lang="en-NZ" sz="3200" dirty="0" smtClean="0"/>
          </a:p>
          <a:p>
            <a:endParaRPr lang="en-NZ" dirty="0" smtClean="0"/>
          </a:p>
          <a:p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3429000"/>
          <a:ext cx="7848873" cy="24482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368"/>
                <a:gridCol w="1440160"/>
                <a:gridCol w="3096345"/>
              </a:tblGrid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 smtClean="0"/>
                        <a:t>3NT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-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 smtClean="0"/>
                        <a:t>9 tricks</a:t>
                      </a:r>
                      <a:endParaRPr lang="en-NZ" sz="3600" dirty="0"/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 smtClean="0"/>
                        <a:t>4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r>
                        <a:rPr lang="en-NZ" sz="3600" dirty="0" smtClean="0">
                          <a:sym typeface="Symbol"/>
                        </a:rPr>
                        <a:t>/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-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 smtClean="0"/>
                        <a:t>10 tricks</a:t>
                      </a:r>
                      <a:endParaRPr lang="en-NZ" sz="3600" dirty="0"/>
                    </a:p>
                  </a:txBody>
                  <a:tcPr anchor="ctr"/>
                </a:tc>
              </a:tr>
              <a:tr h="816091">
                <a:tc>
                  <a:txBody>
                    <a:bodyPr/>
                    <a:lstStyle/>
                    <a:p>
                      <a:pPr algn="r"/>
                      <a:r>
                        <a:rPr lang="en-NZ" sz="3600" dirty="0" smtClean="0">
                          <a:sym typeface="Symbol"/>
                        </a:rPr>
                        <a:t>5/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-</a:t>
                      </a:r>
                      <a:endParaRPr lang="en-NZ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NZ" sz="3600" dirty="0" smtClean="0"/>
                        <a:t>11 tricks</a:t>
                      </a:r>
                      <a:endParaRPr lang="en-NZ" sz="3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GAME Contracts</a:t>
            </a:r>
            <a:endParaRPr lang="en-NZ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67544" y="1257368"/>
          <a:ext cx="8229600" cy="399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80000"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N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NZ" sz="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1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1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1NT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2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2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2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2NT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3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3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3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3NT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4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4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4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4NT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5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5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5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5NT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6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6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6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6NT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>
                          <a:latin typeface="+mn-lt"/>
                          <a:sym typeface="Symbol"/>
                        </a:rPr>
                        <a:t>7</a:t>
                      </a:r>
                      <a:endParaRPr lang="en-NZ" sz="28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7</a:t>
                      </a:r>
                      <a:r>
                        <a:rPr lang="en-NZ" sz="2800" dirty="0" smtClean="0">
                          <a:solidFill>
                            <a:srgbClr val="C0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  <a:sym typeface="Symbol"/>
                        </a:rPr>
                        <a:t>7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>
                          <a:latin typeface="+mn-lt"/>
                        </a:rPr>
                        <a:t>7NT</a:t>
                      </a:r>
                      <a:endParaRPr lang="en-NZ" sz="28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NOTHING AFTER THIS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43288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The Rules of Mini-Bridge </a:t>
            </a:r>
            <a:r>
              <a:rPr lang="en-NZ" sz="3100" b="1" dirty="0" smtClean="0"/>
              <a:t>(Boards 5 - 8)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1384"/>
            <a:ext cx="8229600" cy="4824536"/>
          </a:xfrm>
        </p:spPr>
        <p:txBody>
          <a:bodyPr>
            <a:normAutofit/>
          </a:bodyPr>
          <a:lstStyle/>
          <a:p>
            <a:r>
              <a:rPr lang="en-NZ" sz="2400" dirty="0" smtClean="0"/>
              <a:t>Write down your </a:t>
            </a:r>
            <a:r>
              <a:rPr lang="en-NZ" sz="2400" b="1" dirty="0" err="1" smtClean="0">
                <a:solidFill>
                  <a:srgbClr val="2A700F"/>
                </a:solidFill>
              </a:rPr>
              <a:t>Hig</a:t>
            </a:r>
            <a:r>
              <a:rPr lang="en-NZ" sz="2400" b="1" dirty="0" smtClean="0">
                <a:solidFill>
                  <a:srgbClr val="2A700F"/>
                </a:solidFill>
              </a:rPr>
              <a:t>	h</a:t>
            </a:r>
            <a:r>
              <a:rPr lang="en-NZ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b="1" dirty="0" smtClean="0">
                <a:solidFill>
                  <a:srgbClr val="2A700F"/>
                </a:solidFill>
              </a:rPr>
              <a:t>Card</a:t>
            </a:r>
            <a:r>
              <a:rPr lang="en-NZ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b="1" dirty="0" smtClean="0">
                <a:solidFill>
                  <a:srgbClr val="2A700F"/>
                </a:solidFill>
              </a:rPr>
              <a:t>Points</a:t>
            </a:r>
            <a:r>
              <a:rPr lang="en-NZ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sz="2400" dirty="0" smtClean="0"/>
              <a:t>on the bidding pad … Dealer goes first</a:t>
            </a:r>
          </a:p>
          <a:p>
            <a:r>
              <a:rPr lang="en-NZ" sz="2400" dirty="0" smtClean="0"/>
              <a:t>The partnership with the most points between them becomes the </a:t>
            </a:r>
            <a:r>
              <a:rPr lang="en-NZ" sz="2400" b="1" dirty="0" smtClean="0"/>
              <a:t>declaring</a:t>
            </a:r>
            <a:r>
              <a:rPr lang="en-NZ" sz="2400" dirty="0" smtClean="0"/>
              <a:t> side</a:t>
            </a:r>
          </a:p>
          <a:p>
            <a:r>
              <a:rPr lang="en-NZ" sz="2400" dirty="0" smtClean="0"/>
              <a:t>Within that side, the person with the most points becomes </a:t>
            </a:r>
            <a:r>
              <a:rPr lang="en-NZ" sz="2400" b="1" dirty="0" smtClean="0">
                <a:solidFill>
                  <a:srgbClr val="2A700F"/>
                </a:solidFill>
              </a:rPr>
              <a:t>declarer</a:t>
            </a:r>
          </a:p>
          <a:p>
            <a:r>
              <a:rPr lang="en-NZ" sz="2400" dirty="0" smtClean="0"/>
              <a:t>Opening lead comes from player on declarer’s left (</a:t>
            </a:r>
            <a:r>
              <a:rPr lang="en-NZ" sz="2400" dirty="0"/>
              <a:t>I</a:t>
            </a:r>
            <a:r>
              <a:rPr lang="en-NZ" sz="2400" dirty="0" smtClean="0"/>
              <a:t> will tell you what card to lead)</a:t>
            </a:r>
          </a:p>
          <a:p>
            <a:r>
              <a:rPr lang="en-NZ" sz="2400" b="1" dirty="0" smtClean="0">
                <a:solidFill>
                  <a:srgbClr val="2A700F"/>
                </a:solidFill>
              </a:rPr>
              <a:t>Dummy</a:t>
            </a:r>
            <a:r>
              <a:rPr lang="en-NZ" sz="2400" dirty="0" smtClean="0"/>
              <a:t> is tabled</a:t>
            </a:r>
          </a:p>
          <a:p>
            <a:r>
              <a:rPr lang="en-NZ" sz="2400" dirty="0" smtClean="0"/>
              <a:t>Declarer chooses trumps (or </a:t>
            </a:r>
            <a:r>
              <a:rPr lang="en-NZ" sz="2400" dirty="0" err="1" smtClean="0"/>
              <a:t>NoTrumps</a:t>
            </a:r>
            <a:r>
              <a:rPr lang="en-NZ" sz="2400" dirty="0" smtClean="0"/>
              <a:t>)</a:t>
            </a:r>
          </a:p>
          <a:p>
            <a:r>
              <a:rPr lang="en-NZ" sz="2400" b="1" i="1" dirty="0" smtClean="0">
                <a:solidFill>
                  <a:srgbClr val="FF0000"/>
                </a:solidFill>
              </a:rPr>
              <a:t>Declarer then chooses the level they want to play (</a:t>
            </a:r>
            <a:r>
              <a:rPr lang="en-NZ" sz="2400" b="1" i="1" dirty="0" err="1" smtClean="0">
                <a:solidFill>
                  <a:srgbClr val="FF0000"/>
                </a:solidFill>
              </a:rPr>
              <a:t>partscore</a:t>
            </a:r>
            <a:r>
              <a:rPr lang="en-NZ" sz="2400" b="1" i="1" dirty="0" smtClean="0">
                <a:solidFill>
                  <a:srgbClr val="FF0000"/>
                </a:solidFill>
              </a:rPr>
              <a:t> or game)</a:t>
            </a:r>
          </a:p>
          <a:p>
            <a:pPr>
              <a:buNone/>
            </a:pPr>
            <a:endParaRPr lang="en-NZ" sz="2400" dirty="0" smtClean="0"/>
          </a:p>
          <a:p>
            <a:pPr lvl="1">
              <a:buNone/>
            </a:pPr>
            <a:endParaRPr lang="en-NZ" sz="2000" dirty="0" smtClean="0"/>
          </a:p>
          <a:p>
            <a:pPr lvl="1">
              <a:buNone/>
            </a:pPr>
            <a:endParaRPr lang="en-NZ" sz="2000" dirty="0" smtClean="0"/>
          </a:p>
          <a:p>
            <a:endParaRPr lang="en-NZ" sz="2400" dirty="0" smtClean="0"/>
          </a:p>
          <a:p>
            <a:endParaRPr lang="en-NZ" sz="2400" dirty="0" smtClean="0"/>
          </a:p>
          <a:p>
            <a:pPr>
              <a:buNone/>
            </a:pPr>
            <a:endParaRPr lang="en-NZ" sz="2400" dirty="0" smtClean="0"/>
          </a:p>
          <a:p>
            <a:endParaRPr lang="en-NZ" sz="2400" dirty="0" smtClean="0"/>
          </a:p>
          <a:p>
            <a:endParaRPr lang="en-NZ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What is the Partnership looking for?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5360"/>
            <a:ext cx="8229600" cy="4896544"/>
          </a:xfrm>
        </p:spPr>
        <p:txBody>
          <a:bodyPr>
            <a:normAutofit/>
          </a:bodyPr>
          <a:lstStyle/>
          <a:p>
            <a:r>
              <a:rPr lang="en-NZ" sz="2800" b="1" dirty="0" smtClean="0"/>
              <a:t>STEP ONE</a:t>
            </a:r>
            <a:r>
              <a:rPr lang="en-NZ" sz="2800" dirty="0" smtClean="0"/>
              <a:t>:  Find a fit</a:t>
            </a:r>
          </a:p>
          <a:p>
            <a:pPr>
              <a:lnSpc>
                <a:spcPct val="150000"/>
              </a:lnSpc>
            </a:pPr>
            <a:r>
              <a:rPr lang="en-NZ" sz="3900" b="1" dirty="0" smtClean="0"/>
              <a:t>STEP TWO</a:t>
            </a:r>
            <a:r>
              <a:rPr lang="en-NZ" dirty="0" smtClean="0"/>
              <a:t>:  </a:t>
            </a:r>
            <a:r>
              <a:rPr lang="en-NZ" sz="2800" dirty="0" smtClean="0"/>
              <a:t>Decide the level to play the contract at</a:t>
            </a: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576" y="2564904"/>
          <a:ext cx="7632848" cy="27363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  <a:gridCol w="2592288"/>
                <a:gridCol w="2232248"/>
              </a:tblGrid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err="1" smtClean="0">
                          <a:solidFill>
                            <a:srgbClr val="2A700F"/>
                          </a:solidFill>
                          <a:latin typeface="+mn-lt"/>
                        </a:rPr>
                        <a:t>Partscore</a:t>
                      </a:r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	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&lt;25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Game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</a:t>
                      </a:r>
                      <a:r>
                        <a:rPr lang="en-NZ" sz="2000" baseline="0" dirty="0" smtClean="0">
                          <a:latin typeface="+mn-lt"/>
                        </a:rPr>
                        <a:t>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25 – 32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l"/>
                      <a:r>
                        <a:rPr lang="en-NZ" sz="4000" b="1" dirty="0" smtClean="0">
                          <a:solidFill>
                            <a:srgbClr val="2A700F"/>
                          </a:solidFill>
                          <a:latin typeface="+mn-lt"/>
                        </a:rPr>
                        <a:t>Slam</a:t>
                      </a:r>
                      <a:endParaRPr lang="en-NZ" sz="4000" b="1" dirty="0">
                        <a:solidFill>
                          <a:srgbClr val="2A700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 smtClean="0">
                          <a:latin typeface="+mn-lt"/>
                        </a:rPr>
                        <a:t>Total Points</a:t>
                      </a:r>
                      <a:endParaRPr lang="en-NZ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n-lt"/>
                        </a:rPr>
                        <a:t>33+</a:t>
                      </a:r>
                      <a:endParaRPr lang="en-NZ" sz="40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miley Face 3"/>
          <p:cNvSpPr/>
          <p:nvPr/>
        </p:nvSpPr>
        <p:spPr>
          <a:xfrm>
            <a:off x="8028384" y="4365104"/>
            <a:ext cx="936104" cy="864096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473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Homework (sorry)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193"/>
            <a:ext cx="8229600" cy="4824536"/>
          </a:xfrm>
        </p:spPr>
        <p:txBody>
          <a:bodyPr>
            <a:normAutofit/>
          </a:bodyPr>
          <a:lstStyle/>
          <a:p>
            <a:pPr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3" descr="Quiz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296395"/>
            <a:ext cx="7055579" cy="45366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Practice and Review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68"/>
            <a:ext cx="8229600" cy="48245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NZ" sz="2800" b="1" dirty="0" smtClean="0"/>
              <a:t>Review </a:t>
            </a:r>
            <a:r>
              <a:rPr lang="en-NZ" sz="2800" dirty="0" smtClean="0"/>
              <a:t>tonight’s lesson notes as soon as possible</a:t>
            </a:r>
          </a:p>
          <a:p>
            <a:pPr>
              <a:lnSpc>
                <a:spcPct val="150000"/>
              </a:lnSpc>
            </a:pPr>
            <a:r>
              <a:rPr lang="en-NZ" sz="2800" b="1" dirty="0" smtClean="0"/>
              <a:t>Review l</a:t>
            </a:r>
            <a:r>
              <a:rPr lang="en-NZ" sz="2800" dirty="0" smtClean="0"/>
              <a:t>esson notes again before next week’s lesson</a:t>
            </a:r>
          </a:p>
          <a:p>
            <a:pPr>
              <a:lnSpc>
                <a:spcPct val="150000"/>
              </a:lnSpc>
            </a:pPr>
            <a:r>
              <a:rPr lang="en-NZ" sz="2800" dirty="0" smtClean="0"/>
              <a:t>You can </a:t>
            </a:r>
            <a:r>
              <a:rPr lang="en-NZ" sz="2800" b="1" dirty="0" smtClean="0"/>
              <a:t>practice online </a:t>
            </a:r>
            <a:r>
              <a:rPr lang="en-NZ" sz="2800" dirty="0" smtClean="0"/>
              <a:t>… more about that next week as you need to be able to bid first</a:t>
            </a:r>
          </a:p>
          <a:p>
            <a:r>
              <a:rPr lang="en-NZ" sz="2800" dirty="0" smtClean="0"/>
              <a:t>Do your </a:t>
            </a:r>
            <a:r>
              <a:rPr lang="en-NZ" sz="2800" b="1" dirty="0" smtClean="0"/>
              <a:t>homework</a:t>
            </a:r>
            <a:r>
              <a:rPr lang="en-NZ" sz="2800" dirty="0" smtClean="0"/>
              <a:t> – Quiz 1</a:t>
            </a:r>
          </a:p>
          <a:p>
            <a:pPr marL="0" indent="0">
              <a:buNone/>
            </a:pPr>
            <a:r>
              <a:rPr lang="en-NZ" sz="2800" dirty="0" smtClean="0"/>
              <a:t>    ….. Please  </a:t>
            </a:r>
          </a:p>
          <a:p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pPr lvl="1"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2051" name="Picture 3" descr="C:\Users\Amanda\AppData\Local\Microsoft\Windows\Temporary Internet Files\Content.IE5\8ZVA0PZV\MC90043247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45600"/>
            <a:ext cx="2221855" cy="274796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4497728"/>
            <a:ext cx="923758" cy="923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9097</TotalTime>
  <Words>1206</Words>
  <Application>Microsoft Office PowerPoint</Application>
  <PresentationFormat>On-screen Show (4:3)</PresentationFormat>
  <Paragraphs>448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Lesson One   Introduction to Bridge</vt:lpstr>
      <vt:lpstr>Lesson One – Introduction to Bridge</vt:lpstr>
      <vt:lpstr>Lesson One – Introduction to Bridge</vt:lpstr>
      <vt:lpstr>PHASE 1 - The Auction</vt:lpstr>
      <vt:lpstr>PHASE 1 – The Auction</vt:lpstr>
      <vt:lpstr>PHASE 2 – The Play of the Hand</vt:lpstr>
      <vt:lpstr>PHASE 2 - Play of the Hand</vt:lpstr>
      <vt:lpstr>How the Cards are Placed</vt:lpstr>
      <vt:lpstr>Ranking of Cards in a Suit</vt:lpstr>
      <vt:lpstr>Ranking of the Suits</vt:lpstr>
      <vt:lpstr>Ranking of the Suits</vt:lpstr>
      <vt:lpstr>Naming a Suit      </vt:lpstr>
      <vt:lpstr>Value of the Honour Cards</vt:lpstr>
      <vt:lpstr>Slide 15</vt:lpstr>
      <vt:lpstr>Slide 16</vt:lpstr>
      <vt:lpstr>Slide 17</vt:lpstr>
      <vt:lpstr>Finding a Fit</vt:lpstr>
      <vt:lpstr>Finding a Fit</vt:lpstr>
      <vt:lpstr>Slide 20</vt:lpstr>
      <vt:lpstr>Slide 21</vt:lpstr>
      <vt:lpstr>What is the Partnership looking for?</vt:lpstr>
      <vt:lpstr>No minibridge</vt:lpstr>
      <vt:lpstr>The Rules of Mini-Bridge (Boards 1 - 4)</vt:lpstr>
      <vt:lpstr>What is the Partnership looking for?</vt:lpstr>
      <vt:lpstr>What is GAME?</vt:lpstr>
      <vt:lpstr>GAME Contracts</vt:lpstr>
      <vt:lpstr>NOTHING AFTER THIS</vt:lpstr>
      <vt:lpstr>The Rules of Mini-Bridge (Boards 5 - 8)</vt:lpstr>
      <vt:lpstr>What is the Partnership looking for?</vt:lpstr>
      <vt:lpstr>Homework (sorry)</vt:lpstr>
      <vt:lpstr>Practice and Review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 Smith</cp:lastModifiedBy>
  <cp:revision>259</cp:revision>
  <dcterms:created xsi:type="dcterms:W3CDTF">2013-02-20T01:53:33Z</dcterms:created>
  <dcterms:modified xsi:type="dcterms:W3CDTF">2015-10-29T17:07:53Z</dcterms:modified>
</cp:coreProperties>
</file>