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28"/>
  </p:notesMasterIdLst>
  <p:handoutMasterIdLst>
    <p:handoutMasterId r:id="rId29"/>
  </p:handoutMasterIdLst>
  <p:sldIdLst>
    <p:sldId id="453" r:id="rId2"/>
    <p:sldId id="419" r:id="rId3"/>
    <p:sldId id="454" r:id="rId4"/>
    <p:sldId id="451" r:id="rId5"/>
    <p:sldId id="421" r:id="rId6"/>
    <p:sldId id="455" r:id="rId7"/>
    <p:sldId id="422" r:id="rId8"/>
    <p:sldId id="423" r:id="rId9"/>
    <p:sldId id="424" r:id="rId10"/>
    <p:sldId id="425" r:id="rId11"/>
    <p:sldId id="426" r:id="rId12"/>
    <p:sldId id="427" r:id="rId13"/>
    <p:sldId id="428" r:id="rId14"/>
    <p:sldId id="429" r:id="rId15"/>
    <p:sldId id="430" r:id="rId16"/>
    <p:sldId id="431" r:id="rId17"/>
    <p:sldId id="432" r:id="rId18"/>
    <p:sldId id="433" r:id="rId19"/>
    <p:sldId id="434" r:id="rId20"/>
    <p:sldId id="435" r:id="rId21"/>
    <p:sldId id="436" r:id="rId22"/>
    <p:sldId id="456" r:id="rId23"/>
    <p:sldId id="438" r:id="rId24"/>
    <p:sldId id="439" r:id="rId25"/>
    <p:sldId id="440" r:id="rId26"/>
    <p:sldId id="452" r:id="rId27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A700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FA7E84-74F5-4C52-849D-33DC1E539F5E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DB67DEB6-9283-40BE-8770-7C4F140268E0}">
      <dgm:prSet phldrT="[Text]" custT="1"/>
      <dgm:spPr>
        <a:solidFill>
          <a:srgbClr val="2A700F"/>
        </a:solidFill>
      </dgm:spPr>
      <dgm:t>
        <a:bodyPr vert="horz" anchor="ctr"/>
        <a:lstStyle/>
        <a:p>
          <a:pPr algn="ctr">
            <a:lnSpc>
              <a:spcPct val="90000"/>
            </a:lnSpc>
            <a:spcAft>
              <a:spcPts val="0"/>
            </a:spcAft>
          </a:pPr>
          <a:r>
            <a:rPr lang="en-NZ" sz="10200" b="1" dirty="0" smtClean="0">
              <a:latin typeface="+mj-lt"/>
            </a:rPr>
            <a:t>12-19</a:t>
          </a:r>
          <a:endParaRPr lang="en-NZ" sz="10200" dirty="0">
            <a:latin typeface="+mj-lt"/>
          </a:endParaRPr>
        </a:p>
      </dgm:t>
    </dgm:pt>
    <dgm:pt modelId="{4A46F825-F2B4-4CBE-9006-4173D61CD5F1}" type="parTrans" cxnId="{B5DA3FA0-5DFE-4F4E-9E03-34BD32D1D016}">
      <dgm:prSet/>
      <dgm:spPr/>
      <dgm:t>
        <a:bodyPr/>
        <a:lstStyle/>
        <a:p>
          <a:endParaRPr lang="en-NZ"/>
        </a:p>
      </dgm:t>
    </dgm:pt>
    <dgm:pt modelId="{333C0F79-15DE-4C60-B008-5C64AB857452}" type="sibTrans" cxnId="{B5DA3FA0-5DFE-4F4E-9E03-34BD32D1D016}">
      <dgm:prSet/>
      <dgm:spPr/>
      <dgm:t>
        <a:bodyPr/>
        <a:lstStyle/>
        <a:p>
          <a:endParaRPr lang="en-NZ"/>
        </a:p>
      </dgm:t>
    </dgm:pt>
    <dgm:pt modelId="{9645C781-74F2-40C6-A236-5058D30202D9}" type="pres">
      <dgm:prSet presAssocID="{04FA7E84-74F5-4C52-849D-33DC1E539F5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NZ"/>
        </a:p>
      </dgm:t>
    </dgm:pt>
    <dgm:pt modelId="{2820143A-7D59-4497-B77B-C9396D4F80A0}" type="pres">
      <dgm:prSet presAssocID="{DB67DEB6-9283-40BE-8770-7C4F140268E0}" presName="centerShape" presStyleLbl="node0" presStyleIdx="0" presStyleCnt="1" custScaleX="104973" custScaleY="99547" custLinFactNeighborX="-1293" custLinFactNeighborY="-294"/>
      <dgm:spPr/>
      <dgm:t>
        <a:bodyPr/>
        <a:lstStyle/>
        <a:p>
          <a:endParaRPr lang="en-NZ"/>
        </a:p>
      </dgm:t>
    </dgm:pt>
  </dgm:ptLst>
  <dgm:cxnLst>
    <dgm:cxn modelId="{B5DA3FA0-5DFE-4F4E-9E03-34BD32D1D016}" srcId="{04FA7E84-74F5-4C52-849D-33DC1E539F5E}" destId="{DB67DEB6-9283-40BE-8770-7C4F140268E0}" srcOrd="0" destOrd="0" parTransId="{4A46F825-F2B4-4CBE-9006-4173D61CD5F1}" sibTransId="{333C0F79-15DE-4C60-B008-5C64AB857452}"/>
    <dgm:cxn modelId="{356FFED8-133B-4637-9ABB-CA18FC197664}" type="presOf" srcId="{DB67DEB6-9283-40BE-8770-7C4F140268E0}" destId="{2820143A-7D59-4497-B77B-C9396D4F80A0}" srcOrd="0" destOrd="0" presId="urn:microsoft.com/office/officeart/2005/8/layout/radial4"/>
    <dgm:cxn modelId="{521C0D6E-29EA-45CF-930E-8738C5371576}" type="presOf" srcId="{04FA7E84-74F5-4C52-849D-33DC1E539F5E}" destId="{9645C781-74F2-40C6-A236-5058D30202D9}" srcOrd="0" destOrd="0" presId="urn:microsoft.com/office/officeart/2005/8/layout/radial4"/>
    <dgm:cxn modelId="{65D3AE42-DBCD-4F7A-8804-2959620DE971}" type="presParOf" srcId="{9645C781-74F2-40C6-A236-5058D30202D9}" destId="{2820143A-7D59-4497-B77B-C9396D4F80A0}" srcOrd="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FA7E84-74F5-4C52-849D-33DC1E539F5E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DB67DEB6-9283-40BE-8770-7C4F140268E0}">
      <dgm:prSet phldrT="[Text]" custT="1"/>
      <dgm:spPr>
        <a:solidFill>
          <a:srgbClr val="2A700F"/>
        </a:solidFill>
      </dgm:spPr>
      <dgm:t>
        <a:bodyPr vert="horz" anchor="ctr"/>
        <a:lstStyle/>
        <a:p>
          <a:pPr algn="ctr">
            <a:lnSpc>
              <a:spcPct val="90000"/>
            </a:lnSpc>
            <a:spcAft>
              <a:spcPts val="0"/>
            </a:spcAft>
          </a:pPr>
          <a:r>
            <a:rPr lang="en-NZ" sz="9600" b="1" dirty="0" smtClean="0">
              <a:latin typeface="+mj-lt"/>
            </a:rPr>
            <a:t>6</a:t>
          </a:r>
          <a:endParaRPr lang="en-NZ" sz="10200" b="1" dirty="0" smtClean="0">
            <a:latin typeface="+mj-lt"/>
          </a:endParaRPr>
        </a:p>
        <a:p>
          <a:pPr algn="ctr">
            <a:lnSpc>
              <a:spcPct val="90000"/>
            </a:lnSpc>
            <a:spcAft>
              <a:spcPts val="0"/>
            </a:spcAft>
          </a:pPr>
          <a:r>
            <a:rPr lang="en-NZ" sz="7200" b="1" dirty="0" smtClean="0">
              <a:latin typeface="+mj-lt"/>
            </a:rPr>
            <a:t>or more</a:t>
          </a:r>
          <a:endParaRPr lang="en-NZ" sz="7200" dirty="0">
            <a:latin typeface="+mj-lt"/>
          </a:endParaRPr>
        </a:p>
      </dgm:t>
    </dgm:pt>
    <dgm:pt modelId="{4A46F825-F2B4-4CBE-9006-4173D61CD5F1}" type="parTrans" cxnId="{B5DA3FA0-5DFE-4F4E-9E03-34BD32D1D016}">
      <dgm:prSet/>
      <dgm:spPr/>
      <dgm:t>
        <a:bodyPr/>
        <a:lstStyle/>
        <a:p>
          <a:endParaRPr lang="en-NZ"/>
        </a:p>
      </dgm:t>
    </dgm:pt>
    <dgm:pt modelId="{333C0F79-15DE-4C60-B008-5C64AB857452}" type="sibTrans" cxnId="{B5DA3FA0-5DFE-4F4E-9E03-34BD32D1D016}">
      <dgm:prSet/>
      <dgm:spPr/>
      <dgm:t>
        <a:bodyPr/>
        <a:lstStyle/>
        <a:p>
          <a:endParaRPr lang="en-NZ"/>
        </a:p>
      </dgm:t>
    </dgm:pt>
    <dgm:pt modelId="{9645C781-74F2-40C6-A236-5058D30202D9}" type="pres">
      <dgm:prSet presAssocID="{04FA7E84-74F5-4C52-849D-33DC1E539F5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NZ"/>
        </a:p>
      </dgm:t>
    </dgm:pt>
    <dgm:pt modelId="{2820143A-7D59-4497-B77B-C9396D4F80A0}" type="pres">
      <dgm:prSet presAssocID="{DB67DEB6-9283-40BE-8770-7C4F140268E0}" presName="centerShape" presStyleLbl="node0" presStyleIdx="0" presStyleCnt="1" custScaleX="104973" custScaleY="99547" custLinFactNeighborX="-1293" custLinFactNeighborY="-294"/>
      <dgm:spPr/>
      <dgm:t>
        <a:bodyPr/>
        <a:lstStyle/>
        <a:p>
          <a:endParaRPr lang="en-NZ"/>
        </a:p>
      </dgm:t>
    </dgm:pt>
  </dgm:ptLst>
  <dgm:cxnLst>
    <dgm:cxn modelId="{B5DA3FA0-5DFE-4F4E-9E03-34BD32D1D016}" srcId="{04FA7E84-74F5-4C52-849D-33DC1E539F5E}" destId="{DB67DEB6-9283-40BE-8770-7C4F140268E0}" srcOrd="0" destOrd="0" parTransId="{4A46F825-F2B4-4CBE-9006-4173D61CD5F1}" sibTransId="{333C0F79-15DE-4C60-B008-5C64AB857452}"/>
    <dgm:cxn modelId="{DE9C5C0C-22B0-4AF4-AA59-DDB83E120ADA}" type="presOf" srcId="{04FA7E84-74F5-4C52-849D-33DC1E539F5E}" destId="{9645C781-74F2-40C6-A236-5058D30202D9}" srcOrd="0" destOrd="0" presId="urn:microsoft.com/office/officeart/2005/8/layout/radial4"/>
    <dgm:cxn modelId="{6799FEA2-F42C-4D13-8C48-07F1A96678FA}" type="presOf" srcId="{DB67DEB6-9283-40BE-8770-7C4F140268E0}" destId="{2820143A-7D59-4497-B77B-C9396D4F80A0}" srcOrd="0" destOrd="0" presId="urn:microsoft.com/office/officeart/2005/8/layout/radial4"/>
    <dgm:cxn modelId="{8FF8BBC5-3CF7-41F8-8E47-B2BEC34D8573}" type="presParOf" srcId="{9645C781-74F2-40C6-A236-5058D30202D9}" destId="{2820143A-7D59-4497-B77B-C9396D4F80A0}" srcOrd="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820143A-7D59-4497-B77B-C9396D4F80A0}">
      <dsp:nvSpPr>
        <dsp:cNvPr id="0" name=""/>
        <dsp:cNvSpPr/>
      </dsp:nvSpPr>
      <dsp:spPr>
        <a:xfrm>
          <a:off x="1368152" y="89"/>
          <a:ext cx="4480063" cy="4248490"/>
        </a:xfrm>
        <a:prstGeom prst="ellipse">
          <a:avLst/>
        </a:prstGeom>
        <a:solidFill>
          <a:srgbClr val="2A700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45339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NZ" sz="10200" b="1" kern="1200" dirty="0" smtClean="0">
              <a:latin typeface="+mj-lt"/>
            </a:rPr>
            <a:t>12-19</a:t>
          </a:r>
          <a:endParaRPr lang="en-NZ" sz="10200" kern="1200" dirty="0">
            <a:latin typeface="+mj-lt"/>
          </a:endParaRPr>
        </a:p>
      </dsp:txBody>
      <dsp:txXfrm>
        <a:off x="1368152" y="89"/>
        <a:ext cx="4480063" cy="42484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820143A-7D59-4497-B77B-C9396D4F80A0}">
      <dsp:nvSpPr>
        <dsp:cNvPr id="0" name=""/>
        <dsp:cNvSpPr/>
      </dsp:nvSpPr>
      <dsp:spPr>
        <a:xfrm>
          <a:off x="0" y="0"/>
          <a:ext cx="4577029" cy="4340445"/>
        </a:xfrm>
        <a:prstGeom prst="ellipse">
          <a:avLst/>
        </a:prstGeom>
        <a:solidFill>
          <a:srgbClr val="2A700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4267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NZ" sz="9600" b="1" kern="1200" dirty="0" smtClean="0">
              <a:latin typeface="+mj-lt"/>
            </a:rPr>
            <a:t>6</a:t>
          </a:r>
          <a:endParaRPr lang="en-NZ" sz="10200" b="1" kern="1200" dirty="0" smtClean="0">
            <a:latin typeface="+mj-lt"/>
          </a:endParaRPr>
        </a:p>
        <a:p>
          <a:pPr lvl="0" algn="ctr" defTabSz="4267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NZ" sz="7200" b="1" kern="1200" dirty="0" smtClean="0">
              <a:latin typeface="+mj-lt"/>
            </a:rPr>
            <a:t>or more</a:t>
          </a:r>
          <a:endParaRPr lang="en-NZ" sz="7200" kern="1200" dirty="0">
            <a:latin typeface="+mj-lt"/>
          </a:endParaRPr>
        </a:p>
      </dsp:txBody>
      <dsp:txXfrm>
        <a:off x="0" y="0"/>
        <a:ext cx="4577029" cy="43404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12/11/2015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12/11/2015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NZ" dirty="0" smtClean="0"/>
              <a:t>Emphasise</a:t>
            </a:r>
            <a:r>
              <a:rPr lang="en-NZ" baseline="0" dirty="0" smtClean="0"/>
              <a:t> Major / </a:t>
            </a:r>
            <a:r>
              <a:rPr lang="en-NZ" baseline="0" dirty="0" err="1" smtClean="0"/>
              <a:t>NoTrumps</a:t>
            </a:r>
            <a:r>
              <a:rPr lang="en-NZ" baseline="0" dirty="0" smtClean="0"/>
              <a:t> / Minor ... Talk about this as often as possible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571392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5</a:t>
            </a:fld>
            <a:endParaRPr lang="en-N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7</a:t>
            </a:fld>
            <a:endParaRPr lang="en-N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8</a:t>
            </a:fld>
            <a:endParaRPr lang="en-N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9</a:t>
            </a:fld>
            <a:endParaRPr lang="en-N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10</a:t>
            </a:fld>
            <a:endParaRPr lang="en-N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11</a:t>
            </a:fld>
            <a:endParaRPr lang="en-N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12</a:t>
            </a:fld>
            <a:endParaRPr lang="en-NZ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13</a:t>
            </a:fld>
            <a:endParaRPr lang="en-NZ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14</a:t>
            </a:fld>
            <a:endParaRPr lang="en-NZ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15</a:t>
            </a:fld>
            <a:endParaRPr lang="en-NZ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16</a:t>
            </a:fld>
            <a:endParaRPr lang="en-NZ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17</a:t>
            </a:fld>
            <a:endParaRPr lang="en-NZ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18</a:t>
            </a:fld>
            <a:endParaRPr lang="en-NZ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19</a:t>
            </a:fld>
            <a:endParaRPr lang="en-NZ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20</a:t>
            </a:fld>
            <a:endParaRPr lang="en-NZ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21</a:t>
            </a:fld>
            <a:endParaRPr lang="en-NZ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22</a:t>
            </a:fld>
            <a:endParaRPr lang="en-NZ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23</a:t>
            </a:fld>
            <a:endParaRPr lang="en-NZ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24</a:t>
            </a:fld>
            <a:endParaRPr lang="en-NZ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25</a:t>
            </a:fld>
            <a:endParaRPr lang="en-NZ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NZ" dirty="0" smtClean="0"/>
              <a:t>Demonstrate</a:t>
            </a:r>
            <a:r>
              <a:rPr lang="en-NZ" baseline="0" dirty="0" smtClean="0"/>
              <a:t> playing of cards … get them to play one board … no interference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3581925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11/12/2015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3129"/>
          <a:stretch/>
        </p:blipFill>
        <p:spPr>
          <a:xfrm>
            <a:off x="0" y="6237970"/>
            <a:ext cx="9144000" cy="6018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7593" y="238590"/>
            <a:ext cx="1908815" cy="618660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092111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59145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629486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 algn="ctr">
              <a:defRPr sz="45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11/12/2015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204877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11/12/2015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433143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11/12/2015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814130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11/12/2015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79701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11/12/2015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6" name="Picture 5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3379099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52381">
              <a:schemeClr val="bg1"/>
            </a:gs>
            <a:gs pos="66667">
              <a:schemeClr val="accent6">
                <a:lumMod val="20000"/>
                <a:lumOff val="80000"/>
                <a:alpha val="43000"/>
              </a:schemeClr>
            </a:gs>
            <a:gs pos="81000">
              <a:schemeClr val="accent6">
                <a:lumMod val="40000"/>
                <a:lumOff val="60000"/>
                <a:alpha val="76000"/>
              </a:schemeClr>
            </a:gs>
            <a:gs pos="93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wmf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1268760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BEGINNERS’ LESSONS</a:t>
            </a: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Welcome</a:t>
            </a:r>
            <a:endParaRPr kumimoji="0" lang="en-NZ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623048" y="3789040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7" name="Picture 1" descr="TBC 2012 logo smaller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27584" y="3357779"/>
            <a:ext cx="1584176" cy="1901010"/>
          </a:xfrm>
          <a:prstGeom prst="rect">
            <a:avLst/>
          </a:prstGeom>
          <a:noFill/>
        </p:spPr>
      </p:pic>
      <p:sp>
        <p:nvSpPr>
          <p:cNvPr id="9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609600" y="5908427"/>
            <a:ext cx="4826496" cy="328885"/>
          </a:xfrm>
          <a:prstGeom prst="rect">
            <a:avLst/>
          </a:prstGeom>
        </p:spPr>
        <p:txBody>
          <a:bodyPr/>
          <a:lstStyle/>
          <a:p>
            <a:r>
              <a:rPr lang="en-NZ" sz="1100" dirty="0" smtClean="0">
                <a:latin typeface="+mj-lt"/>
              </a:rPr>
              <a:t>© Copyright Reserved New Zealand Bridge Inc. 2015</a:t>
            </a:r>
            <a:endParaRPr lang="en-NZ" sz="1100" dirty="0">
              <a:latin typeface="+mj-lt"/>
            </a:endParaRPr>
          </a:p>
        </p:txBody>
      </p:sp>
      <p:sp>
        <p:nvSpPr>
          <p:cNvPr id="10" name="Footer Placeholder 12"/>
          <p:cNvSpPr txBox="1">
            <a:spLocks/>
          </p:cNvSpPr>
          <p:nvPr/>
        </p:nvSpPr>
        <p:spPr>
          <a:xfrm>
            <a:off x="5436096" y="5877272"/>
            <a:ext cx="3458344" cy="365125"/>
          </a:xfrm>
          <a:prstGeom prst="rect">
            <a:avLst/>
          </a:prstGeom>
        </p:spPr>
        <p:txBody>
          <a:bodyPr vert="horz" lIns="0" tIns="0" rIns="0" bIns="0" anchor="b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1200" dirty="0" smtClean="0">
                <a:solidFill>
                  <a:schemeClr val="tx2">
                    <a:shade val="90000"/>
                  </a:schemeClr>
                </a:solidFill>
                <a:latin typeface="+mj-lt"/>
              </a:rPr>
              <a:t>Prepared by Amanda Smith</a:t>
            </a:r>
            <a:endParaRPr kumimoji="0" lang="en-NZ" sz="12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146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2520280"/>
          </a:xfrm>
        </p:spPr>
        <p:txBody>
          <a:bodyPr>
            <a:normAutofit/>
          </a:bodyPr>
          <a:lstStyle/>
          <a:p>
            <a:pPr algn="ctr"/>
            <a:r>
              <a:rPr lang="en-NZ" sz="4900" b="1" dirty="0" smtClean="0"/>
              <a:t>Lesson Three</a:t>
            </a: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dirty="0" smtClean="0"/>
              <a:t>Responder’s Limit Bids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NOT NEXT - RECAP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3577239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manda\AppData\Local\Microsoft\Windows\Temporary Internet Files\Content.IE5\DLMTVB4T\MC900423171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2636912"/>
            <a:ext cx="1115616" cy="111561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40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Ranking of the Suits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4042792" cy="473388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NZ" sz="7100" b="1" dirty="0" err="1" smtClean="0"/>
              <a:t>N</a:t>
            </a:r>
            <a:r>
              <a:rPr lang="en-NZ" sz="4100" dirty="0" err="1" smtClean="0"/>
              <a:t>oTrumps</a:t>
            </a:r>
            <a:endParaRPr lang="en-NZ" sz="4100" dirty="0" smtClean="0"/>
          </a:p>
          <a:p>
            <a:pPr>
              <a:buNone/>
            </a:pPr>
            <a:endParaRPr lang="en-NZ" sz="4100" dirty="0" smtClean="0"/>
          </a:p>
          <a:p>
            <a:pPr>
              <a:buNone/>
            </a:pPr>
            <a:r>
              <a:rPr lang="en-NZ" sz="7100" b="1" dirty="0" smtClean="0"/>
              <a:t>S</a:t>
            </a:r>
            <a:r>
              <a:rPr lang="en-NZ" sz="4100" dirty="0" smtClean="0"/>
              <a:t>pades</a:t>
            </a:r>
            <a:r>
              <a:rPr lang="en-NZ" sz="3400" dirty="0" smtClean="0"/>
              <a:t>			</a:t>
            </a:r>
            <a:r>
              <a:rPr lang="en-NZ" sz="6900" dirty="0" smtClean="0">
                <a:sym typeface="Symbol"/>
              </a:rPr>
              <a:t></a:t>
            </a:r>
            <a:endParaRPr lang="en-NZ" sz="5100" dirty="0" smtClean="0"/>
          </a:p>
          <a:p>
            <a:pPr>
              <a:buNone/>
            </a:pPr>
            <a:r>
              <a:rPr lang="en-NZ" sz="7100" b="1" dirty="0" smtClean="0"/>
              <a:t>H</a:t>
            </a:r>
            <a:r>
              <a:rPr lang="en-NZ" sz="4100" dirty="0" smtClean="0"/>
              <a:t>earts</a:t>
            </a:r>
            <a:r>
              <a:rPr lang="en-NZ" sz="3400" dirty="0" smtClean="0"/>
              <a:t>		         </a:t>
            </a:r>
            <a:r>
              <a:rPr lang="en-NZ" sz="6900" dirty="0" smtClean="0">
                <a:solidFill>
                  <a:srgbClr val="C00000"/>
                </a:solidFill>
                <a:sym typeface="Symbol"/>
              </a:rPr>
              <a:t></a:t>
            </a:r>
            <a:endParaRPr lang="en-NZ" sz="5100" dirty="0" smtClean="0">
              <a:solidFill>
                <a:srgbClr val="C00000"/>
              </a:solidFill>
              <a:sym typeface="Symbol"/>
            </a:endParaRPr>
          </a:p>
          <a:p>
            <a:pPr>
              <a:spcBef>
                <a:spcPts val="0"/>
              </a:spcBef>
              <a:buNone/>
            </a:pPr>
            <a:endParaRPr lang="en-NZ" sz="4600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NZ" sz="7100" b="1" dirty="0" smtClean="0"/>
              <a:t>D</a:t>
            </a:r>
            <a:r>
              <a:rPr lang="en-NZ" sz="4100" dirty="0" smtClean="0"/>
              <a:t>iamonds</a:t>
            </a:r>
            <a:r>
              <a:rPr lang="en-NZ" sz="3400" dirty="0" smtClean="0"/>
              <a:t>		</a:t>
            </a:r>
            <a:r>
              <a:rPr lang="en-NZ" sz="6900" dirty="0" smtClean="0">
                <a:solidFill>
                  <a:srgbClr val="C00000"/>
                </a:solidFill>
                <a:sym typeface="Symbol"/>
              </a:rPr>
              <a:t></a:t>
            </a:r>
            <a:endParaRPr lang="en-NZ" sz="3400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NZ" sz="7800" b="1" dirty="0" smtClean="0"/>
              <a:t>C</a:t>
            </a:r>
            <a:r>
              <a:rPr lang="en-NZ" sz="4600" dirty="0" smtClean="0"/>
              <a:t>lubs	</a:t>
            </a:r>
            <a:r>
              <a:rPr lang="en-NZ" sz="3400" dirty="0" smtClean="0"/>
              <a:t>	          </a:t>
            </a:r>
            <a:r>
              <a:rPr lang="en-NZ" sz="6900" dirty="0" smtClean="0">
                <a:sym typeface="Symbol"/>
              </a:rPr>
              <a:t></a:t>
            </a:r>
            <a:endParaRPr lang="en-NZ" sz="5100" dirty="0" smtClean="0"/>
          </a:p>
          <a:p>
            <a:endParaRPr lang="en-NZ" dirty="0" smtClean="0"/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sp>
        <p:nvSpPr>
          <p:cNvPr id="5" name="Right Brace 4"/>
          <p:cNvSpPr/>
          <p:nvPr/>
        </p:nvSpPr>
        <p:spPr>
          <a:xfrm>
            <a:off x="3779912" y="2708920"/>
            <a:ext cx="288032" cy="108012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644008" y="2060848"/>
            <a:ext cx="3826768" cy="381642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5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5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5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5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NZ" sz="5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MAJOR</a:t>
            </a:r>
            <a:r>
              <a:rPr kumimoji="0" lang="en-NZ" sz="2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suits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noProof="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100" b="1" i="0" u="none" strike="noStrike" kern="1200" cap="none" spc="0" normalizeH="0" baseline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b="1" noProof="0" dirty="0" smtClean="0">
              <a:solidFill>
                <a:schemeClr val="tx2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100" b="1" i="0" u="none" strike="noStrike" kern="1200" cap="none" spc="0" normalizeH="0" baseline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b="1" noProof="0" dirty="0" smtClean="0">
              <a:solidFill>
                <a:schemeClr val="tx2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100" b="1" i="0" u="none" strike="noStrike" kern="1200" cap="none" spc="0" normalizeH="0" baseline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b="1" noProof="0" dirty="0" smtClean="0">
              <a:solidFill>
                <a:schemeClr val="tx2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100" b="1" i="0" u="none" strike="noStrike" kern="1200" cap="none" spc="0" normalizeH="0" baseline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b="1" noProof="0" dirty="0" smtClean="0">
              <a:solidFill>
                <a:schemeClr val="tx2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100" b="1" i="0" u="none" strike="noStrike" kern="1200" cap="none" spc="0" normalizeH="0" baseline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NZ" sz="35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MINOR</a:t>
            </a:r>
            <a:r>
              <a:rPr kumimoji="0" lang="en-NZ" sz="2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suits</a:t>
            </a:r>
            <a:endParaRPr kumimoji="0" lang="en-NZ" sz="4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" name="Right Brace 8"/>
          <p:cNvSpPr/>
          <p:nvPr/>
        </p:nvSpPr>
        <p:spPr>
          <a:xfrm>
            <a:off x="3779912" y="4581128"/>
            <a:ext cx="288032" cy="108012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4099" name="Picture 3" descr="C:\Users\Amanda\AppData\Local\Microsoft\Windows\Temporary Internet Files\Content.IE5\DE6QMMER\MC900433818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280" y="4293096"/>
            <a:ext cx="1296144" cy="1296144"/>
          </a:xfrm>
          <a:prstGeom prst="rect">
            <a:avLst/>
          </a:prstGeom>
          <a:noFill/>
        </p:spPr>
      </p:pic>
      <p:pic>
        <p:nvPicPr>
          <p:cNvPr id="4101" name="Picture 5" descr="C:\Users\Amanda\AppData\Local\Microsoft\Windows\Temporary Internet Files\Content.IE5\DE6QMMER\MC900434411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1052736"/>
            <a:ext cx="1368152" cy="15391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5" end="6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65" end="6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65" end="6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32080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Finding a Fit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8986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NZ" sz="3200" dirty="0" smtClean="0"/>
              <a:t>A Fit is 8+ cards in one suit between the two hands</a:t>
            </a:r>
          </a:p>
          <a:p>
            <a:pPr>
              <a:lnSpc>
                <a:spcPct val="150000"/>
              </a:lnSpc>
            </a:pPr>
            <a:r>
              <a:rPr lang="en-NZ" sz="3200" dirty="0" smtClean="0"/>
              <a:t>If there is a fit in a major suit, then this will be the trump suit</a:t>
            </a:r>
          </a:p>
          <a:p>
            <a:pPr>
              <a:lnSpc>
                <a:spcPct val="150000"/>
              </a:lnSpc>
            </a:pPr>
            <a:r>
              <a:rPr lang="en-NZ" sz="3200" dirty="0" smtClean="0"/>
              <a:t>If there is no fit, then choose </a:t>
            </a:r>
            <a:r>
              <a:rPr lang="en-NZ" sz="3200" dirty="0" err="1" smtClean="0"/>
              <a:t>NoTrumps</a:t>
            </a:r>
            <a:endParaRPr lang="en-NZ" sz="3200" dirty="0" smtClean="0"/>
          </a:p>
          <a:p>
            <a:pPr lvl="1">
              <a:buNone/>
            </a:pPr>
            <a:endParaRPr lang="en-NZ" dirty="0" smtClean="0"/>
          </a:p>
          <a:p>
            <a:pPr lvl="1"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 smtClean="0"/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4" name="Picture 2" descr="C:\Users\Amanda\AppData\Local\Microsoft\Windows\Temporary Internet Files\Content.IE5\DLMTVB4T\MC900014259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332656"/>
            <a:ext cx="1440160" cy="1440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START AGAIN HERE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1300159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>
                <a:solidFill>
                  <a:srgbClr val="2A700F"/>
                </a:solidFill>
              </a:rPr>
              <a:t>Basic Rules for Opening bids</a:t>
            </a:r>
            <a:endParaRPr lang="en-NZ" dirty="0">
              <a:solidFill>
                <a:srgbClr val="2A700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845448"/>
          </a:xfrm>
        </p:spPr>
        <p:txBody>
          <a:bodyPr>
            <a:normAutofit/>
          </a:bodyPr>
          <a:lstStyle/>
          <a:p>
            <a:r>
              <a:rPr lang="en-NZ" sz="3200" dirty="0" smtClean="0"/>
              <a:t>You must have enough </a:t>
            </a:r>
            <a:r>
              <a:rPr lang="en-NZ" sz="3200" b="1" dirty="0" smtClean="0"/>
              <a:t>High Card Points</a:t>
            </a:r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/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pPr>
              <a:buNone/>
            </a:pPr>
            <a:endParaRPr lang="en-NZ" dirty="0"/>
          </a:p>
        </p:txBody>
      </p:sp>
      <p:graphicFrame>
        <p:nvGraphicFramePr>
          <p:cNvPr id="10" name="Diagram 9"/>
          <p:cNvGraphicFramePr/>
          <p:nvPr/>
        </p:nvGraphicFramePr>
        <p:xfrm>
          <a:off x="755576" y="1700808"/>
          <a:ext cx="7848872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2" descr="C:\Users\Amanda\AppData\Local\Microsoft\Windows\Temporary Internet Files\Content.IE5\547VE4T5\MC900433883[1]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460432" y="5814392"/>
            <a:ext cx="683568" cy="683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Basic Rules for Responder’s bids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845448"/>
          </a:xfrm>
        </p:spPr>
        <p:txBody>
          <a:bodyPr>
            <a:normAutofit/>
          </a:bodyPr>
          <a:lstStyle/>
          <a:p>
            <a:r>
              <a:rPr lang="en-NZ" sz="3200" dirty="0" smtClean="0"/>
              <a:t>You must have enough </a:t>
            </a:r>
            <a:r>
              <a:rPr lang="en-NZ" sz="3200" b="1" dirty="0" smtClean="0">
                <a:solidFill>
                  <a:schemeClr val="tx2">
                    <a:lumMod val="75000"/>
                  </a:schemeClr>
                </a:solidFill>
              </a:rPr>
              <a:t>High Card Points</a:t>
            </a:r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pPr>
              <a:buNone/>
            </a:pPr>
            <a:endParaRPr lang="en-NZ" dirty="0"/>
          </a:p>
        </p:txBody>
      </p:sp>
      <p:graphicFrame>
        <p:nvGraphicFramePr>
          <p:cNvPr id="10" name="Diagram 9"/>
          <p:cNvGraphicFramePr/>
          <p:nvPr/>
        </p:nvGraphicFramePr>
        <p:xfrm>
          <a:off x="755576" y="1700808"/>
          <a:ext cx="4680520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72200" y="2492896"/>
            <a:ext cx="2376264" cy="2554545"/>
          </a:xfrm>
          <a:prstGeom prst="rect">
            <a:avLst/>
          </a:prstGeom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dirty="0" smtClean="0"/>
              <a:t>½ the amount of points you need to open</a:t>
            </a:r>
            <a:endParaRPr lang="en-NZ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Basic Rules for Responder’s bids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032"/>
            <a:ext cx="8219256" cy="43018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NZ" sz="3200" b="1" dirty="0" smtClean="0">
                <a:solidFill>
                  <a:srgbClr val="FF0000"/>
                </a:solidFill>
              </a:rPr>
              <a:t>1.</a:t>
            </a:r>
            <a:r>
              <a:rPr lang="en-NZ" sz="3200" b="1" dirty="0" smtClean="0">
                <a:solidFill>
                  <a:schemeClr val="accent1">
                    <a:lumMod val="75000"/>
                  </a:schemeClr>
                </a:solidFill>
              </a:rPr>
              <a:t>	</a:t>
            </a:r>
            <a:r>
              <a:rPr lang="en-NZ" sz="3200" b="1" dirty="0" smtClean="0">
                <a:solidFill>
                  <a:srgbClr val="2A700F"/>
                </a:solidFill>
              </a:rPr>
              <a:t>Support</a:t>
            </a:r>
            <a:r>
              <a:rPr lang="en-NZ" sz="3200" dirty="0" smtClean="0"/>
              <a:t> partner’s suit</a:t>
            </a:r>
          </a:p>
          <a:p>
            <a:pPr>
              <a:buNone/>
            </a:pPr>
            <a:r>
              <a:rPr lang="en-NZ" sz="3200" b="1" dirty="0" smtClean="0">
                <a:solidFill>
                  <a:srgbClr val="FF0000"/>
                </a:solidFill>
              </a:rPr>
              <a:t>2.</a:t>
            </a:r>
            <a:r>
              <a:rPr lang="en-NZ" sz="3200" dirty="0" smtClean="0"/>
              <a:t>	Bid a new suit (next week’s lesson)</a:t>
            </a:r>
          </a:p>
          <a:p>
            <a:pPr>
              <a:buNone/>
            </a:pPr>
            <a:r>
              <a:rPr lang="en-NZ" sz="3200" b="1" dirty="0" smtClean="0">
                <a:solidFill>
                  <a:srgbClr val="FF0000"/>
                </a:solidFill>
              </a:rPr>
              <a:t>3.</a:t>
            </a:r>
            <a:r>
              <a:rPr lang="en-NZ" sz="3200" dirty="0" smtClean="0"/>
              <a:t>	Bid </a:t>
            </a:r>
            <a:r>
              <a:rPr lang="en-NZ" sz="3200" b="1" dirty="0" err="1" smtClean="0">
                <a:solidFill>
                  <a:srgbClr val="2A700F"/>
                </a:solidFill>
              </a:rPr>
              <a:t>NoTrumps</a:t>
            </a:r>
            <a:r>
              <a:rPr lang="en-NZ" sz="3200" b="1" dirty="0" smtClean="0">
                <a:solidFill>
                  <a:srgbClr val="2A700F"/>
                </a:solidFill>
              </a:rPr>
              <a:t> … </a:t>
            </a:r>
            <a:r>
              <a:rPr lang="en-NZ" sz="3200" dirty="0" smtClean="0"/>
              <a:t>the bid of last resort</a:t>
            </a:r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4005064"/>
            <a:ext cx="8136904" cy="92333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5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You have 3 choices</a:t>
            </a:r>
            <a:endParaRPr lang="en-NZ" sz="5400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Responder’s Limit bids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8219256" cy="1277496"/>
          </a:xfrm>
        </p:spPr>
        <p:txBody>
          <a:bodyPr>
            <a:normAutofit/>
          </a:bodyPr>
          <a:lstStyle/>
          <a:p>
            <a:r>
              <a:rPr lang="en-NZ" sz="3200" b="1" dirty="0" smtClean="0">
                <a:solidFill>
                  <a:srgbClr val="2A700F"/>
                </a:solidFill>
              </a:rPr>
              <a:t>Support</a:t>
            </a:r>
            <a:r>
              <a:rPr lang="en-NZ" sz="3200" dirty="0" smtClean="0">
                <a:solidFill>
                  <a:srgbClr val="2A700F"/>
                </a:solidFill>
              </a:rPr>
              <a:t> </a:t>
            </a:r>
            <a:r>
              <a:rPr lang="en-NZ" sz="3200" dirty="0" smtClean="0"/>
              <a:t>partner’s suit</a:t>
            </a:r>
          </a:p>
          <a:p>
            <a:r>
              <a:rPr lang="en-NZ" sz="3200" dirty="0" smtClean="0"/>
              <a:t>Bid </a:t>
            </a:r>
            <a:r>
              <a:rPr lang="en-NZ" sz="3200" b="1" dirty="0" err="1" smtClean="0">
                <a:solidFill>
                  <a:srgbClr val="2A700F"/>
                </a:solidFill>
              </a:rPr>
              <a:t>NoTrumps</a:t>
            </a:r>
            <a:r>
              <a:rPr lang="en-NZ" sz="3200" b="1" dirty="0" smtClean="0">
                <a:solidFill>
                  <a:srgbClr val="2A700F"/>
                </a:solidFill>
              </a:rPr>
              <a:t> …</a:t>
            </a:r>
            <a:r>
              <a:rPr lang="en-NZ" sz="3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NZ" sz="3200" dirty="0" smtClean="0"/>
              <a:t>this is the bid of last resort</a:t>
            </a:r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3618890"/>
            <a:ext cx="8136904" cy="175432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5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These are limit bids </a:t>
            </a:r>
          </a:p>
          <a:p>
            <a:pPr algn="ctr"/>
            <a:r>
              <a:rPr lang="en-NZ" sz="5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… they are NOT FORCING</a:t>
            </a:r>
            <a:endParaRPr lang="en-NZ" sz="5400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512" y="510530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400" b="1" dirty="0" smtClean="0"/>
              <a:t>FIRST CHOICE:  Support Partner’s suit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864" y="1435242"/>
            <a:ext cx="8229600" cy="2016224"/>
          </a:xfrm>
        </p:spPr>
        <p:txBody>
          <a:bodyPr>
            <a:normAutofit/>
          </a:bodyPr>
          <a:lstStyle/>
          <a:p>
            <a:r>
              <a:rPr lang="en-NZ" sz="3200" dirty="0" smtClean="0"/>
              <a:t>Minimum (6-9) … 	       bid at the 2-level</a:t>
            </a:r>
          </a:p>
          <a:p>
            <a:r>
              <a:rPr lang="en-NZ" sz="3200" dirty="0" smtClean="0"/>
              <a:t>Nearly game (10-12) …  bid at the 3-level</a:t>
            </a:r>
          </a:p>
          <a:p>
            <a:r>
              <a:rPr lang="en-NZ" sz="3200" dirty="0" smtClean="0"/>
              <a:t>Game (13+) … 		       bid at the Game level</a:t>
            </a:r>
          </a:p>
          <a:p>
            <a:endParaRPr lang="en-NZ" sz="3200" dirty="0" smtClean="0"/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pPr>
              <a:buNone/>
            </a:pPr>
            <a:endParaRPr lang="en-NZ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3618890"/>
            <a:ext cx="8136904" cy="175432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5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These are limit bids </a:t>
            </a:r>
          </a:p>
          <a:p>
            <a:pPr algn="ctr"/>
            <a:r>
              <a:rPr lang="en-NZ" sz="5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… they are NOT FORCING</a:t>
            </a:r>
            <a:endParaRPr lang="en-NZ" sz="5400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Partner </a:t>
            </a:r>
            <a:r>
              <a:rPr lang="en-NZ" sz="4400" b="1" dirty="0" smtClean="0"/>
              <a:t>Opens 1</a:t>
            </a:r>
            <a:r>
              <a:rPr lang="en-NZ" sz="4400" b="1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4400" b="1" dirty="0" smtClean="0">
                <a:sym typeface="Symbol"/>
              </a:rPr>
              <a:t> … what do you bid</a:t>
            </a:r>
            <a:endParaRPr lang="en-NZ" dirty="0"/>
          </a:p>
        </p:txBody>
      </p:sp>
      <p:pic>
        <p:nvPicPr>
          <p:cNvPr id="12" name="Picture 11" descr="Lesson 3 - response to 1H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1700808"/>
            <a:ext cx="7992888" cy="1656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39552" y="4149080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 smtClean="0"/>
              <a:t>6 - 9 points … with a fit</a:t>
            </a:r>
            <a:endParaRPr lang="en-NZ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611560" y="5229200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6000" dirty="0" smtClean="0"/>
              <a:t>Bid 2 </a:t>
            </a:r>
            <a:r>
              <a:rPr lang="en-NZ" sz="6000" dirty="0" smtClean="0">
                <a:solidFill>
                  <a:srgbClr val="FF0000"/>
                </a:solidFill>
                <a:sym typeface="Symbol"/>
              </a:rPr>
              <a:t> </a:t>
            </a:r>
            <a:r>
              <a:rPr lang="en-NZ" sz="6000" b="1" dirty="0" smtClean="0">
                <a:solidFill>
                  <a:srgbClr val="2A700F"/>
                </a:solidFill>
                <a:sym typeface="Symbol"/>
              </a:rPr>
              <a:t>… MINIMUM</a:t>
            </a:r>
            <a:endParaRPr lang="en-NZ" b="1" dirty="0"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Partner </a:t>
            </a:r>
            <a:r>
              <a:rPr lang="en-NZ" sz="4400" b="1" dirty="0" smtClean="0"/>
              <a:t>Opens 1</a:t>
            </a:r>
            <a:r>
              <a:rPr lang="en-NZ" sz="4400" b="1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4400" b="1" dirty="0" smtClean="0">
                <a:sym typeface="Symbol"/>
              </a:rPr>
              <a:t> … what do you bid</a:t>
            </a:r>
            <a:endParaRPr lang="en-NZ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3633632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 smtClean="0"/>
              <a:t>10 – 12 points … with a fit</a:t>
            </a:r>
            <a:endParaRPr lang="en-NZ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611560" y="4713752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6000" dirty="0" smtClean="0"/>
              <a:t>Bid 3</a:t>
            </a:r>
            <a:r>
              <a:rPr lang="en-NZ" sz="6000" dirty="0" smtClean="0">
                <a:solidFill>
                  <a:srgbClr val="FF0000"/>
                </a:solidFill>
                <a:sym typeface="Symbol"/>
              </a:rPr>
              <a:t> </a:t>
            </a:r>
            <a:r>
              <a:rPr lang="en-NZ" sz="5400" b="1" dirty="0" smtClean="0">
                <a:solidFill>
                  <a:srgbClr val="2A700F"/>
                </a:solidFill>
                <a:sym typeface="Symbol"/>
              </a:rPr>
              <a:t>… CLOSE TO GAME</a:t>
            </a:r>
            <a:endParaRPr lang="en-NZ" b="1" dirty="0">
              <a:solidFill>
                <a:srgbClr val="2A700F"/>
              </a:solidFill>
            </a:endParaRPr>
          </a:p>
        </p:txBody>
      </p:sp>
      <p:pic>
        <p:nvPicPr>
          <p:cNvPr id="8" name="Picture 7" descr="Lesson 3 - response to 1H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3" y="1257368"/>
            <a:ext cx="8016891" cy="15841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Partner </a:t>
            </a:r>
            <a:r>
              <a:rPr lang="en-NZ" sz="4400" b="1" dirty="0" smtClean="0"/>
              <a:t>Opens 1</a:t>
            </a:r>
            <a:r>
              <a:rPr lang="en-NZ" sz="4400" b="1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4400" b="1" dirty="0" smtClean="0">
                <a:sym typeface="Symbol"/>
              </a:rPr>
              <a:t> … what do you bid</a:t>
            </a:r>
            <a:endParaRPr lang="en-NZ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3489616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 smtClean="0"/>
              <a:t>13+ points … with a fit</a:t>
            </a:r>
            <a:endParaRPr lang="en-NZ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611560" y="4569736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6000" dirty="0" smtClean="0"/>
              <a:t>Bid 4</a:t>
            </a:r>
            <a:r>
              <a:rPr lang="en-NZ" sz="6000" dirty="0" smtClean="0">
                <a:solidFill>
                  <a:srgbClr val="FF0000"/>
                </a:solidFill>
                <a:sym typeface="Symbol"/>
              </a:rPr>
              <a:t> </a:t>
            </a:r>
            <a:r>
              <a:rPr lang="en-NZ" sz="6000" b="1" dirty="0" smtClean="0">
                <a:solidFill>
                  <a:srgbClr val="2A700F"/>
                </a:solidFill>
                <a:sym typeface="Symbol"/>
              </a:rPr>
              <a:t>… GAME</a:t>
            </a:r>
            <a:endParaRPr lang="en-NZ" b="1" dirty="0">
              <a:solidFill>
                <a:srgbClr val="2A700F"/>
              </a:solidFill>
            </a:endParaRPr>
          </a:p>
        </p:txBody>
      </p:sp>
      <p:pic>
        <p:nvPicPr>
          <p:cNvPr id="9" name="Picture 8" descr="Lesson 3 - response to 1H (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185360"/>
            <a:ext cx="8028892" cy="1440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80696"/>
          </a:xfrm>
        </p:spPr>
        <p:txBody>
          <a:bodyPr>
            <a:normAutofit/>
          </a:bodyPr>
          <a:lstStyle/>
          <a:p>
            <a:r>
              <a:rPr lang="en-NZ" sz="4400" b="1" dirty="0" smtClean="0"/>
              <a:t>LAST RESORT:  Bid </a:t>
            </a:r>
            <a:r>
              <a:rPr lang="en-NZ" sz="4400" b="1" dirty="0" err="1" smtClean="0"/>
              <a:t>NoTrumps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257368"/>
            <a:ext cx="8229600" cy="2592288"/>
          </a:xfrm>
        </p:spPr>
        <p:txBody>
          <a:bodyPr>
            <a:normAutofit/>
          </a:bodyPr>
          <a:lstStyle/>
          <a:p>
            <a:r>
              <a:rPr lang="en-NZ" sz="3600" dirty="0" smtClean="0"/>
              <a:t>Minimum (6-9) 		… 		bid </a:t>
            </a:r>
            <a:r>
              <a:rPr lang="en-NZ" sz="3600" b="1" dirty="0" smtClean="0">
                <a:solidFill>
                  <a:srgbClr val="2A700F"/>
                </a:solidFill>
              </a:rPr>
              <a:t>1NT</a:t>
            </a:r>
          </a:p>
          <a:p>
            <a:r>
              <a:rPr lang="en-NZ" sz="3600" dirty="0" smtClean="0"/>
              <a:t>Nearly game (10-12) 	… 		bid </a:t>
            </a:r>
            <a:r>
              <a:rPr lang="en-NZ" sz="3600" b="1" dirty="0" smtClean="0">
                <a:solidFill>
                  <a:srgbClr val="2A700F"/>
                </a:solidFill>
              </a:rPr>
              <a:t>2NT</a:t>
            </a:r>
          </a:p>
          <a:p>
            <a:r>
              <a:rPr lang="en-NZ" sz="3600" dirty="0" smtClean="0"/>
              <a:t>Game (13-15) 		… 		bid </a:t>
            </a:r>
            <a:r>
              <a:rPr lang="en-NZ" sz="3600" b="1" dirty="0" smtClean="0">
                <a:solidFill>
                  <a:srgbClr val="2A700F"/>
                </a:solidFill>
              </a:rPr>
              <a:t>3NT</a:t>
            </a:r>
          </a:p>
          <a:p>
            <a:endParaRPr lang="en-NZ" sz="3200" dirty="0" smtClean="0"/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pPr>
              <a:buNone/>
            </a:pPr>
            <a:endParaRPr lang="en-NZ" dirty="0"/>
          </a:p>
        </p:txBody>
      </p:sp>
      <p:sp>
        <p:nvSpPr>
          <p:cNvPr id="9" name="TextBox 8"/>
          <p:cNvSpPr txBox="1"/>
          <p:nvPr/>
        </p:nvSpPr>
        <p:spPr>
          <a:xfrm>
            <a:off x="395536" y="4152562"/>
            <a:ext cx="8208912" cy="1292662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None/>
            </a:pPr>
            <a:endParaRPr lang="en-NZ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en-NZ" sz="3200" b="1" dirty="0" smtClean="0">
                <a:ln w="12700">
                  <a:solidFill>
                    <a:srgbClr val="2A700F"/>
                  </a:solidFill>
                  <a:prstDash val="solid"/>
                </a:ln>
                <a:solidFill>
                  <a:srgbClr val="2A700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These are limit bids … they are NOT FORCING</a:t>
            </a:r>
            <a:endParaRPr lang="en-NZ" sz="3200" b="1" dirty="0" smtClean="0">
              <a:ln w="12700">
                <a:solidFill>
                  <a:srgbClr val="2A700F"/>
                </a:solidFill>
                <a:prstDash val="solid"/>
              </a:ln>
              <a:solidFill>
                <a:srgbClr val="2A700F"/>
              </a:solidFill>
            </a:endParaRPr>
          </a:p>
          <a:p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781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Partner </a:t>
            </a:r>
            <a:r>
              <a:rPr lang="en-NZ" sz="4400" b="1" dirty="0" smtClean="0"/>
              <a:t>Opens 1</a:t>
            </a:r>
            <a:r>
              <a:rPr lang="en-NZ" sz="4400" b="1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4400" b="1" dirty="0" smtClean="0">
                <a:sym typeface="Symbol"/>
              </a:rPr>
              <a:t> … what do you bid</a:t>
            </a:r>
            <a:endParaRPr lang="en-NZ" dirty="0"/>
          </a:p>
        </p:txBody>
      </p:sp>
      <p:sp>
        <p:nvSpPr>
          <p:cNvPr id="7" name="TextBox 6"/>
          <p:cNvSpPr txBox="1"/>
          <p:nvPr/>
        </p:nvSpPr>
        <p:spPr>
          <a:xfrm>
            <a:off x="611560" y="4725144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600" b="1" dirty="0" smtClean="0">
                <a:sym typeface="Symbol"/>
              </a:rPr>
              <a:t>with 6-9 points …. MUST bid 1NT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9552" y="3286725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 smtClean="0"/>
              <a:t>No fit in hearts</a:t>
            </a:r>
            <a:endParaRPr lang="en-NZ" dirty="0" smtClean="0"/>
          </a:p>
        </p:txBody>
      </p:sp>
      <p:pic>
        <p:nvPicPr>
          <p:cNvPr id="9" name="Picture 8" descr="Lesson 3 - NT bids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270501"/>
            <a:ext cx="8360664" cy="15121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Partner </a:t>
            </a:r>
            <a:r>
              <a:rPr lang="en-NZ" sz="4400" b="1" dirty="0" smtClean="0"/>
              <a:t>Opens 1</a:t>
            </a:r>
            <a:r>
              <a:rPr lang="en-NZ" sz="4400" b="1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4400" b="1" dirty="0" smtClean="0">
                <a:sym typeface="Symbol"/>
              </a:rPr>
              <a:t> … what do you bid</a:t>
            </a:r>
            <a:endParaRPr lang="en-NZ" dirty="0"/>
          </a:p>
        </p:txBody>
      </p:sp>
      <p:sp>
        <p:nvSpPr>
          <p:cNvPr id="7" name="TextBox 6"/>
          <p:cNvSpPr txBox="1"/>
          <p:nvPr/>
        </p:nvSpPr>
        <p:spPr>
          <a:xfrm>
            <a:off x="611560" y="4785760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600" b="1" dirty="0" smtClean="0">
                <a:sym typeface="Symbol"/>
              </a:rPr>
              <a:t>with 6-9 points …. MUST bid 1NT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9552" y="3201584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 smtClean="0"/>
              <a:t>No fit in hearts</a:t>
            </a:r>
            <a:endParaRPr lang="en-NZ" dirty="0" smtClean="0"/>
          </a:p>
        </p:txBody>
      </p:sp>
      <p:pic>
        <p:nvPicPr>
          <p:cNvPr id="8" name="Picture 7" descr="Lesson 3 - NT bids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113352"/>
            <a:ext cx="8224719" cy="1728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0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Partner </a:t>
            </a:r>
            <a:r>
              <a:rPr lang="en-NZ" sz="4400" b="1" dirty="0" smtClean="0"/>
              <a:t>Opens 1</a:t>
            </a:r>
            <a:r>
              <a:rPr lang="en-NZ" sz="4400" b="1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4400" b="1" dirty="0" smtClean="0">
                <a:sym typeface="Symbol"/>
              </a:rPr>
              <a:t> … what do you bid</a:t>
            </a:r>
            <a:endParaRPr lang="en-NZ" dirty="0"/>
          </a:p>
        </p:txBody>
      </p:sp>
      <p:sp>
        <p:nvSpPr>
          <p:cNvPr id="7" name="TextBox 6"/>
          <p:cNvSpPr txBox="1"/>
          <p:nvPr/>
        </p:nvSpPr>
        <p:spPr>
          <a:xfrm>
            <a:off x="611560" y="4509120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600" b="1" dirty="0" smtClean="0">
                <a:sym typeface="Symbol"/>
              </a:rPr>
              <a:t>with 10-12 points …. MUST bid 2NT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9552" y="3168352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 smtClean="0"/>
              <a:t>No fit in hearts</a:t>
            </a:r>
            <a:endParaRPr lang="en-NZ" dirty="0" smtClean="0"/>
          </a:p>
        </p:txBody>
      </p:sp>
      <p:pic>
        <p:nvPicPr>
          <p:cNvPr id="9" name="Picture 8" descr="Lesson 3 - NT bids (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138320"/>
            <a:ext cx="7897271" cy="18860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2" descr="C:\Users\Amanda\AppData\Local\Microsoft\Windows\Temporary Internet Files\Content.IE5\DLMTVB4T\MC900432688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14470" y="6255854"/>
            <a:ext cx="629530" cy="6295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0032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000" b="1" dirty="0" smtClean="0"/>
              <a:t>Opener’s REBID after 2-level (6-9) raise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31424"/>
            <a:ext cx="8219256" cy="1997576"/>
          </a:xfrm>
        </p:spPr>
        <p:txBody>
          <a:bodyPr>
            <a:normAutofit/>
          </a:bodyPr>
          <a:lstStyle/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27584" y="1268760"/>
          <a:ext cx="7560840" cy="403244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520280"/>
                <a:gridCol w="2520280"/>
                <a:gridCol w="2520280"/>
              </a:tblGrid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kumimoji="0" lang="en-NZ" sz="3200" kern="1200" dirty="0" smtClean="0"/>
                        <a:t>OPENER</a:t>
                      </a:r>
                      <a:endParaRPr lang="en-NZ" sz="3200" dirty="0">
                        <a:latin typeface="+mn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200" dirty="0" smtClean="0"/>
                        <a:t>HCP</a:t>
                      </a:r>
                      <a:endParaRPr lang="en-NZ" sz="3200" dirty="0">
                        <a:latin typeface="+mn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200" dirty="0" smtClean="0"/>
                        <a:t>ACTION</a:t>
                      </a:r>
                      <a:endParaRPr lang="en-NZ" dirty="0">
                        <a:latin typeface="+mn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Minimum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12</a:t>
                      </a:r>
                      <a:r>
                        <a:rPr lang="en-NZ" sz="2800" baseline="0" dirty="0" smtClean="0"/>
                        <a:t> – 15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PASS</a:t>
                      </a:r>
                      <a:endParaRPr lang="en-NZ" sz="2800" b="1" dirty="0">
                        <a:latin typeface="+mn-lt"/>
                      </a:endParaRPr>
                    </a:p>
                  </a:txBody>
                  <a:tcPr anchor="ctr"/>
                </a:tc>
              </a:tr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Close to Game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16 – 17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INVITE (bid</a:t>
                      </a:r>
                      <a:r>
                        <a:rPr lang="en-NZ" sz="2800" baseline="0" dirty="0" smtClean="0"/>
                        <a:t> 3)</a:t>
                      </a:r>
                      <a:endParaRPr lang="en-NZ" sz="2800" b="1" dirty="0">
                        <a:latin typeface="+mn-lt"/>
                      </a:endParaRPr>
                    </a:p>
                  </a:txBody>
                  <a:tcPr anchor="ctr"/>
                </a:tc>
              </a:tr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GAME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18 – 19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BID GAME</a:t>
                      </a:r>
                      <a:endParaRPr lang="en-NZ" sz="2800" b="1" dirty="0">
                        <a:latin typeface="+mn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80696"/>
          </a:xfrm>
        </p:spPr>
        <p:txBody>
          <a:bodyPr>
            <a:normAutofit/>
          </a:bodyPr>
          <a:lstStyle/>
          <a:p>
            <a:r>
              <a:rPr lang="en-NZ" sz="4000" b="1" dirty="0" smtClean="0"/>
              <a:t>Opener’s REBID after 3-level raise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4048"/>
            <a:ext cx="8219256" cy="1997576"/>
          </a:xfrm>
        </p:spPr>
        <p:txBody>
          <a:bodyPr>
            <a:normAutofit/>
          </a:bodyPr>
          <a:lstStyle/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27584" y="1268760"/>
          <a:ext cx="7560840" cy="396044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520280"/>
                <a:gridCol w="2520280"/>
                <a:gridCol w="2520280"/>
              </a:tblGrid>
              <a:tr h="1320147">
                <a:tc>
                  <a:txBody>
                    <a:bodyPr/>
                    <a:lstStyle/>
                    <a:p>
                      <a:pPr algn="ctr"/>
                      <a:r>
                        <a:rPr lang="en-NZ" sz="3200" dirty="0" smtClean="0"/>
                        <a:t>OPENER</a:t>
                      </a:r>
                      <a:endParaRPr lang="en-NZ" b="1" dirty="0">
                        <a:latin typeface="+mn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200" dirty="0" smtClean="0"/>
                        <a:t>HCP</a:t>
                      </a:r>
                      <a:endParaRPr lang="en-NZ" sz="3200" dirty="0">
                        <a:latin typeface="+mn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200" dirty="0" smtClean="0"/>
                        <a:t>ACTION</a:t>
                      </a:r>
                      <a:endParaRPr lang="en-NZ" dirty="0">
                        <a:latin typeface="+mn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</a:tr>
              <a:tr h="1320147">
                <a:tc>
                  <a:txBody>
                    <a:bodyPr/>
                    <a:lstStyle/>
                    <a:p>
                      <a:pPr algn="ctr"/>
                      <a:r>
                        <a:rPr lang="en-NZ" sz="3600" dirty="0" smtClean="0"/>
                        <a:t>Minimum</a:t>
                      </a:r>
                      <a:endParaRPr lang="en-NZ" sz="3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dirty="0" smtClean="0"/>
                        <a:t>12 – 13 </a:t>
                      </a:r>
                      <a:endParaRPr lang="en-NZ" sz="3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dirty="0" smtClean="0"/>
                        <a:t>PASS</a:t>
                      </a:r>
                      <a:endParaRPr lang="en-NZ" sz="3600" b="1" dirty="0">
                        <a:latin typeface="+mn-lt"/>
                      </a:endParaRPr>
                    </a:p>
                  </a:txBody>
                  <a:tcPr anchor="ctr"/>
                </a:tc>
              </a:tr>
              <a:tr h="1320147">
                <a:tc>
                  <a:txBody>
                    <a:bodyPr/>
                    <a:lstStyle/>
                    <a:p>
                      <a:pPr algn="ctr"/>
                      <a:r>
                        <a:rPr lang="en-NZ" sz="3600" dirty="0" smtClean="0"/>
                        <a:t>GAME</a:t>
                      </a:r>
                      <a:endParaRPr lang="en-NZ" sz="3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dirty="0" smtClean="0"/>
                        <a:t>14+</a:t>
                      </a:r>
                      <a:endParaRPr lang="en-NZ" sz="3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dirty="0" smtClean="0"/>
                        <a:t>BID GAME</a:t>
                      </a:r>
                      <a:endParaRPr lang="en-NZ" sz="3600" b="1" dirty="0">
                        <a:latin typeface="+mn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Opener’s Rebid</a:t>
            </a:r>
            <a:endParaRPr lang="en-NZ" dirty="0"/>
          </a:p>
        </p:txBody>
      </p:sp>
      <p:pic>
        <p:nvPicPr>
          <p:cNvPr id="8" name="Picture 7" descr="Lesson 3 - Opener's rebid (O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3501008"/>
            <a:ext cx="6912767" cy="180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7596336" y="3617729"/>
            <a:ext cx="13681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000" dirty="0" smtClean="0">
                <a:latin typeface="+mj-lt"/>
              </a:rPr>
              <a:t>Open</a:t>
            </a:r>
          </a:p>
          <a:p>
            <a:pPr algn="ctr"/>
            <a:r>
              <a:rPr lang="en-NZ" sz="4000" dirty="0" smtClean="0">
                <a:latin typeface="+mj-lt"/>
              </a:rPr>
              <a:t>1</a:t>
            </a:r>
            <a:r>
              <a:rPr lang="en-NZ" sz="4000" dirty="0" smtClean="0">
                <a:solidFill>
                  <a:srgbClr val="FF0000"/>
                </a:solidFill>
                <a:latin typeface="+mj-lt"/>
                <a:sym typeface="Symbol"/>
              </a:rPr>
              <a:t></a:t>
            </a:r>
            <a:endParaRPr lang="en-NZ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1" name="Picture 10" descr="Lesson 3 - Opener's rebid (R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1329376"/>
            <a:ext cx="6892194" cy="1728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7596336" y="1545400"/>
            <a:ext cx="13681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000" dirty="0" smtClean="0"/>
              <a:t>Bid</a:t>
            </a:r>
          </a:p>
          <a:p>
            <a:pPr algn="ctr"/>
            <a:r>
              <a:rPr lang="en-NZ" sz="4000" dirty="0" smtClean="0"/>
              <a:t>2</a:t>
            </a:r>
            <a:r>
              <a:rPr lang="en-NZ" sz="4000" dirty="0" smtClean="0">
                <a:solidFill>
                  <a:srgbClr val="FF0000"/>
                </a:solidFill>
                <a:sym typeface="Symbol"/>
              </a:rPr>
              <a:t></a:t>
            </a:r>
            <a:endParaRPr lang="en-NZ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96336" y="3429000"/>
            <a:ext cx="13681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400" dirty="0" smtClean="0"/>
              <a:t>Open 1</a:t>
            </a:r>
            <a:r>
              <a:rPr lang="en-NZ" sz="2400" dirty="0" smtClean="0">
                <a:solidFill>
                  <a:srgbClr val="FF0000"/>
                </a:solidFill>
                <a:sym typeface="Symbol"/>
              </a:rPr>
              <a:t> </a:t>
            </a:r>
            <a:r>
              <a:rPr lang="en-NZ" sz="2400" dirty="0" smtClean="0">
                <a:sym typeface="Symbol"/>
              </a:rPr>
              <a:t>then </a:t>
            </a:r>
            <a:r>
              <a:rPr lang="en-NZ" sz="4800" dirty="0" smtClean="0"/>
              <a:t>PASS</a:t>
            </a:r>
            <a:endParaRPr lang="en-NZ" sz="11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2" grpId="0"/>
      <p:bldP spid="12" grpId="1"/>
      <p:bldP spid="13" grpId="0"/>
      <p:bldP spid="13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Opener’s Rebid   6 + 17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7596336" y="3068960"/>
            <a:ext cx="13681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200" dirty="0" smtClean="0">
                <a:latin typeface="+mj-lt"/>
              </a:rPr>
              <a:t>Open</a:t>
            </a:r>
          </a:p>
          <a:p>
            <a:pPr algn="ctr"/>
            <a:r>
              <a:rPr lang="en-NZ" sz="3200" dirty="0" smtClean="0">
                <a:latin typeface="+mj-lt"/>
              </a:rPr>
              <a:t>1</a:t>
            </a:r>
            <a:r>
              <a:rPr lang="en-NZ" sz="3200" dirty="0" smtClean="0">
                <a:solidFill>
                  <a:srgbClr val="FF0000"/>
                </a:solidFill>
                <a:latin typeface="+mj-lt"/>
                <a:sym typeface="Symbol"/>
              </a:rPr>
              <a:t></a:t>
            </a:r>
            <a:endParaRPr lang="en-NZ" sz="14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1" name="Picture 10" descr="Lesson 3 - Opener's rebid (R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113353"/>
            <a:ext cx="6892194" cy="14992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7596336" y="1257368"/>
            <a:ext cx="13681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000" dirty="0" smtClean="0">
                <a:latin typeface="+mj-lt"/>
              </a:rPr>
              <a:t>Bid</a:t>
            </a:r>
          </a:p>
          <a:p>
            <a:pPr algn="ctr"/>
            <a:r>
              <a:rPr lang="en-NZ" sz="4000" dirty="0" smtClean="0">
                <a:latin typeface="+mj-lt"/>
              </a:rPr>
              <a:t>2</a:t>
            </a:r>
            <a:r>
              <a:rPr lang="en-NZ" sz="4000" dirty="0" smtClean="0">
                <a:solidFill>
                  <a:srgbClr val="FF0000"/>
                </a:solidFill>
                <a:latin typeface="+mj-lt"/>
                <a:sym typeface="Symbol"/>
              </a:rPr>
              <a:t></a:t>
            </a:r>
            <a:endParaRPr lang="en-NZ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24328" y="2924944"/>
            <a:ext cx="13681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400" dirty="0" smtClean="0"/>
              <a:t>Open</a:t>
            </a:r>
            <a:r>
              <a:rPr lang="en-NZ" sz="2400" dirty="0" smtClean="0">
                <a:latin typeface="+mj-lt"/>
              </a:rPr>
              <a:t> 1</a:t>
            </a:r>
            <a:r>
              <a:rPr lang="en-NZ" sz="2400" dirty="0" smtClean="0">
                <a:solidFill>
                  <a:srgbClr val="FF0000"/>
                </a:solidFill>
                <a:latin typeface="+mj-lt"/>
                <a:sym typeface="Symbol"/>
              </a:rPr>
              <a:t> </a:t>
            </a:r>
            <a:r>
              <a:rPr lang="en-NZ" sz="2400" dirty="0" smtClean="0">
                <a:latin typeface="+mj-lt"/>
                <a:sym typeface="Symbol"/>
              </a:rPr>
              <a:t>then r</a:t>
            </a:r>
            <a:r>
              <a:rPr lang="en-NZ" sz="2400" dirty="0" smtClean="0">
                <a:latin typeface="+mj-lt"/>
              </a:rPr>
              <a:t>ebid </a:t>
            </a:r>
            <a:r>
              <a:rPr lang="en-NZ" sz="4800" dirty="0" smtClean="0">
                <a:latin typeface="+mj-lt"/>
              </a:rPr>
              <a:t>3</a:t>
            </a:r>
            <a:r>
              <a:rPr lang="en-NZ" sz="4800" dirty="0" smtClean="0">
                <a:solidFill>
                  <a:srgbClr val="FF0000"/>
                </a:solidFill>
                <a:latin typeface="+mj-lt"/>
                <a:sym typeface="Symbol"/>
              </a:rPr>
              <a:t></a:t>
            </a:r>
            <a:endParaRPr lang="en-NZ" sz="11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b="23809"/>
          <a:stretch>
            <a:fillRect/>
          </a:stretch>
        </p:blipFill>
        <p:spPr bwMode="auto">
          <a:xfrm>
            <a:off x="395536" y="2996952"/>
            <a:ext cx="6912768" cy="1656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2" grpId="0"/>
      <p:bldP spid="12" grpId="1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Opener’s Rebid</a:t>
            </a:r>
            <a:endParaRPr lang="en-NZ" dirty="0"/>
          </a:p>
        </p:txBody>
      </p:sp>
      <p:pic>
        <p:nvPicPr>
          <p:cNvPr id="8" name="Picture 7" descr="Lesson 3 - Opener's rebid (O).JPG"/>
          <p:cNvPicPr>
            <a:picLocks noChangeAspect="1"/>
          </p:cNvPicPr>
          <p:nvPr/>
        </p:nvPicPr>
        <p:blipFill>
          <a:blip r:embed="rId3" cstate="print"/>
          <a:srcRect b="22008"/>
          <a:stretch>
            <a:fillRect/>
          </a:stretch>
        </p:blipFill>
        <p:spPr>
          <a:xfrm>
            <a:off x="467544" y="3236981"/>
            <a:ext cx="6912768" cy="17761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7596336" y="3318305"/>
            <a:ext cx="13681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000" dirty="0" smtClean="0">
                <a:latin typeface="+mj-lt"/>
              </a:rPr>
              <a:t>Open</a:t>
            </a:r>
          </a:p>
          <a:p>
            <a:pPr algn="ctr"/>
            <a:r>
              <a:rPr lang="en-NZ" sz="4000" dirty="0" smtClean="0">
                <a:latin typeface="+mj-lt"/>
              </a:rPr>
              <a:t>1</a:t>
            </a:r>
            <a:r>
              <a:rPr lang="en-NZ" sz="4000" dirty="0" smtClean="0">
                <a:solidFill>
                  <a:srgbClr val="FF0000"/>
                </a:solidFill>
                <a:latin typeface="+mj-lt"/>
                <a:sym typeface="Symbol"/>
              </a:rPr>
              <a:t></a:t>
            </a:r>
            <a:endParaRPr lang="en-NZ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1" name="Picture 10" descr="Lesson 3 - Opener's rebid (R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1113352"/>
            <a:ext cx="6892194" cy="17737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7596336" y="1185360"/>
            <a:ext cx="13681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000" dirty="0" smtClean="0"/>
              <a:t>Bid</a:t>
            </a:r>
          </a:p>
          <a:p>
            <a:pPr algn="ctr"/>
            <a:r>
              <a:rPr lang="en-NZ" sz="4000" dirty="0" smtClean="0"/>
              <a:t>3</a:t>
            </a:r>
            <a:r>
              <a:rPr lang="en-NZ" sz="4000" dirty="0" smtClean="0">
                <a:solidFill>
                  <a:srgbClr val="FF0000"/>
                </a:solidFill>
                <a:sym typeface="Symbol"/>
              </a:rPr>
              <a:t></a:t>
            </a:r>
            <a:endParaRPr lang="en-NZ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96336" y="3057568"/>
            <a:ext cx="13681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400" dirty="0" smtClean="0"/>
              <a:t>Open 1</a:t>
            </a:r>
            <a:r>
              <a:rPr lang="en-NZ" sz="2400" dirty="0" smtClean="0">
                <a:solidFill>
                  <a:srgbClr val="FF0000"/>
                </a:solidFill>
                <a:sym typeface="Symbol"/>
              </a:rPr>
              <a:t> </a:t>
            </a:r>
            <a:r>
              <a:rPr lang="en-NZ" sz="2400" dirty="0" smtClean="0">
                <a:sym typeface="Symbol"/>
              </a:rPr>
              <a:t>then r</a:t>
            </a:r>
            <a:r>
              <a:rPr lang="en-NZ" sz="2400" dirty="0" smtClean="0"/>
              <a:t>ebid </a:t>
            </a:r>
            <a:r>
              <a:rPr lang="en-NZ" sz="4800" dirty="0" smtClean="0"/>
              <a:t>4</a:t>
            </a:r>
            <a:r>
              <a:rPr lang="en-NZ" sz="4800" dirty="0" smtClean="0">
                <a:solidFill>
                  <a:srgbClr val="FF0000"/>
                </a:solidFill>
                <a:sym typeface="Symbol"/>
              </a:rPr>
              <a:t></a:t>
            </a:r>
            <a:endParaRPr lang="en-NZ" sz="11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2" grpId="0"/>
      <p:bldP spid="12" grpId="1"/>
      <p:bldP spid="13" grpId="0"/>
      <p:bldP spid="13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000" b="1" dirty="0" smtClean="0"/>
              <a:t>Opener’s REBID after 1NT response (6-9)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8219256" cy="1997576"/>
          </a:xfrm>
        </p:spPr>
        <p:txBody>
          <a:bodyPr>
            <a:normAutofit/>
          </a:bodyPr>
          <a:lstStyle/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27584" y="1268760"/>
          <a:ext cx="7560840" cy="415209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520280"/>
                <a:gridCol w="2520280"/>
                <a:gridCol w="2520280"/>
              </a:tblGrid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en-NZ" sz="3200" dirty="0" smtClean="0"/>
                        <a:t>OPENER</a:t>
                      </a:r>
                      <a:endParaRPr lang="en-NZ" dirty="0">
                        <a:latin typeface="+mn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200" dirty="0" smtClean="0"/>
                        <a:t>HCP</a:t>
                      </a:r>
                      <a:endParaRPr lang="en-NZ" sz="3200" dirty="0">
                        <a:latin typeface="+mn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200" dirty="0" smtClean="0"/>
                        <a:t>ACTION</a:t>
                      </a:r>
                      <a:endParaRPr lang="en-NZ" dirty="0">
                        <a:latin typeface="+mn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Minimum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12</a:t>
                      </a:r>
                      <a:r>
                        <a:rPr lang="en-NZ" sz="2800" baseline="0" dirty="0" smtClean="0"/>
                        <a:t> – 15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 smtClean="0"/>
                        <a:t>Pass</a:t>
                      </a:r>
                    </a:p>
                    <a:p>
                      <a:pPr algn="ctr"/>
                      <a:r>
                        <a:rPr lang="en-NZ" sz="2000" dirty="0" smtClean="0"/>
                        <a:t>Bid lower</a:t>
                      </a:r>
                      <a:r>
                        <a:rPr lang="en-NZ" sz="2000" baseline="0" dirty="0" smtClean="0"/>
                        <a:t> new suit </a:t>
                      </a:r>
                    </a:p>
                    <a:p>
                      <a:pPr algn="ctr"/>
                      <a:r>
                        <a:rPr lang="en-NZ" sz="2000" baseline="0" dirty="0" smtClean="0"/>
                        <a:t>Rebid own suit</a:t>
                      </a:r>
                      <a:endParaRPr lang="en-NZ" sz="2800" b="1" dirty="0">
                        <a:latin typeface="+mn-lt"/>
                      </a:endParaRPr>
                    </a:p>
                  </a:txBody>
                  <a:tcPr anchor="ctr"/>
                </a:tc>
              </a:tr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Close to Game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16 – 17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 smtClean="0"/>
                        <a:t>Bid new suit</a:t>
                      </a:r>
                    </a:p>
                    <a:p>
                      <a:pPr algn="ctr"/>
                      <a:r>
                        <a:rPr lang="en-NZ" sz="2000" dirty="0" smtClean="0"/>
                        <a:t>Bid 2NT</a:t>
                      </a:r>
                    </a:p>
                    <a:p>
                      <a:pPr algn="ctr"/>
                      <a:r>
                        <a:rPr lang="en-NZ" sz="2000" dirty="0" smtClean="0"/>
                        <a:t>Jump in own suit</a:t>
                      </a:r>
                      <a:r>
                        <a:rPr lang="en-NZ" sz="2000" baseline="0" dirty="0" smtClean="0"/>
                        <a:t> (6+)</a:t>
                      </a:r>
                      <a:endParaRPr lang="en-NZ" sz="2800" b="1" dirty="0">
                        <a:latin typeface="+mn-lt"/>
                      </a:endParaRPr>
                    </a:p>
                  </a:txBody>
                  <a:tcPr anchor="ctr"/>
                </a:tc>
              </a:tr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GAME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18 – 19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BID GAME</a:t>
                      </a:r>
                    </a:p>
                    <a:p>
                      <a:pPr algn="ctr"/>
                      <a:r>
                        <a:rPr lang="en-NZ" sz="2000" dirty="0" smtClean="0"/>
                        <a:t>Bid 3NT </a:t>
                      </a:r>
                    </a:p>
                    <a:p>
                      <a:pPr algn="ctr"/>
                      <a:r>
                        <a:rPr lang="en-NZ" sz="2000" dirty="0" smtClean="0"/>
                        <a:t>Bid 4 Major (6+)</a:t>
                      </a:r>
                      <a:endParaRPr lang="en-NZ" sz="2000" b="1" dirty="0">
                        <a:latin typeface="+mn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435280" cy="780696"/>
          </a:xfrm>
        </p:spPr>
        <p:txBody>
          <a:bodyPr>
            <a:normAutofit fontScale="90000"/>
          </a:bodyPr>
          <a:lstStyle/>
          <a:p>
            <a:r>
              <a:rPr lang="en-NZ" sz="4000" b="1" dirty="0" smtClean="0"/>
              <a:t>Opener’s REBID after 2NT response (10-12)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4048"/>
            <a:ext cx="8219256" cy="1997576"/>
          </a:xfrm>
        </p:spPr>
        <p:txBody>
          <a:bodyPr>
            <a:normAutofit/>
          </a:bodyPr>
          <a:lstStyle/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27584" y="1196752"/>
          <a:ext cx="7560840" cy="403244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520280"/>
                <a:gridCol w="2520280"/>
                <a:gridCol w="2520280"/>
              </a:tblGrid>
              <a:tr h="1292996">
                <a:tc>
                  <a:txBody>
                    <a:bodyPr/>
                    <a:lstStyle/>
                    <a:p>
                      <a:pPr algn="ctr"/>
                      <a:r>
                        <a:rPr lang="en-NZ" sz="3200" dirty="0" smtClean="0"/>
                        <a:t>OPENER</a:t>
                      </a:r>
                      <a:endParaRPr lang="en-NZ" dirty="0">
                        <a:latin typeface="+mn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200" dirty="0" smtClean="0"/>
                        <a:t>HCP</a:t>
                      </a:r>
                      <a:endParaRPr lang="en-NZ" sz="3200" dirty="0">
                        <a:latin typeface="+mn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200" dirty="0" smtClean="0"/>
                        <a:t>ACTION</a:t>
                      </a:r>
                      <a:endParaRPr lang="en-NZ" dirty="0">
                        <a:latin typeface="+mn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</a:tr>
              <a:tr h="1292996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Minimum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12</a:t>
                      </a:r>
                      <a:r>
                        <a:rPr lang="en-NZ" sz="2800" baseline="0" dirty="0" smtClean="0"/>
                        <a:t> – 13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 smtClean="0"/>
                        <a:t>Pass</a:t>
                      </a:r>
                    </a:p>
                    <a:p>
                      <a:pPr algn="ctr"/>
                      <a:r>
                        <a:rPr lang="en-NZ" sz="2000" baseline="0" dirty="0" smtClean="0"/>
                        <a:t>Rebid own suit (6+)</a:t>
                      </a:r>
                      <a:endParaRPr lang="en-NZ" sz="2800" b="1" dirty="0">
                        <a:latin typeface="+mn-lt"/>
                      </a:endParaRPr>
                    </a:p>
                  </a:txBody>
                  <a:tcPr anchor="ctr"/>
                </a:tc>
              </a:tr>
              <a:tr h="1446456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GAME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14 +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 smtClean="0"/>
                        <a:t>Bid new suit</a:t>
                      </a:r>
                    </a:p>
                    <a:p>
                      <a:pPr algn="ctr"/>
                      <a:r>
                        <a:rPr lang="en-NZ" sz="2000" dirty="0" smtClean="0"/>
                        <a:t>Bid 3NT </a:t>
                      </a:r>
                    </a:p>
                    <a:p>
                      <a:pPr algn="ctr"/>
                      <a:r>
                        <a:rPr lang="en-NZ" sz="2000" dirty="0" smtClean="0"/>
                        <a:t>Bid 4 Major (6+)</a:t>
                      </a:r>
                      <a:endParaRPr lang="en-NZ" sz="2000" b="1" dirty="0">
                        <a:latin typeface="+mn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1224136"/>
          </a:xfrm>
        </p:spPr>
        <p:txBody>
          <a:bodyPr>
            <a:noAutofit/>
          </a:bodyPr>
          <a:lstStyle/>
          <a:p>
            <a:pPr algn="ctr"/>
            <a:r>
              <a:rPr lang="en-NZ" sz="7200" b="1" dirty="0" smtClean="0"/>
              <a:t>BEGINNERS’ LESSONS</a:t>
            </a:r>
            <a:endParaRPr lang="en-NZ" sz="6600" b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763688" y="3933056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7544" y="1988840"/>
            <a:ext cx="8229600" cy="1224136"/>
          </a:xfrm>
          <a:prstGeom prst="rect">
            <a:avLst/>
          </a:prstGeom>
        </p:spPr>
        <p:txBody>
          <a:bodyPr vert="horz" l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ea typeface="+mj-ea"/>
                <a:cs typeface="+mj-cs"/>
              </a:rPr>
              <a:t>Please contact me if you have any questions</a:t>
            </a:r>
            <a:endParaRPr kumimoji="0" lang="en-NZ" sz="54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6" name="Picture 5" descr="NZ Bridge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3429" y="3501008"/>
            <a:ext cx="3868531" cy="1083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9446</TotalTime>
  <Words>591</Words>
  <Application>Microsoft Office PowerPoint</Application>
  <PresentationFormat>On-screen Show (4:3)</PresentationFormat>
  <Paragraphs>276</Paragraphs>
  <Slides>26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Slide 1</vt:lpstr>
      <vt:lpstr>Lesson Three  Responder’s Limit Bids</vt:lpstr>
      <vt:lpstr>NOT NEXT - RECAP</vt:lpstr>
      <vt:lpstr>Ranking of the Suits</vt:lpstr>
      <vt:lpstr>Finding a Fit</vt:lpstr>
      <vt:lpstr>START AGAIN HERE</vt:lpstr>
      <vt:lpstr>Basic Rules for Opening bids</vt:lpstr>
      <vt:lpstr>Basic Rules for Responder’s bids</vt:lpstr>
      <vt:lpstr>Basic Rules for Responder’s bids</vt:lpstr>
      <vt:lpstr>Responder’s Limit bids</vt:lpstr>
      <vt:lpstr>FIRST CHOICE:  Support Partner’s suit</vt:lpstr>
      <vt:lpstr>Partner Opens 1 … what do you bid</vt:lpstr>
      <vt:lpstr>Partner Opens 1 … what do you bid</vt:lpstr>
      <vt:lpstr>Partner Opens 1 … what do you bid</vt:lpstr>
      <vt:lpstr>LAST RESORT:  Bid NoTrumps</vt:lpstr>
      <vt:lpstr>Partner Opens 1 … what do you bid</vt:lpstr>
      <vt:lpstr>Partner Opens 1 … what do you bid</vt:lpstr>
      <vt:lpstr>Partner Opens 1 … what do you bid</vt:lpstr>
      <vt:lpstr>Opener’s REBID after 2-level (6-9) raise</vt:lpstr>
      <vt:lpstr>Opener’s REBID after 3-level raise</vt:lpstr>
      <vt:lpstr>Opener’s Rebid</vt:lpstr>
      <vt:lpstr>Opener’s Rebid   6 + 17</vt:lpstr>
      <vt:lpstr>Opener’s Rebid</vt:lpstr>
      <vt:lpstr>Opener’s REBID after 1NT response (6-9)</vt:lpstr>
      <vt:lpstr>Opener’s REBID after 2NT response (10-12)</vt:lpstr>
      <vt:lpstr>BEGINNERS’ LESSONS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Amanda Smith</cp:lastModifiedBy>
  <cp:revision>295</cp:revision>
  <dcterms:created xsi:type="dcterms:W3CDTF">2013-02-20T01:53:33Z</dcterms:created>
  <dcterms:modified xsi:type="dcterms:W3CDTF">2015-11-11T19:19:17Z</dcterms:modified>
</cp:coreProperties>
</file>