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6" r:id="rId2"/>
  </p:sldMasterIdLst>
  <p:notesMasterIdLst>
    <p:notesMasterId r:id="rId33"/>
  </p:notesMasterIdLst>
  <p:handoutMasterIdLst>
    <p:handoutMasterId r:id="rId34"/>
  </p:handoutMasterIdLst>
  <p:sldIdLst>
    <p:sldId id="448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46" r:id="rId31"/>
    <p:sldId id="449" r:id="rId3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864A61-0C5D-4D2A-8C9B-D3E77D9D633F}" type="datetimeFigureOut">
              <a:rPr lang="en-NZ" smtClean="0"/>
              <a:pPr/>
              <a:t>7/11/2015</a:t>
            </a:fld>
            <a:endParaRPr lang="en-N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90F637-4F97-430B-98F5-AF457FB6C095}" type="slidenum">
              <a:rPr lang="en-NZ" smtClean="0"/>
              <a:pPr/>
              <a:t>‹#›</a:t>
            </a:fld>
            <a:endParaRPr lang="en-N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609600" y="5908427"/>
            <a:ext cx="4826496" cy="328885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</a:t>
            </a:r>
            <a:endParaRPr lang="en-NZ" sz="1100" dirty="0">
              <a:latin typeface="+mj-lt"/>
            </a:endParaRPr>
          </a:p>
        </p:txBody>
      </p:sp>
      <p:sp>
        <p:nvSpPr>
          <p:cNvPr id="10" name="Footer Placeholder 12"/>
          <p:cNvSpPr txBox="1">
            <a:spLocks/>
          </p:cNvSpPr>
          <p:nvPr/>
        </p:nvSpPr>
        <p:spPr>
          <a:xfrm>
            <a:off x="5436096" y="5877272"/>
            <a:ext cx="3458344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 smtClean="0">
                <a:solidFill>
                  <a:schemeClr val="tx2">
                    <a:shade val="90000"/>
                  </a:schemeClr>
                </a:solidFill>
                <a:latin typeface="+mj-lt"/>
              </a:rPr>
              <a:t>Prepared by Amanda Smith</a:t>
            </a:r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Four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Responder’s New Suit Bids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6056"/>
            <a:ext cx="8219256" cy="4301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1.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NZ" sz="3200" b="1" dirty="0" smtClean="0">
                <a:solidFill>
                  <a:srgbClr val="2A700F"/>
                </a:solidFill>
              </a:rPr>
              <a:t>Support</a:t>
            </a:r>
            <a:r>
              <a:rPr lang="en-NZ" sz="3200" dirty="0" smtClean="0"/>
              <a:t> partner’s suit</a:t>
            </a:r>
          </a:p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2.</a:t>
            </a:r>
            <a:r>
              <a:rPr lang="en-NZ" sz="3200" dirty="0" smtClean="0"/>
              <a:t>	</a:t>
            </a:r>
            <a:r>
              <a:rPr lang="en-NZ" sz="3200" b="1" dirty="0" smtClean="0">
                <a:solidFill>
                  <a:srgbClr val="FF0000"/>
                </a:solidFill>
              </a:rPr>
              <a:t>Bid a new suit</a:t>
            </a:r>
          </a:p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3.</a:t>
            </a:r>
            <a:r>
              <a:rPr lang="en-NZ" sz="3200" dirty="0" smtClean="0"/>
              <a:t>	Bid </a:t>
            </a:r>
            <a:r>
              <a:rPr lang="en-NZ" sz="3200" b="1" dirty="0" err="1" smtClean="0">
                <a:solidFill>
                  <a:srgbClr val="2A700F"/>
                </a:solidFill>
              </a:rPr>
              <a:t>NoTrumps</a:t>
            </a:r>
            <a:r>
              <a:rPr lang="en-NZ" sz="3200" b="1" dirty="0" smtClean="0">
                <a:solidFill>
                  <a:srgbClr val="2A700F"/>
                </a:solidFill>
              </a:rPr>
              <a:t> …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dirty="0" smtClean="0"/>
              <a:t>this is the bid of last 	resort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13768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3 choices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New Suit Bids by Responder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85360"/>
            <a:ext cx="8229600" cy="3528392"/>
          </a:xfrm>
        </p:spPr>
        <p:txBody>
          <a:bodyPr>
            <a:normAutofit/>
          </a:bodyPr>
          <a:lstStyle/>
          <a:p>
            <a:r>
              <a:rPr lang="en-NZ" sz="4800" dirty="0" smtClean="0">
                <a:latin typeface="+mj-lt"/>
              </a:rPr>
              <a:t>1-level bid = 6+ HCP</a:t>
            </a:r>
          </a:p>
          <a:p>
            <a:r>
              <a:rPr lang="en-NZ" sz="4800" dirty="0" smtClean="0">
                <a:latin typeface="+mj-lt"/>
              </a:rPr>
              <a:t>2-level bid = 10+ HCP</a:t>
            </a:r>
          </a:p>
          <a:p>
            <a:pPr algn="ctr">
              <a:buNone/>
            </a:pPr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(Don’t jump to the 2-level if you can bid at the 1-level) </a:t>
            </a:r>
          </a:p>
          <a:p>
            <a:pPr>
              <a:buNone/>
            </a:pPr>
            <a:endParaRPr lang="en-NZ" sz="2800" dirty="0" smtClean="0">
              <a:latin typeface="+mj-lt"/>
            </a:endParaRPr>
          </a:p>
          <a:p>
            <a:pPr algn="ctr">
              <a:buNone/>
            </a:pPr>
            <a:endParaRPr lang="en-NZ" sz="3000" dirty="0" smtClean="0">
              <a:latin typeface="+mj-lt"/>
            </a:endParaRP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573016"/>
            <a:ext cx="8208912" cy="2046714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bids are unlimited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they are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FORCING 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MUST bid again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Which Suit do you bid?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41344"/>
            <a:ext cx="8229600" cy="3528392"/>
          </a:xfrm>
        </p:spPr>
        <p:txBody>
          <a:bodyPr>
            <a:normAutofit/>
          </a:bodyPr>
          <a:lstStyle/>
          <a:p>
            <a:pPr marL="914400" indent="-914400">
              <a:buNone/>
            </a:pPr>
            <a:r>
              <a:rPr lang="en-NZ" sz="4800" b="1" dirty="0" smtClean="0">
                <a:solidFill>
                  <a:srgbClr val="FF0000"/>
                </a:solidFill>
                <a:latin typeface="+mj-lt"/>
              </a:rPr>
              <a:t>1.  </a:t>
            </a:r>
            <a:r>
              <a:rPr lang="en-NZ" sz="4800" dirty="0" smtClean="0">
                <a:latin typeface="+mj-lt"/>
              </a:rPr>
              <a:t>Longest suit</a:t>
            </a:r>
          </a:p>
          <a:p>
            <a:pPr marL="914400" indent="-914400">
              <a:buNone/>
            </a:pPr>
            <a:r>
              <a:rPr lang="en-NZ" sz="4800" b="1" dirty="0" smtClean="0">
                <a:solidFill>
                  <a:srgbClr val="FF0000"/>
                </a:solidFill>
                <a:latin typeface="+mj-lt"/>
              </a:rPr>
              <a:t>2.  </a:t>
            </a:r>
            <a:r>
              <a:rPr lang="en-NZ" sz="4800" dirty="0" smtClean="0">
                <a:latin typeface="+mj-lt"/>
              </a:rPr>
              <a:t>Lower available 4-card suit</a:t>
            </a:r>
          </a:p>
          <a:p>
            <a:pPr marL="914400" indent="-914400">
              <a:buNone/>
            </a:pPr>
            <a:r>
              <a:rPr lang="en-NZ" sz="4800" b="1" dirty="0" smtClean="0">
                <a:solidFill>
                  <a:srgbClr val="FF0000"/>
                </a:solidFill>
                <a:latin typeface="+mj-lt"/>
              </a:rPr>
              <a:t>3.  </a:t>
            </a:r>
            <a:r>
              <a:rPr lang="en-NZ" sz="4800" dirty="0" smtClean="0">
                <a:latin typeface="+mj-lt"/>
              </a:rPr>
              <a:t>Higher ranking 5-card suit</a:t>
            </a:r>
          </a:p>
          <a:p>
            <a:pPr>
              <a:buNone/>
            </a:pPr>
            <a:endParaRPr lang="en-NZ" sz="2800" dirty="0" smtClean="0">
              <a:latin typeface="+mj-lt"/>
            </a:endParaRPr>
          </a:p>
          <a:p>
            <a:pPr algn="ctr">
              <a:buNone/>
            </a:pPr>
            <a:endParaRPr lang="en-NZ" sz="3000" dirty="0" smtClean="0">
              <a:latin typeface="+mj-lt"/>
            </a:endParaRP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501008"/>
            <a:ext cx="8208912" cy="2046714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bids are unlimited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they are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FORCING 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MUST bid again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dirty="0" smtClean="0"/>
              <a:t>Partner </a:t>
            </a:r>
            <a:r>
              <a:rPr lang="en-NZ" sz="4400" dirty="0" smtClean="0"/>
              <a:t>Opens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56162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atin typeface="+mj-lt"/>
              </a:rPr>
              <a:t>No fit in hearts, with 6+ points</a:t>
            </a:r>
            <a:endParaRPr lang="en-NZ" b="1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4641744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 smtClean="0">
                <a:latin typeface="+mj-lt"/>
              </a:rPr>
              <a:t>Bid 1</a:t>
            </a:r>
            <a:r>
              <a:rPr lang="en-NZ" sz="6000" b="1" dirty="0" smtClean="0">
                <a:latin typeface="+mj-lt"/>
                <a:sym typeface="Symbol"/>
              </a:rPr>
              <a:t> … </a:t>
            </a:r>
            <a:r>
              <a:rPr lang="en-NZ" sz="4000" b="1" dirty="0" smtClean="0">
                <a:latin typeface="+mj-lt"/>
                <a:sym typeface="Symbol"/>
              </a:rPr>
              <a:t>bid own suit at 1-level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 descr="Lesson 3 - new suit response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329376"/>
            <a:ext cx="815277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dirty="0" smtClean="0"/>
              <a:t>Partner </a:t>
            </a:r>
            <a:r>
              <a:rPr lang="en-NZ" sz="4400" dirty="0" smtClean="0"/>
              <a:t>Opens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63363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atin typeface="+mj-lt"/>
              </a:rPr>
              <a:t>No fit in hearts, with 10+ points</a:t>
            </a:r>
            <a:endParaRPr lang="en-NZ" b="1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471375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 smtClean="0">
                <a:latin typeface="+mj-lt"/>
              </a:rPr>
              <a:t>Bid 2</a:t>
            </a:r>
            <a:r>
              <a:rPr lang="en-NZ" sz="6000" b="1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r>
              <a:rPr lang="en-NZ" sz="6000" b="1" dirty="0" smtClean="0">
                <a:latin typeface="+mj-lt"/>
                <a:sym typeface="Symbol"/>
              </a:rPr>
              <a:t> … </a:t>
            </a:r>
            <a:r>
              <a:rPr lang="en-NZ" sz="4000" b="1" dirty="0" smtClean="0">
                <a:latin typeface="+mj-lt"/>
                <a:sym typeface="Symbol"/>
              </a:rPr>
              <a:t>bid own suit at 2-level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9" name="Picture 8" descr="Lesson 3 - new suit respons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1329376"/>
            <a:ext cx="8040893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dirty="0" smtClean="0"/>
              <a:t>Partner </a:t>
            </a:r>
            <a:r>
              <a:rPr lang="en-NZ" sz="4400" dirty="0" smtClean="0"/>
              <a:t>Opens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201584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atin typeface="+mj-lt"/>
              </a:rPr>
              <a:t>No fit in hearts, with 6+ points</a:t>
            </a:r>
          </a:p>
          <a:p>
            <a:pPr algn="ctr"/>
            <a:r>
              <a:rPr lang="en-NZ" sz="3600" b="1" dirty="0" smtClean="0">
                <a:latin typeface="+mj-lt"/>
              </a:rPr>
              <a:t>But not enough points to bid 5-card suit</a:t>
            </a:r>
            <a:endParaRPr lang="en-NZ" b="1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4641744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 smtClean="0">
                <a:latin typeface="+mj-lt"/>
              </a:rPr>
              <a:t>Bid 1</a:t>
            </a:r>
            <a:r>
              <a:rPr lang="en-NZ" sz="6000" b="1" dirty="0" smtClean="0">
                <a:latin typeface="+mj-lt"/>
                <a:sym typeface="Symbol"/>
              </a:rPr>
              <a:t> … </a:t>
            </a:r>
            <a:r>
              <a:rPr lang="en-NZ" sz="4000" b="1" dirty="0" smtClean="0">
                <a:latin typeface="+mj-lt"/>
                <a:sym typeface="Symbol"/>
              </a:rPr>
              <a:t>bid own suit at 1-level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9" name="Picture 8" descr="Lesson 3 - new suit respons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969336"/>
            <a:ext cx="8040893" cy="1884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dirty="0" smtClean="0"/>
              <a:t>Partner </a:t>
            </a:r>
            <a:r>
              <a:rPr lang="en-NZ" sz="4400" dirty="0" smtClean="0"/>
              <a:t>Opens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065680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Cannot bid own suit at 1-level</a:t>
            </a:r>
          </a:p>
          <a:p>
            <a:pPr algn="ctr"/>
            <a:r>
              <a:rPr lang="en-NZ" sz="3200" b="1" dirty="0" smtClean="0">
                <a:latin typeface="+mj-lt"/>
              </a:rPr>
              <a:t>Not enough points to bid at the 2-level</a:t>
            </a:r>
            <a:endParaRPr lang="en-NZ" b="1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14580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  <a:sym typeface="Symbol"/>
              </a:rPr>
              <a:t>MUST bid 1NT … the bid of last resort</a:t>
            </a:r>
            <a:endParaRPr lang="en-NZ" sz="3600" b="1" dirty="0">
              <a:latin typeface="+mj-lt"/>
            </a:endParaRPr>
          </a:p>
        </p:txBody>
      </p:sp>
      <p:pic>
        <p:nvPicPr>
          <p:cNvPr id="8" name="Picture 7" descr="Lesson 3 - new suit response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1" y="1113352"/>
            <a:ext cx="782135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39552" y="32015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atin typeface="+mj-lt"/>
              </a:rPr>
              <a:t>No fit in hearts</a:t>
            </a:r>
            <a:endParaRPr lang="en-NZ" b="1" dirty="0" smtClean="0">
              <a:latin typeface="+mj-lt"/>
            </a:endParaRPr>
          </a:p>
        </p:txBody>
      </p:sp>
      <p:pic>
        <p:nvPicPr>
          <p:cNvPr id="9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4470" y="5713022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dirty="0" smtClean="0"/>
              <a:t>Basic Rules for Opener’s Rebid</a:t>
            </a:r>
            <a:endParaRPr lang="en-NZ" dirty="0"/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933056"/>
            <a:ext cx="1804877" cy="2232248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980728"/>
            <a:ext cx="8229600" cy="51125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Agree partner’s suit if you have a fit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Bid </a:t>
            </a:r>
            <a:r>
              <a:rPr kumimoji="0" lang="en-NZ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NoTrumps</a:t>
            </a:r>
            <a:endParaRPr kumimoji="0" lang="en-NZ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Bid another suit (if you can)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Bid your suit again (with extra length)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AND AT THE SAME TIME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Describe the quality of your hand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MINIMUM, NEARLY GAME or GAME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NZ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NZ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 smtClean="0"/>
              <a:t>What type of hand have you got?</a:t>
            </a:r>
            <a:endParaRPr lang="en-NZ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560" y="1257367"/>
          <a:ext cx="8075240" cy="46085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7620"/>
                <a:gridCol w="4037620"/>
              </a:tblGrid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18 – 19</a:t>
                      </a:r>
                      <a:endParaRPr lang="en-NZ" sz="60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GAME</a:t>
                      </a:r>
                      <a:endParaRPr lang="en-NZ" sz="60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16 - 17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dirty="0" smtClean="0"/>
                        <a:t>Nearly Game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 smtClean="0"/>
                        <a:t>12 - 15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dirty="0" smtClean="0"/>
                        <a:t>Minimum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6700" b="1" dirty="0" smtClean="0"/>
              <a:t>Support Responder’s Suit</a:t>
            </a:r>
            <a:endParaRPr lang="en-NZ" dirty="0"/>
          </a:p>
        </p:txBody>
      </p:sp>
      <p:sp>
        <p:nvSpPr>
          <p:cNvPr id="6" name="Rectangle 5"/>
          <p:cNvSpPr/>
          <p:nvPr/>
        </p:nvSpPr>
        <p:spPr>
          <a:xfrm>
            <a:off x="467544" y="1196752"/>
            <a:ext cx="813690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MINIMUM</a:t>
            </a:r>
            <a:r>
              <a:rPr lang="en-NZ" sz="4000" dirty="0" smtClean="0">
                <a:latin typeface="+mj-lt"/>
              </a:rPr>
              <a:t> (12-15) … raise a level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INVITATIONAL</a:t>
            </a:r>
            <a:r>
              <a:rPr lang="en-NZ" sz="4000" dirty="0" smtClean="0">
                <a:latin typeface="+mj-lt"/>
              </a:rPr>
              <a:t> (16-17) … jump a level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GAME</a:t>
            </a:r>
            <a:r>
              <a:rPr lang="en-NZ" sz="4000" dirty="0" smtClean="0">
                <a:latin typeface="+mj-lt"/>
              </a:rPr>
              <a:t> (18-19) … bid game</a:t>
            </a:r>
            <a:endParaRPr lang="en-NZ" sz="5400" b="1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717032"/>
            <a:ext cx="8208912" cy="172354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MUST HAVE A FIT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4+ support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SUPPORT PARTNER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836712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700808"/>
            <a:ext cx="7920880" cy="1694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379639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77072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fit, 14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869160"/>
            <a:ext cx="8208912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MINIMUM HAND – </a:t>
            </a:r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2</a:t>
            </a:r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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71600" y="571327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412776"/>
            <a:ext cx="7920880" cy="174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2849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0506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fit, 16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725144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NEARLY GAME (INVITATIONAL) –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3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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SUPPORT PARTNER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71600" y="548680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latin typeface="+mj-lt"/>
                <a:sym typeface="Symbol"/>
              </a:rPr>
              <a:t></a:t>
            </a:r>
            <a:endParaRPr lang="en-NZ" sz="4400" dirty="0"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196752"/>
            <a:ext cx="7920880" cy="180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212976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0506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fit, 19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758243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GAME –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4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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SUPPORT PARTNER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6700" b="1" dirty="0" smtClean="0"/>
              <a:t>Bid </a:t>
            </a:r>
            <a:r>
              <a:rPr lang="en-NZ" sz="6700" b="1" dirty="0" err="1" smtClean="0"/>
              <a:t>NoTrumps</a:t>
            </a:r>
            <a:endParaRPr lang="en-NZ" dirty="0"/>
          </a:p>
        </p:txBody>
      </p:sp>
      <p:sp>
        <p:nvSpPr>
          <p:cNvPr id="6" name="Rectangle 5"/>
          <p:cNvSpPr/>
          <p:nvPr/>
        </p:nvSpPr>
        <p:spPr>
          <a:xfrm>
            <a:off x="467544" y="1340768"/>
            <a:ext cx="8136904" cy="305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 LOWEST LEVEL NT 	</a:t>
            </a:r>
            <a:r>
              <a:rPr lang="en-NZ" sz="4000" dirty="0" smtClean="0">
                <a:latin typeface="+mj-lt"/>
              </a:rPr>
              <a:t>= </a:t>
            </a:r>
            <a:r>
              <a:rPr lang="en-NZ" sz="4400" dirty="0" smtClean="0">
                <a:latin typeface="+mj-lt"/>
              </a:rPr>
              <a:t>15 – 17 HCP</a:t>
            </a:r>
            <a:endParaRPr lang="en-NZ" sz="4000" dirty="0" smtClean="0">
              <a:latin typeface="+mj-lt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NZ" sz="4000" dirty="0" smtClean="0">
              <a:latin typeface="+mj-lt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JUMP IN NT</a:t>
            </a:r>
            <a:r>
              <a:rPr lang="en-NZ" sz="4000" dirty="0" smtClean="0">
                <a:latin typeface="+mj-lt"/>
              </a:rPr>
              <a:t> 		= </a:t>
            </a:r>
            <a:r>
              <a:rPr lang="en-NZ" sz="4400" dirty="0" smtClean="0">
                <a:latin typeface="+mj-lt"/>
              </a:rPr>
              <a:t>18 – 19 HCP </a:t>
            </a:r>
            <a:endParaRPr lang="en-NZ" sz="4000" dirty="0" smtClean="0">
              <a:latin typeface="+mj-lt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NZ" sz="4000" dirty="0" smtClean="0">
                <a:solidFill>
                  <a:srgbClr val="FF0000"/>
                </a:solidFill>
                <a:latin typeface="+mj-lt"/>
              </a:rPr>
              <a:t>                			</a:t>
            </a:r>
            <a:r>
              <a:rPr lang="en-NZ" sz="4000" b="1" dirty="0" smtClean="0">
                <a:solidFill>
                  <a:srgbClr val="FF0000"/>
                </a:solidFill>
                <a:latin typeface="+mj-lt"/>
              </a:rPr>
              <a:t>(</a:t>
            </a:r>
            <a:r>
              <a:rPr lang="en-NZ" sz="3600" b="1" dirty="0" smtClean="0">
                <a:solidFill>
                  <a:srgbClr val="FF0000"/>
                </a:solidFill>
                <a:latin typeface="+mj-lt"/>
              </a:rPr>
              <a:t>forcing to game)</a:t>
            </a:r>
            <a:endParaRPr lang="en-NZ" sz="5400" b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509120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Shows a balanced hand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NOTRUMPS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836712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latin typeface="+mj-lt"/>
                <a:sym typeface="Symbol"/>
              </a:rPr>
              <a:t></a:t>
            </a:r>
            <a:endParaRPr lang="en-NZ" sz="4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35699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149080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16HCP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869160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LOWEST LEVEL NT -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1NT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3" name="Picture 12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52" y="1556792"/>
            <a:ext cx="7844780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NOTRUMPS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836712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2849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2</a:t>
            </a:r>
            <a:r>
              <a:rPr lang="en-NZ" sz="4400" dirty="0" smtClean="0">
                <a:latin typeface="+mj-lt"/>
                <a:sym typeface="Symbol"/>
              </a:rPr>
              <a:t>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0506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16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686235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LOWEST LEVEL NT -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2NT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9" name="Picture 8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628800"/>
            <a:ext cx="8136904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NOTRUMPS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92696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212976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933056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18HCP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653136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JUMP IN NT -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2NT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12776"/>
            <a:ext cx="820891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NOTRUMPS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764704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212976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2</a:t>
            </a:r>
            <a:r>
              <a:rPr lang="en-NZ" sz="4400" dirty="0" smtClean="0">
                <a:latin typeface="+mj-lt"/>
                <a:sym typeface="Symbol"/>
              </a:rPr>
              <a:t></a:t>
            </a:r>
            <a:endParaRPr lang="en-NZ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0506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18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725144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JUMP IN NT - </a:t>
            </a: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Bid 3NT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84784"/>
            <a:ext cx="820891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6700" b="1" dirty="0" smtClean="0"/>
              <a:t>Bid a New Suit</a:t>
            </a:r>
            <a:endParaRPr lang="en-NZ" dirty="0"/>
          </a:p>
        </p:txBody>
      </p:sp>
      <p:sp>
        <p:nvSpPr>
          <p:cNvPr id="6" name="Rectangle 5"/>
          <p:cNvSpPr/>
          <p:nvPr/>
        </p:nvSpPr>
        <p:spPr>
          <a:xfrm>
            <a:off x="467544" y="1340768"/>
            <a:ext cx="8136904" cy="232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 2 OF NEW SUIT 		</a:t>
            </a:r>
            <a:r>
              <a:rPr lang="en-NZ" sz="4000" dirty="0" smtClean="0">
                <a:latin typeface="+mj-lt"/>
              </a:rPr>
              <a:t>= </a:t>
            </a:r>
            <a:r>
              <a:rPr lang="en-NZ" sz="4400" dirty="0" smtClean="0">
                <a:latin typeface="+mj-lt"/>
              </a:rPr>
              <a:t>12 – 17 HCP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 3 OF NEW SUIT</a:t>
            </a:r>
            <a:r>
              <a:rPr lang="en-NZ" sz="4000" dirty="0" smtClean="0">
                <a:latin typeface="+mj-lt"/>
              </a:rPr>
              <a:t>		= </a:t>
            </a:r>
            <a:r>
              <a:rPr lang="en-NZ" sz="4400" dirty="0" smtClean="0">
                <a:latin typeface="+mj-lt"/>
              </a:rPr>
              <a:t>18 – 19 HCP </a:t>
            </a:r>
            <a:endParaRPr lang="en-NZ" sz="4000" dirty="0" smtClean="0">
              <a:latin typeface="+mj-lt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NZ" sz="4000" dirty="0" smtClean="0">
                <a:solidFill>
                  <a:srgbClr val="FF0000"/>
                </a:solidFill>
                <a:latin typeface="+mj-lt"/>
              </a:rPr>
              <a:t>                			</a:t>
            </a:r>
            <a:r>
              <a:rPr lang="en-NZ" sz="4000" b="1" dirty="0" smtClean="0">
                <a:solidFill>
                  <a:srgbClr val="FF0000"/>
                </a:solidFill>
                <a:latin typeface="+mj-lt"/>
              </a:rPr>
              <a:t>(</a:t>
            </a:r>
            <a:r>
              <a:rPr lang="en-NZ" sz="3600" b="1" dirty="0" smtClean="0">
                <a:solidFill>
                  <a:srgbClr val="FF0000"/>
                </a:solidFill>
                <a:latin typeface="+mj-lt"/>
              </a:rPr>
              <a:t>forcing to game)</a:t>
            </a:r>
            <a:endParaRPr lang="en-NZ" sz="5400" b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789040"/>
            <a:ext cx="8208912" cy="209288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Shows an unbalanced hand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Shows 5+cards in first suit and 4+cards in second suit</a:t>
            </a:r>
            <a:endParaRPr lang="en-NZ" sz="1200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 smtClean="0"/>
              <a:t>MINIMUM HANDS – 12 - 15</a:t>
            </a:r>
            <a:endParaRPr lang="en-NZ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3861048"/>
          <a:ext cx="8075240" cy="153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7620"/>
                <a:gridCol w="4037620"/>
              </a:tblGrid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b="1" dirty="0" smtClean="0">
                          <a:latin typeface="+mj-lt"/>
                        </a:rPr>
                        <a:t>12 – 15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b="1" dirty="0" smtClean="0">
                          <a:latin typeface="+mj-lt"/>
                        </a:rPr>
                        <a:t>Minimum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C:\Users\Amanda\AppData\Local\Microsoft\Windows\Temporary Internet Files\Content.IE5\J3X61OOY\MC90023374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01384"/>
            <a:ext cx="2485176" cy="21336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79912" y="1484784"/>
            <a:ext cx="4834880" cy="20162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NZ" sz="3600" b="1" dirty="0" smtClean="0">
                <a:solidFill>
                  <a:srgbClr val="FF0000"/>
                </a:solidFill>
                <a:latin typeface="+mj-lt"/>
              </a:rPr>
              <a:t>DO NOT </a:t>
            </a:r>
            <a:r>
              <a:rPr lang="en-NZ" sz="3600" b="1" dirty="0" smtClean="0">
                <a:latin typeface="+mj-lt"/>
              </a:rPr>
              <a:t>bid past your original opening suit </a:t>
            </a:r>
            <a:r>
              <a:rPr lang="en-NZ" sz="3600" b="1" dirty="0" smtClean="0">
                <a:solidFill>
                  <a:srgbClr val="FF0000"/>
                </a:solidFill>
                <a:latin typeface="+mj-lt"/>
              </a:rPr>
              <a:t>(the barrier)</a:t>
            </a:r>
            <a:endParaRPr kumimoji="0" lang="en-NZ" sz="2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A NEW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92696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09160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861048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13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604935"/>
            <a:ext cx="8208912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MINIMUM – bid new suit BELOW 1</a:t>
            </a:r>
            <a:r>
              <a:rPr lang="en-NZ" sz="36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st</a:t>
            </a: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suit – Bid 2</a:t>
            </a: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12776"/>
            <a:ext cx="8208912" cy="1707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A NEW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571327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068960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789040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12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509120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MINIMUM – CANNOT BID HEARTS 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268760"/>
            <a:ext cx="8208912" cy="1828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5301208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1</a:t>
            </a:r>
            <a:r>
              <a:rPr lang="en-NZ" sz="36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st</a:t>
            </a: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 suit –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2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smtClean="0"/>
              <a:t>BID A NEW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20688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140968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861048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19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581128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GAME – MUST BID PAST THE BARRIER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820891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5301208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Jump in second suit –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3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6700" b="1" dirty="0" smtClean="0"/>
              <a:t>Rebid Your Own Suit</a:t>
            </a:r>
            <a:endParaRPr lang="en-NZ" dirty="0"/>
          </a:p>
        </p:txBody>
      </p:sp>
      <p:sp>
        <p:nvSpPr>
          <p:cNvPr id="6" name="Rectangle 5"/>
          <p:cNvSpPr/>
          <p:nvPr/>
        </p:nvSpPr>
        <p:spPr>
          <a:xfrm>
            <a:off x="467544" y="1340768"/>
            <a:ext cx="8136904" cy="313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 2-level		</a:t>
            </a:r>
            <a:r>
              <a:rPr lang="en-NZ" sz="4000" dirty="0" smtClean="0">
                <a:latin typeface="+mj-lt"/>
              </a:rPr>
              <a:t>= </a:t>
            </a:r>
            <a:r>
              <a:rPr lang="en-NZ" sz="4400" dirty="0" smtClean="0">
                <a:latin typeface="+mj-lt"/>
              </a:rPr>
              <a:t>12-15 HCP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 smtClean="0">
                <a:latin typeface="+mj-lt"/>
              </a:rPr>
              <a:t> Jump		</a:t>
            </a:r>
            <a:r>
              <a:rPr lang="en-NZ" sz="4000" dirty="0" smtClean="0">
                <a:latin typeface="+mj-lt"/>
              </a:rPr>
              <a:t>= </a:t>
            </a:r>
            <a:r>
              <a:rPr lang="en-NZ" sz="4400" dirty="0" smtClean="0">
                <a:latin typeface="+mj-lt"/>
              </a:rPr>
              <a:t>16-17HCP (6+)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400" b="1" dirty="0" smtClean="0">
                <a:latin typeface="+mj-lt"/>
              </a:rPr>
              <a:t> GAME</a:t>
            </a:r>
            <a:r>
              <a:rPr lang="en-NZ" sz="4400" dirty="0" smtClean="0">
                <a:latin typeface="+mj-lt"/>
              </a:rPr>
              <a:t>		= 18-19 HCP (6+)</a:t>
            </a:r>
            <a:endParaRPr lang="en-NZ" sz="4000" dirty="0" smtClean="0">
              <a:latin typeface="+mj-lt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NZ" sz="4000" dirty="0" smtClean="0">
                <a:solidFill>
                  <a:srgbClr val="FF0000"/>
                </a:solidFill>
                <a:latin typeface="+mj-lt"/>
              </a:rPr>
              <a:t>                			</a:t>
            </a:r>
            <a:endParaRPr lang="en-NZ" sz="5400" b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933056"/>
            <a:ext cx="8208912" cy="172354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Usually shows a single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suited hand</a:t>
            </a:r>
            <a:endParaRPr lang="en-NZ" sz="1200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err="1" smtClean="0"/>
              <a:t>REBID</a:t>
            </a:r>
            <a:r>
              <a:rPr lang="en-NZ" sz="4400" b="1" dirty="0" smtClean="0"/>
              <a:t> OWN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20688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140968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861048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12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581128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MINIMUM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8208912" cy="1844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5301208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your own suit –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2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err="1" smtClean="0"/>
              <a:t>REBID</a:t>
            </a:r>
            <a:r>
              <a:rPr lang="en-NZ" sz="4400" b="1" dirty="0" smtClean="0"/>
              <a:t> OWN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14298"/>
            <a:ext cx="6912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dirty="0" smtClean="0">
              <a:solidFill>
                <a:srgbClr val="FF0000"/>
              </a:solidFill>
            </a:endParaRPr>
          </a:p>
          <a:p>
            <a:pPr algn="ctr"/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140968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1</a:t>
            </a:r>
            <a:r>
              <a:rPr lang="en-NZ" sz="4400" dirty="0" smtClean="0">
                <a:latin typeface="+mj-lt"/>
                <a:sym typeface="Symbol"/>
              </a:rPr>
              <a:t>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789040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16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509120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NEARLY GAME (INVITATIONAL)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8208912" cy="1773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5229200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your own suit –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3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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Opener’s Rebid – </a:t>
            </a:r>
            <a:r>
              <a:rPr lang="en-NZ" sz="4400" b="1" dirty="0" err="1" smtClean="0"/>
              <a:t>REBID</a:t>
            </a:r>
            <a:r>
              <a:rPr lang="en-NZ" sz="4400" b="1" dirty="0" smtClean="0"/>
              <a:t> OWN SUIT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620688"/>
            <a:ext cx="6912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You open 1</a:t>
            </a:r>
            <a:r>
              <a:rPr lang="en-NZ" sz="4400" dirty="0" smtClean="0">
                <a:sym typeface="Symbol"/>
              </a:rPr>
              <a:t></a:t>
            </a:r>
            <a:endParaRPr lang="en-NZ" dirty="0" smtClean="0">
              <a:solidFill>
                <a:srgbClr val="FF0000"/>
              </a:solidFill>
            </a:endParaRPr>
          </a:p>
          <a:p>
            <a:pPr algn="ctr"/>
            <a:endParaRPr lang="en-NZ" sz="4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92494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>
                <a:latin typeface="+mj-lt"/>
              </a:rPr>
              <a:t>Partner bids 2</a:t>
            </a:r>
            <a:r>
              <a:rPr lang="en-NZ" sz="4000" dirty="0" smtClean="0">
                <a:sym typeface="Symbol"/>
              </a:rPr>
              <a:t></a:t>
            </a:r>
            <a:endParaRPr lang="en-NZ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573016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17 HCP</a:t>
            </a:r>
            <a:endParaRPr lang="en-NZ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293096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GAME 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(partner has 10+ points), 6+ own suit</a:t>
            </a:r>
            <a:endParaRPr lang="en-NZ" sz="36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157192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GAME in your suit –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4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</a:t>
            </a:r>
            <a:endParaRPr lang="en-NZ" sz="32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02606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8986</TotalTime>
  <Words>895</Words>
  <Application>Microsoft Office PowerPoint</Application>
  <PresentationFormat>On-screen Show (4:3)</PresentationFormat>
  <Paragraphs>198</Paragraphs>
  <Slides>30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Flow</vt:lpstr>
      <vt:lpstr>PowerPoint Presentation</vt:lpstr>
      <vt:lpstr>Lesson Four  Responder’s New Suit Bids</vt:lpstr>
      <vt:lpstr>Basic Rules for Responder’s bids</vt:lpstr>
      <vt:lpstr>New Suit Bids by Responder</vt:lpstr>
      <vt:lpstr>Which Suit do you bid?</vt:lpstr>
      <vt:lpstr>Partner Opens 1 … what do you bid</vt:lpstr>
      <vt:lpstr>Partner Opens 1 … what do you bid</vt:lpstr>
      <vt:lpstr>Partner Opens 1 … what do you bid</vt:lpstr>
      <vt:lpstr>Partner Opens 1 … what do you bid</vt:lpstr>
      <vt:lpstr>Basic Rules for Opener’s Rebid</vt:lpstr>
      <vt:lpstr>What type of hand have you got?</vt:lpstr>
      <vt:lpstr>Support Responder’s Suit</vt:lpstr>
      <vt:lpstr>Opener’s Rebid – SUPPORT PARTNER</vt:lpstr>
      <vt:lpstr>Opener’s Rebid – SUPPORT PARTNER</vt:lpstr>
      <vt:lpstr>Opener’s Rebid – SUPPORT PARTNER</vt:lpstr>
      <vt:lpstr>Bid NoTrumps</vt:lpstr>
      <vt:lpstr>Opener’s Rebid – BID NOTRUMPS</vt:lpstr>
      <vt:lpstr>Opener’s Rebid – BID NOTRUMPS</vt:lpstr>
      <vt:lpstr>Opener’s Rebid – BID NOTRUMPS</vt:lpstr>
      <vt:lpstr>Opener’s Rebid – BID NOTRUMPS</vt:lpstr>
      <vt:lpstr>Bid a New Suit</vt:lpstr>
      <vt:lpstr>MINIMUM HANDS – 12 - 15</vt:lpstr>
      <vt:lpstr>Opener’s Rebid – BID A NEW SUIT</vt:lpstr>
      <vt:lpstr>Opener’s Rebid – BID A NEW SUIT</vt:lpstr>
      <vt:lpstr>Opener’s Rebid – BID A NEW SUIT</vt:lpstr>
      <vt:lpstr>Rebid Your Own Suit</vt:lpstr>
      <vt:lpstr>Opener’s Rebid – REBID OWN SUIT</vt:lpstr>
      <vt:lpstr>Opener’s Rebid – REBID OWN SUIT</vt:lpstr>
      <vt:lpstr>Opener’s Rebid – REBID OWN SUIT</vt:lpstr>
      <vt:lpstr>BEGINNERS’ LESSONS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Jane</cp:lastModifiedBy>
  <cp:revision>249</cp:revision>
  <dcterms:created xsi:type="dcterms:W3CDTF">2013-02-20T01:53:33Z</dcterms:created>
  <dcterms:modified xsi:type="dcterms:W3CDTF">2015-11-06T21:36:47Z</dcterms:modified>
</cp:coreProperties>
</file>