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5"/>
  </p:notesMasterIdLst>
  <p:handoutMasterIdLst>
    <p:handoutMasterId r:id="rId26"/>
  </p:handoutMasterIdLst>
  <p:sldIdLst>
    <p:sldId id="449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50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A700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05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17/08/2015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17/08/2015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05911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1890856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1652255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901766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297845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2231167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4103943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23</a:t>
            </a:fld>
            <a:endParaRPr lang="en-NZ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BEGINNERS’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2015 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Five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Balanced Hands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395536" y="1082974"/>
          <a:ext cx="8301610" cy="5059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60322"/>
                <a:gridCol w="2156102"/>
                <a:gridCol w="4485186"/>
              </a:tblGrid>
              <a:tr h="781912">
                <a:tc>
                  <a:txBody>
                    <a:bodyPr/>
                    <a:lstStyle/>
                    <a:p>
                      <a:pPr algn="ctr"/>
                      <a:endParaRPr lang="en-NZ" sz="480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Points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Description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lang="en-NZ" sz="4800" dirty="0" smtClean="0">
                          <a:sym typeface="Symbol"/>
                        </a:rPr>
                        <a:t>1</a:t>
                      </a:r>
                      <a:endParaRPr lang="en-NZ" sz="4800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12 -</a:t>
                      </a:r>
                      <a:r>
                        <a:rPr lang="en-NZ" sz="2800" baseline="0" dirty="0" smtClean="0"/>
                        <a:t> 19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4 + clubs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kern="1200" dirty="0" smtClean="0">
                          <a:sym typeface="Symbol"/>
                        </a:rPr>
                        <a:t>1</a:t>
                      </a:r>
                      <a:r>
                        <a:rPr kumimoji="0" lang="en-NZ" sz="4800" kern="12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kumimoji="0" lang="en-NZ" sz="4800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12 – 19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4 + diamonds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kern="1200" dirty="0" smtClean="0">
                          <a:sym typeface="Symbol"/>
                        </a:rPr>
                        <a:t>1</a:t>
                      </a:r>
                      <a:r>
                        <a:rPr kumimoji="0" lang="en-NZ" sz="4800" kern="12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kumimoji="0" lang="en-NZ" sz="4800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12 – 19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4 + hearts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kern="1200" dirty="0" smtClean="0">
                          <a:sym typeface="Symbol"/>
                        </a:rPr>
                        <a:t>1</a:t>
                      </a:r>
                      <a:endParaRPr kumimoji="0" lang="en-NZ" sz="4800" kern="1200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12 – 19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800" dirty="0" smtClean="0"/>
                        <a:t>4 + spades</a:t>
                      </a:r>
                      <a:endParaRPr lang="en-NZ" sz="2800" dirty="0">
                        <a:latin typeface="+mj-lt"/>
                      </a:endParaRPr>
                    </a:p>
                  </a:txBody>
                  <a:tcPr anchor="ctr"/>
                </a:tc>
              </a:tr>
              <a:tr h="781912">
                <a:tc>
                  <a:txBody>
                    <a:bodyPr/>
                    <a:lstStyle/>
                    <a:p>
                      <a:pPr algn="ctr"/>
                      <a:r>
                        <a:rPr kumimoji="0" lang="en-NZ" sz="4800" kern="1200" dirty="0" smtClean="0"/>
                        <a:t>1NT</a:t>
                      </a:r>
                      <a:endParaRPr kumimoji="0" lang="en-NZ" sz="4800" kern="1200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/>
                        <a:t>12 – 14</a:t>
                      </a:r>
                      <a:endParaRPr lang="en-NZ" sz="2800" dirty="0" smtClean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800" dirty="0" smtClean="0"/>
                        <a:t>Balanced hand ... SPECIAL</a:t>
                      </a:r>
                      <a:r>
                        <a:rPr lang="en-NZ" sz="2800" baseline="0" dirty="0" smtClean="0"/>
                        <a:t> CASE</a:t>
                      </a:r>
                      <a:endParaRPr lang="en-NZ" sz="2800" dirty="0" smtClean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72008"/>
            <a:ext cx="8229600" cy="8640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Opener’s First Bid</a:t>
            </a:r>
            <a:endParaRPr lang="en-NZ" dirty="0"/>
          </a:p>
        </p:txBody>
      </p:sp>
      <p:pic>
        <p:nvPicPr>
          <p:cNvPr id="4" name="Picture 2" descr="C:\Users\Amanda\AppData\Local\Microsoft\Windows\Temporary Internet Files\Content.IE5\547VE4T5\MC90043388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5697760"/>
            <a:ext cx="683568" cy="683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Basic Rules for Opening 1NT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8064"/>
            <a:ext cx="8219256" cy="1720936"/>
          </a:xfrm>
        </p:spPr>
        <p:txBody>
          <a:bodyPr>
            <a:normAutofit/>
          </a:bodyPr>
          <a:lstStyle/>
          <a:p>
            <a:r>
              <a:rPr lang="en-NZ" sz="5400" b="1" dirty="0" smtClean="0">
                <a:solidFill>
                  <a:srgbClr val="2A700F"/>
                </a:solidFill>
              </a:rPr>
              <a:t>12 - 14 </a:t>
            </a:r>
            <a:r>
              <a:rPr lang="en-NZ" sz="5400" dirty="0" smtClean="0"/>
              <a:t>points</a:t>
            </a:r>
          </a:p>
          <a:p>
            <a:r>
              <a:rPr lang="en-NZ" sz="5400" dirty="0" smtClean="0"/>
              <a:t>Balanced Hand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3921664"/>
            <a:ext cx="8136904" cy="175432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This bid is your FIRST choice from now on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What is a balanced hand?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57368"/>
            <a:ext cx="8219256" cy="4085808"/>
          </a:xfrm>
        </p:spPr>
        <p:txBody>
          <a:bodyPr>
            <a:normAutofit/>
          </a:bodyPr>
          <a:lstStyle/>
          <a:p>
            <a:r>
              <a:rPr lang="en-NZ" sz="3200" dirty="0" smtClean="0"/>
              <a:t>No singleton or void</a:t>
            </a:r>
          </a:p>
          <a:p>
            <a:r>
              <a:rPr lang="en-NZ" sz="3200" dirty="0" smtClean="0"/>
              <a:t>Only one doubleton</a:t>
            </a:r>
          </a:p>
          <a:p>
            <a:r>
              <a:rPr lang="en-NZ" sz="3200" dirty="0" smtClean="0"/>
              <a:t>No 5-card major</a:t>
            </a:r>
          </a:p>
          <a:p>
            <a:r>
              <a:rPr lang="en-NZ" sz="3200" dirty="0" smtClean="0"/>
              <a:t>Shapes = 4333, 4432, 2335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5" name="Picture 4" descr="Bal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1841" y="1401384"/>
            <a:ext cx="3434615" cy="2016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4209696"/>
            <a:ext cx="8136904" cy="1754326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Balanced hands are the most common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6360"/>
          </a:xfrm>
        </p:spPr>
        <p:txBody>
          <a:bodyPr/>
          <a:lstStyle/>
          <a:p>
            <a:r>
              <a:rPr lang="en-NZ" b="1" dirty="0" smtClean="0"/>
              <a:t>Balanced or Not?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84168" y="3356992"/>
            <a:ext cx="2790825" cy="2016224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124744"/>
            <a:ext cx="8325925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39552" y="3356992"/>
            <a:ext cx="5184576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</a:rPr>
              <a:t>singleton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or void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Only one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5-card major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66360"/>
          </a:xfrm>
        </p:spPr>
        <p:txBody>
          <a:bodyPr/>
          <a:lstStyle/>
          <a:p>
            <a:r>
              <a:rPr lang="en-NZ" b="1" dirty="0" smtClean="0"/>
              <a:t>Balanced or Not?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71468" y="3322422"/>
            <a:ext cx="2016224" cy="2016224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052736"/>
            <a:ext cx="8325925" cy="1837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39552" y="3322422"/>
            <a:ext cx="5184576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solidFill>
                  <a:srgbClr val="2A700F"/>
                </a:solidFill>
              </a:rPr>
              <a:t>No singleton or void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solidFill>
                  <a:srgbClr val="2A700F"/>
                </a:solidFill>
              </a:rPr>
              <a:t>Only one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solidFill>
                  <a:srgbClr val="2A700F"/>
                </a:solidFill>
              </a:rPr>
              <a:t>No 5-card major</a:t>
            </a:r>
            <a:endParaRPr lang="en-NZ" sz="54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66360"/>
          </a:xfrm>
        </p:spPr>
        <p:txBody>
          <a:bodyPr/>
          <a:lstStyle/>
          <a:p>
            <a:r>
              <a:rPr lang="en-NZ" b="1" dirty="0" smtClean="0"/>
              <a:t>Balanced or Not?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71468" y="3573016"/>
            <a:ext cx="2016224" cy="2016224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340768"/>
            <a:ext cx="8325925" cy="178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39552" y="3557972"/>
            <a:ext cx="5184576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singleton or void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Only one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5-card major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66360"/>
          </a:xfrm>
        </p:spPr>
        <p:txBody>
          <a:bodyPr/>
          <a:lstStyle/>
          <a:p>
            <a:r>
              <a:rPr lang="en-NZ" b="1" dirty="0" smtClean="0"/>
              <a:t>Balanced or Not?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84168" y="3589540"/>
            <a:ext cx="2790825" cy="1638300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124744"/>
            <a:ext cx="8325925" cy="1843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39552" y="3400578"/>
            <a:ext cx="5184576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singleton or void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Only one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5-card major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6360"/>
          </a:xfrm>
        </p:spPr>
        <p:txBody>
          <a:bodyPr/>
          <a:lstStyle/>
          <a:p>
            <a:r>
              <a:rPr lang="en-NZ" b="1" dirty="0" smtClean="0"/>
              <a:t>Balanced or Not?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71468" y="3573016"/>
            <a:ext cx="2016224" cy="2016224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196752"/>
            <a:ext cx="8325925" cy="1770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39552" y="3573016"/>
            <a:ext cx="5184576" cy="2123658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singleton or void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Only one doubleton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 5-card major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6360"/>
          </a:xfrm>
        </p:spPr>
        <p:txBody>
          <a:bodyPr/>
          <a:lstStyle/>
          <a:p>
            <a:r>
              <a:rPr lang="en-NZ" b="1" dirty="0" smtClean="0"/>
              <a:t>Balanced or Not?</a:t>
            </a:r>
            <a:endParaRPr lang="en-NZ" b="1" dirty="0"/>
          </a:p>
        </p:txBody>
      </p:sp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052736"/>
            <a:ext cx="8325925" cy="1770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Content Placeholder 7" descr="Lesson 5 - Hand 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3933056"/>
            <a:ext cx="8309441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39552" y="3068960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 smtClean="0"/>
              <a:t>Open 1</a:t>
            </a:r>
            <a:r>
              <a:rPr lang="en-NZ" sz="4000" dirty="0" smtClean="0">
                <a:sym typeface="Symbol"/>
              </a:rPr>
              <a:t></a:t>
            </a:r>
            <a:endParaRPr lang="en-NZ" sz="4000" dirty="0"/>
          </a:p>
        </p:txBody>
      </p:sp>
      <p:cxnSp>
        <p:nvCxnSpPr>
          <p:cNvPr id="12" name="Shape 11"/>
          <p:cNvCxnSpPr/>
          <p:nvPr/>
        </p:nvCxnSpPr>
        <p:spPr>
          <a:xfrm flipV="1">
            <a:off x="2699792" y="2996952"/>
            <a:ext cx="360040" cy="497958"/>
          </a:xfrm>
          <a:prstGeom prst="bentConnector2">
            <a:avLst/>
          </a:prstGeom>
          <a:ln w="76200">
            <a:solidFill>
              <a:srgbClr val="2A700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16016" y="3068960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dirty="0" smtClean="0"/>
              <a:t>Open 1</a:t>
            </a:r>
            <a:r>
              <a:rPr lang="en-NZ" sz="4000" dirty="0" smtClean="0">
                <a:sym typeface="Symbol"/>
              </a:rPr>
              <a:t>NT</a:t>
            </a:r>
            <a:endParaRPr lang="en-NZ" sz="4000" dirty="0"/>
          </a:p>
        </p:txBody>
      </p:sp>
      <p:cxnSp>
        <p:nvCxnSpPr>
          <p:cNvPr id="15" name="Shape 14"/>
          <p:cNvCxnSpPr>
            <a:stCxn id="14" idx="1"/>
          </p:cNvCxnSpPr>
          <p:nvPr/>
        </p:nvCxnSpPr>
        <p:spPr>
          <a:xfrm rot="10800000" flipV="1">
            <a:off x="4355976" y="3422902"/>
            <a:ext cx="360040" cy="510153"/>
          </a:xfrm>
          <a:prstGeom prst="bentConnector2">
            <a:avLst/>
          </a:prstGeom>
          <a:ln w="76200">
            <a:solidFill>
              <a:srgbClr val="2A700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What does responder do?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545400"/>
            <a:ext cx="5760640" cy="2592288"/>
          </a:xfrm>
        </p:spPr>
        <p:txBody>
          <a:bodyPr>
            <a:normAutofit/>
          </a:bodyPr>
          <a:lstStyle/>
          <a:p>
            <a:r>
              <a:rPr lang="en-NZ" sz="3600" dirty="0" smtClean="0"/>
              <a:t>Do you want to play in </a:t>
            </a:r>
            <a:r>
              <a:rPr lang="en-NZ" sz="3600" b="1" dirty="0" err="1" smtClean="0"/>
              <a:t>NoTrumps</a:t>
            </a:r>
            <a:r>
              <a:rPr lang="en-NZ" sz="3600" dirty="0" smtClean="0"/>
              <a:t> or a </a:t>
            </a:r>
            <a:r>
              <a:rPr lang="en-NZ" sz="3600" b="1" dirty="0" smtClean="0"/>
              <a:t>suit</a:t>
            </a:r>
            <a:r>
              <a:rPr lang="en-NZ" sz="3600" dirty="0" smtClean="0"/>
              <a:t>?</a:t>
            </a:r>
          </a:p>
          <a:p>
            <a:r>
              <a:rPr lang="en-NZ" sz="3600" dirty="0" smtClean="0"/>
              <a:t>Have you got enough </a:t>
            </a:r>
            <a:r>
              <a:rPr lang="en-NZ" sz="3600" b="1" dirty="0" smtClean="0"/>
              <a:t>points</a:t>
            </a:r>
            <a:r>
              <a:rPr lang="en-NZ" sz="3600" dirty="0" smtClean="0"/>
              <a:t> to bid or invite game?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437112"/>
            <a:ext cx="8136904" cy="1323439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Responder is the BOSS</a:t>
            </a:r>
          </a:p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There are ONLY 2 decisions to make</a:t>
            </a:r>
            <a:endParaRPr lang="en-NZ" sz="40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6" name="Picture 5" descr="Bo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1329376"/>
            <a:ext cx="3310281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80696"/>
          </a:xfrm>
        </p:spPr>
        <p:txBody>
          <a:bodyPr>
            <a:normAutofit/>
          </a:bodyPr>
          <a:lstStyle/>
          <a:p>
            <a:r>
              <a:rPr lang="en-NZ" sz="4000" b="1" dirty="0" smtClean="0"/>
              <a:t>Responses to 1NT – Balanced Hand</a:t>
            </a:r>
            <a:endParaRPr lang="en-N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73392"/>
            <a:ext cx="7848872" cy="244827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NZ" sz="3300" dirty="0" smtClean="0"/>
              <a:t>0 – 10 points … no GAME possible … </a:t>
            </a:r>
            <a:r>
              <a:rPr lang="en-NZ" sz="3300" b="1" dirty="0" smtClean="0">
                <a:solidFill>
                  <a:srgbClr val="FF0000"/>
                </a:solidFill>
              </a:rPr>
              <a:t>PASS</a:t>
            </a:r>
          </a:p>
          <a:p>
            <a:pPr>
              <a:lnSpc>
                <a:spcPct val="150000"/>
              </a:lnSpc>
            </a:pPr>
            <a:r>
              <a:rPr lang="en-NZ" sz="3300" dirty="0" smtClean="0"/>
              <a:t>11 – 12 points … GAME is possible … </a:t>
            </a:r>
            <a:r>
              <a:rPr lang="en-NZ" sz="3300" b="1" dirty="0" smtClean="0">
                <a:solidFill>
                  <a:srgbClr val="FF0000"/>
                </a:solidFill>
              </a:rPr>
              <a:t>Bid 2NT</a:t>
            </a:r>
          </a:p>
          <a:p>
            <a:pPr>
              <a:lnSpc>
                <a:spcPct val="150000"/>
              </a:lnSpc>
            </a:pPr>
            <a:r>
              <a:rPr lang="en-NZ" sz="3300" dirty="0" smtClean="0"/>
              <a:t>13+ points … definitely in GAME … </a:t>
            </a:r>
            <a:r>
              <a:rPr lang="en-NZ" sz="3300" b="1" dirty="0" smtClean="0">
                <a:solidFill>
                  <a:srgbClr val="FF0000"/>
                </a:solidFill>
              </a:rPr>
              <a:t>Bid 3NT</a:t>
            </a:r>
          </a:p>
          <a:p>
            <a:endParaRPr lang="en-NZ" sz="32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Bo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3933056"/>
            <a:ext cx="2514091" cy="21328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560" y="4005064"/>
            <a:ext cx="5328592" cy="1938992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Add your points to partner’s KNOWN 12-14 points</a:t>
            </a:r>
            <a:endParaRPr lang="en-NZ" sz="40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6360"/>
          </a:xfrm>
        </p:spPr>
        <p:txBody>
          <a:bodyPr/>
          <a:lstStyle/>
          <a:p>
            <a:r>
              <a:rPr lang="en-NZ" b="1" dirty="0" smtClean="0"/>
              <a:t>What does responder do?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72200" y="3914525"/>
            <a:ext cx="2475532" cy="2223395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052736"/>
            <a:ext cx="8325925" cy="1748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4365104"/>
            <a:ext cx="5184576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err="1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NoTrumps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or a suit?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What level?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140968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 smtClean="0">
                <a:solidFill>
                  <a:schemeClr val="bg2">
                    <a:lumMod val="25000"/>
                  </a:schemeClr>
                </a:solidFill>
              </a:rPr>
              <a:t>PASS … not enough for GAME</a:t>
            </a:r>
            <a:endParaRPr lang="en-NZ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13206"/>
            <a:ext cx="8229600" cy="866360"/>
          </a:xfrm>
        </p:spPr>
        <p:txBody>
          <a:bodyPr/>
          <a:lstStyle/>
          <a:p>
            <a:r>
              <a:rPr lang="en-NZ" b="1" dirty="0" smtClean="0"/>
              <a:t>What does responder do?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72200" y="3986533"/>
            <a:ext cx="2475532" cy="2223395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980728"/>
            <a:ext cx="8325925" cy="1806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39552" y="4437112"/>
            <a:ext cx="5184576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err="1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NoTrumps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or a suit?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What level?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21297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 smtClean="0">
                <a:solidFill>
                  <a:schemeClr val="bg2">
                    <a:lumMod val="25000"/>
                  </a:schemeClr>
                </a:solidFill>
              </a:rPr>
              <a:t>Bid 3NT … enough for GAME</a:t>
            </a:r>
            <a:endParaRPr lang="en-NZ" sz="4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7708"/>
            <a:ext cx="8229600" cy="866360"/>
          </a:xfrm>
        </p:spPr>
        <p:txBody>
          <a:bodyPr/>
          <a:lstStyle/>
          <a:p>
            <a:r>
              <a:rPr lang="en-NZ" b="1" dirty="0" smtClean="0"/>
              <a:t>What does responder do?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72200" y="3941909"/>
            <a:ext cx="2475532" cy="2223395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936104"/>
            <a:ext cx="8325925" cy="1654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4392488"/>
            <a:ext cx="5184576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err="1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NoTrumps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or a suit?</a:t>
            </a:r>
          </a:p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What level?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168352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 smtClean="0">
                <a:solidFill>
                  <a:schemeClr val="bg2">
                    <a:lumMod val="25000"/>
                  </a:schemeClr>
                </a:solidFill>
              </a:rPr>
              <a:t>Bid 2NT … invite to GAME</a:t>
            </a:r>
            <a:endParaRPr lang="en-NZ" sz="4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 smtClean="0"/>
              <a:t>Responses to 1NT – Unbalanced Hand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41344"/>
            <a:ext cx="7848872" cy="28803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NZ" sz="5100" b="1" dirty="0" smtClean="0"/>
              <a:t>0 – 10 points … no GAME possible</a:t>
            </a:r>
          </a:p>
          <a:p>
            <a:pPr lvl="1">
              <a:lnSpc>
                <a:spcPct val="150000"/>
              </a:lnSpc>
              <a:buNone/>
            </a:pPr>
            <a:r>
              <a:rPr lang="en-NZ" sz="4000" b="1" dirty="0" smtClean="0"/>
              <a:t>Bid your         </a:t>
            </a:r>
            <a:r>
              <a:rPr lang="en-NZ" sz="3600" b="1" dirty="0" smtClean="0"/>
              <a:t>+ </a:t>
            </a:r>
            <a:r>
              <a:rPr lang="en-NZ" sz="4000" b="1" dirty="0" smtClean="0"/>
              <a:t>card suit at the 2-level</a:t>
            </a:r>
          </a:p>
          <a:p>
            <a:pPr lvl="1">
              <a:lnSpc>
                <a:spcPct val="150000"/>
              </a:lnSpc>
              <a:buNone/>
            </a:pPr>
            <a:r>
              <a:rPr lang="en-NZ" sz="4000" b="1" dirty="0" smtClean="0">
                <a:solidFill>
                  <a:srgbClr val="FF0000"/>
                </a:solidFill>
              </a:rPr>
              <a:t>This is a WEAK TAKEOUT</a:t>
            </a:r>
          </a:p>
          <a:p>
            <a:pPr lvl="1">
              <a:lnSpc>
                <a:spcPct val="120000"/>
              </a:lnSpc>
              <a:buNone/>
            </a:pPr>
            <a:r>
              <a:rPr lang="en-NZ" sz="3600" b="1" dirty="0" smtClean="0"/>
              <a:t>Partner MUST then pass … YOU ARE THE BOSS</a:t>
            </a:r>
            <a:endParaRPr lang="en-NZ" sz="3600" dirty="0"/>
          </a:p>
        </p:txBody>
      </p:sp>
      <p:pic>
        <p:nvPicPr>
          <p:cNvPr id="6" name="Picture 5" descr="Bo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3993672"/>
            <a:ext cx="2514091" cy="21328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560" y="4065680"/>
            <a:ext cx="5328592" cy="1938992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40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Add your points to partner’s KNOWN 12-14 points</a:t>
            </a:r>
            <a:endParaRPr lang="en-NZ" sz="40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pic>
        <p:nvPicPr>
          <p:cNvPr id="7" name="Picture 6" descr="5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1761424"/>
            <a:ext cx="560855" cy="955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400" b="1" dirty="0" smtClean="0"/>
              <a:t>Responses to 1NT – Unbalanced Hand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29376"/>
            <a:ext cx="7848872" cy="46805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NZ" sz="4400" b="1" dirty="0" smtClean="0"/>
              <a:t>12+ </a:t>
            </a:r>
            <a:r>
              <a:rPr lang="en-NZ" sz="4400" b="1" dirty="0" smtClean="0"/>
              <a:t>points … GAME Forcing</a:t>
            </a:r>
          </a:p>
          <a:p>
            <a:pPr lvl="1">
              <a:lnSpc>
                <a:spcPct val="150000"/>
              </a:lnSpc>
            </a:pPr>
            <a:r>
              <a:rPr lang="en-NZ" sz="2800" b="1" dirty="0" smtClean="0"/>
              <a:t>Bid your              card </a:t>
            </a:r>
            <a:r>
              <a:rPr lang="en-NZ" sz="2800" b="1" dirty="0" smtClean="0"/>
              <a:t>MAJOR </a:t>
            </a:r>
            <a:r>
              <a:rPr lang="en-NZ" sz="2800" b="1" dirty="0" smtClean="0"/>
              <a:t>at the 3-level</a:t>
            </a:r>
          </a:p>
          <a:p>
            <a:pPr lvl="1">
              <a:lnSpc>
                <a:spcPct val="150000"/>
              </a:lnSpc>
              <a:buNone/>
            </a:pPr>
            <a:r>
              <a:rPr lang="en-NZ" sz="2400" b="1" dirty="0" smtClean="0"/>
              <a:t>   </a:t>
            </a:r>
            <a:r>
              <a:rPr lang="en-NZ" sz="2400" b="1" dirty="0" smtClean="0">
                <a:solidFill>
                  <a:srgbClr val="FF0000"/>
                </a:solidFill>
              </a:rPr>
              <a:t>(Partner MUST agree your suit or bid </a:t>
            </a:r>
            <a:r>
              <a:rPr lang="en-NZ" sz="2400" b="1" dirty="0" err="1" smtClean="0">
                <a:solidFill>
                  <a:srgbClr val="FF0000"/>
                </a:solidFill>
              </a:rPr>
              <a:t>NoTrumps</a:t>
            </a:r>
            <a:r>
              <a:rPr lang="en-NZ" sz="24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en-NZ" sz="2800" b="1" dirty="0" smtClean="0"/>
              <a:t>Bid your            card MAJOR at the 4-level - OR</a:t>
            </a:r>
          </a:p>
          <a:p>
            <a:pPr lvl="1">
              <a:lnSpc>
                <a:spcPct val="150000"/>
              </a:lnSpc>
            </a:pPr>
            <a:r>
              <a:rPr lang="en-NZ" sz="2800" b="1" dirty="0" smtClean="0"/>
              <a:t>Bid your            card MINOR at the 5-level</a:t>
            </a:r>
          </a:p>
          <a:p>
            <a:pPr lvl="1">
              <a:lnSpc>
                <a:spcPct val="150000"/>
              </a:lnSpc>
            </a:pPr>
            <a:endParaRPr lang="en-NZ" sz="2900" b="1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6" name="Picture 5" descr="Bo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9182" y="764704"/>
            <a:ext cx="2004817" cy="1700808"/>
          </a:xfrm>
          <a:prstGeom prst="rect">
            <a:avLst/>
          </a:prstGeom>
        </p:spPr>
      </p:pic>
      <p:pic>
        <p:nvPicPr>
          <p:cNvPr id="7" name="Picture 6" descr="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2276872"/>
            <a:ext cx="936104" cy="1037670"/>
          </a:xfrm>
          <a:prstGeom prst="rect">
            <a:avLst/>
          </a:prstGeom>
        </p:spPr>
      </p:pic>
      <p:pic>
        <p:nvPicPr>
          <p:cNvPr id="9" name="Picture 8" descr="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3789040"/>
            <a:ext cx="687166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6360"/>
          </a:xfrm>
        </p:spPr>
        <p:txBody>
          <a:bodyPr/>
          <a:lstStyle/>
          <a:p>
            <a:r>
              <a:rPr lang="en-NZ" b="1" dirty="0" smtClean="0"/>
              <a:t>What does responder do?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72200" y="3986533"/>
            <a:ext cx="2475532" cy="2223395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196753"/>
            <a:ext cx="8325925" cy="1748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4437112"/>
            <a:ext cx="5184576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Opener MUST pass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21297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 smtClean="0">
                <a:solidFill>
                  <a:schemeClr val="bg2">
                    <a:lumMod val="25000"/>
                  </a:schemeClr>
                </a:solidFill>
              </a:rPr>
              <a:t>Bid 2</a:t>
            </a:r>
            <a:r>
              <a:rPr lang="en-NZ" sz="48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800" b="1" dirty="0" smtClean="0">
                <a:solidFill>
                  <a:schemeClr val="bg2">
                    <a:lumMod val="25000"/>
                  </a:schemeClr>
                </a:solidFill>
              </a:rPr>
              <a:t>… not enough for GAME</a:t>
            </a:r>
            <a:endParaRPr lang="en-NZ" sz="4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6360"/>
          </a:xfrm>
        </p:spPr>
        <p:txBody>
          <a:bodyPr/>
          <a:lstStyle/>
          <a:p>
            <a:r>
              <a:rPr lang="en-NZ" b="1" dirty="0" smtClean="0"/>
              <a:t>What does responder do?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72200" y="3914525"/>
            <a:ext cx="2475532" cy="2223395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310462"/>
            <a:ext cx="8325925" cy="1520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4365104"/>
            <a:ext cx="5184576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OPENER must pass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140968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800" b="1" dirty="0" smtClean="0">
                <a:solidFill>
                  <a:schemeClr val="bg2">
                    <a:lumMod val="25000"/>
                  </a:schemeClr>
                </a:solidFill>
              </a:rPr>
              <a:t>Bid 2</a:t>
            </a:r>
            <a:r>
              <a:rPr lang="en-NZ" sz="4800" b="1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800" b="1" dirty="0" smtClean="0">
                <a:solidFill>
                  <a:schemeClr val="bg2">
                    <a:lumMod val="25000"/>
                  </a:schemeClr>
                </a:solidFill>
              </a:rPr>
              <a:t>… not enough for GAME</a:t>
            </a:r>
            <a:endParaRPr lang="en-NZ" sz="4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6360"/>
          </a:xfrm>
        </p:spPr>
        <p:txBody>
          <a:bodyPr/>
          <a:lstStyle/>
          <a:p>
            <a:r>
              <a:rPr lang="en-NZ" b="1" dirty="0" smtClean="0"/>
              <a:t>What does responder do?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72200" y="3986533"/>
            <a:ext cx="2475532" cy="2223395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052736"/>
            <a:ext cx="8325925" cy="1487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4747791"/>
            <a:ext cx="6120680" cy="769441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There is a guaranteed fit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852936"/>
            <a:ext cx="83529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solidFill>
                  <a:schemeClr val="bg2">
                    <a:lumMod val="25000"/>
                  </a:schemeClr>
                </a:solidFill>
              </a:rPr>
              <a:t>Bid 4</a:t>
            </a:r>
            <a:r>
              <a:rPr lang="en-NZ" sz="4400" b="1" dirty="0" smtClean="0">
                <a:sym typeface="Symbol"/>
              </a:rPr>
              <a:t></a:t>
            </a:r>
            <a:r>
              <a:rPr lang="en-NZ" sz="4400" b="1" dirty="0" smtClean="0">
                <a:solidFill>
                  <a:schemeClr val="bg2">
                    <a:lumMod val="25000"/>
                  </a:schemeClr>
                </a:solidFill>
              </a:rPr>
              <a:t>… enough for GAME … known fit</a:t>
            </a:r>
            <a:endParaRPr lang="en-NZ" sz="60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6360"/>
          </a:xfrm>
        </p:spPr>
        <p:txBody>
          <a:bodyPr/>
          <a:lstStyle/>
          <a:p>
            <a:r>
              <a:rPr lang="en-NZ" b="1" dirty="0" smtClean="0"/>
              <a:t>What does responder do?</a:t>
            </a:r>
            <a:endParaRPr lang="en-NZ" b="1" dirty="0"/>
          </a:p>
        </p:txBody>
      </p:sp>
      <p:pic>
        <p:nvPicPr>
          <p:cNvPr id="5" name="Content Placeholder 4" descr="Bala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00192" y="3928430"/>
            <a:ext cx="2475532" cy="2223395"/>
          </a:xfrm>
        </p:spPr>
      </p:pic>
      <p:pic>
        <p:nvPicPr>
          <p:cNvPr id="7" name="Picture 6" descr="Lesson 5 - Hand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973" y="908720"/>
            <a:ext cx="8161050" cy="1487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7544" y="4379009"/>
            <a:ext cx="6192688" cy="144655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Opener chooses 3NT or</a:t>
            </a:r>
          </a:p>
          <a:p>
            <a:pPr algn="just"/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  4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sym typeface="Symbol"/>
              </a:rPr>
              <a:t> </a:t>
            </a:r>
            <a:r>
              <a:rPr lang="en-NZ" sz="4400" b="1" dirty="0" smtClean="0">
                <a:ln>
                  <a:solidFill>
                    <a:srgbClr val="2A700F"/>
                  </a:solidFill>
                </a:ln>
                <a:solidFill>
                  <a:srgbClr val="2A700F"/>
                </a:solidFill>
                <a:latin typeface="+mj-lt"/>
              </a:rPr>
              <a:t> (with a fit)</a:t>
            </a:r>
            <a:endParaRPr lang="en-NZ" sz="5400" b="1" dirty="0">
              <a:ln>
                <a:solidFill>
                  <a:srgbClr val="2A700F"/>
                </a:solidFill>
              </a:ln>
              <a:solidFill>
                <a:srgbClr val="2A700F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794833"/>
            <a:ext cx="83529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400" b="1" dirty="0" smtClean="0">
                <a:solidFill>
                  <a:schemeClr val="bg2">
                    <a:lumMod val="25000"/>
                  </a:schemeClr>
                </a:solidFill>
              </a:rPr>
              <a:t>Bid 3</a:t>
            </a:r>
            <a:r>
              <a:rPr lang="en-NZ" sz="4400" b="1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b="1" dirty="0" smtClean="0">
                <a:solidFill>
                  <a:schemeClr val="bg2">
                    <a:lumMod val="25000"/>
                  </a:schemeClr>
                </a:solidFill>
              </a:rPr>
              <a:t>… enough for GAME … need to check if there is a heart fit</a:t>
            </a:r>
            <a:endParaRPr lang="en-NZ" sz="6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6" name="Picture 2" descr="C:\Users\Amanda\AppData\Local\Microsoft\Windows\Temporary Internet Files\Content.IE5\DLMTVB4T\MC90043268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1223" y="6075183"/>
            <a:ext cx="422777" cy="4227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BEGINNERS’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8968</TotalTime>
  <Words>551</Words>
  <Application>Microsoft Office PowerPoint</Application>
  <PresentationFormat>On-screen Show (4:3)</PresentationFormat>
  <Paragraphs>134</Paragraphs>
  <Slides>23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Lesson Five  Balanced Hands</vt:lpstr>
      <vt:lpstr>Opener’s First Bid</vt:lpstr>
      <vt:lpstr>Basic Rules for Opening 1NT</vt:lpstr>
      <vt:lpstr>What is a balanced hand?</vt:lpstr>
      <vt:lpstr>Balanced or Not?</vt:lpstr>
      <vt:lpstr>Balanced or Not?</vt:lpstr>
      <vt:lpstr>Balanced or Not?</vt:lpstr>
      <vt:lpstr>Balanced or Not?</vt:lpstr>
      <vt:lpstr>Balanced or Not?</vt:lpstr>
      <vt:lpstr>Balanced or Not?</vt:lpstr>
      <vt:lpstr>What does responder do?</vt:lpstr>
      <vt:lpstr>Responses to 1NT – Balanced Hand</vt:lpstr>
      <vt:lpstr>What does responder do?</vt:lpstr>
      <vt:lpstr>What does responder do?</vt:lpstr>
      <vt:lpstr>What does responder do?</vt:lpstr>
      <vt:lpstr>Responses to 1NT – Unbalanced Hand</vt:lpstr>
      <vt:lpstr>Responses to 1NT – Unbalanced Hand</vt:lpstr>
      <vt:lpstr>What does responder do?</vt:lpstr>
      <vt:lpstr>What does responder do?</vt:lpstr>
      <vt:lpstr>What does responder do?</vt:lpstr>
      <vt:lpstr>What does responder do?</vt:lpstr>
      <vt:lpstr>BEGINNERS’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amanda.smith</cp:lastModifiedBy>
  <cp:revision>245</cp:revision>
  <dcterms:created xsi:type="dcterms:W3CDTF">2013-02-20T01:53:33Z</dcterms:created>
  <dcterms:modified xsi:type="dcterms:W3CDTF">2015-08-17T01:52:02Z</dcterms:modified>
</cp:coreProperties>
</file>