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handoutMasterIdLst>
    <p:handoutMasterId r:id="rId21"/>
  </p:handoutMasterIdLst>
  <p:sldIdLst>
    <p:sldId id="440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41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4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27/07/2015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27/07/2015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Six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Responder’s Rebid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19256" cy="4301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4400" b="1" dirty="0" smtClean="0">
                <a:solidFill>
                  <a:srgbClr val="FF0000"/>
                </a:solidFill>
              </a:rPr>
              <a:t>1.</a:t>
            </a:r>
            <a:r>
              <a:rPr lang="en-NZ" sz="44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NZ" sz="4400" b="1" dirty="0" smtClean="0">
                <a:solidFill>
                  <a:srgbClr val="2A700F"/>
                </a:solidFill>
              </a:rPr>
              <a:t>Support</a:t>
            </a:r>
            <a:r>
              <a:rPr lang="en-NZ" sz="4400" dirty="0" smtClean="0"/>
              <a:t> partner’s suit</a:t>
            </a:r>
          </a:p>
          <a:p>
            <a:pPr>
              <a:buNone/>
            </a:pPr>
            <a:r>
              <a:rPr lang="en-NZ" sz="4400" b="1" dirty="0" smtClean="0">
                <a:solidFill>
                  <a:srgbClr val="FF0000"/>
                </a:solidFill>
              </a:rPr>
              <a:t>2.</a:t>
            </a:r>
            <a:r>
              <a:rPr lang="en-NZ" sz="4400" dirty="0" smtClean="0"/>
              <a:t>	Bid a new suit</a:t>
            </a:r>
          </a:p>
          <a:p>
            <a:pPr>
              <a:buNone/>
            </a:pPr>
            <a:r>
              <a:rPr lang="en-NZ" sz="4400" b="1" dirty="0" smtClean="0">
                <a:solidFill>
                  <a:srgbClr val="FF0000"/>
                </a:solidFill>
              </a:rPr>
              <a:t>3.</a:t>
            </a:r>
            <a:r>
              <a:rPr lang="en-NZ" sz="4400" dirty="0" smtClean="0"/>
              <a:t>	Bid </a:t>
            </a:r>
            <a:r>
              <a:rPr lang="en-NZ" sz="4400" b="1" dirty="0" err="1" smtClean="0">
                <a:solidFill>
                  <a:srgbClr val="2A700F"/>
                </a:solidFill>
              </a:rPr>
              <a:t>NoTrumps</a:t>
            </a:r>
            <a:r>
              <a:rPr lang="en-NZ" sz="4400" b="1" dirty="0" smtClean="0">
                <a:solidFill>
                  <a:srgbClr val="2A700F"/>
                </a:solidFill>
              </a:rPr>
              <a:t> … </a:t>
            </a:r>
            <a:r>
              <a:rPr lang="en-NZ" sz="4400" dirty="0" smtClean="0"/>
              <a:t>this is the bid           	of last resort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569736"/>
            <a:ext cx="813690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  <a:latin typeface="+mj-lt"/>
              </a:rPr>
              <a:t>You have 3 choices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Basic Rules for Responder’s Rebid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This is most likely to be the final bid of the auction</a:t>
            </a:r>
          </a:p>
          <a:p>
            <a:r>
              <a:rPr lang="en-NZ" sz="4000" dirty="0" smtClean="0"/>
              <a:t>Responder has 2 decisions to make:</a:t>
            </a:r>
          </a:p>
          <a:p>
            <a:pPr lvl="1"/>
            <a:r>
              <a:rPr lang="en-NZ" sz="4000" dirty="0" smtClean="0"/>
              <a:t>Choice of suit or </a:t>
            </a:r>
            <a:r>
              <a:rPr lang="en-NZ" sz="4000" dirty="0" err="1" smtClean="0"/>
              <a:t>NoTrumps</a:t>
            </a:r>
            <a:endParaRPr lang="en-NZ" sz="4000" dirty="0" smtClean="0"/>
          </a:p>
          <a:p>
            <a:pPr lvl="1"/>
            <a:r>
              <a:rPr lang="en-NZ" sz="4000" dirty="0" smtClean="0"/>
              <a:t>Choice of level  </a:t>
            </a:r>
            <a:endParaRPr lang="en-NZ" sz="4000" dirty="0"/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0625" y="3645024"/>
            <a:ext cx="2005831" cy="2480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Basic Rules for Responder’s Rebid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en-NZ" sz="2800" dirty="0" smtClean="0"/>
              <a:t>Give preference to one of partner’s suits </a:t>
            </a:r>
          </a:p>
          <a:p>
            <a:pPr>
              <a:buNone/>
            </a:pPr>
            <a:r>
              <a:rPr lang="en-NZ" sz="2800" dirty="0" smtClean="0"/>
              <a:t>	… preferably a major</a:t>
            </a:r>
          </a:p>
          <a:p>
            <a:r>
              <a:rPr lang="en-NZ" sz="2800" dirty="0" smtClean="0"/>
              <a:t>Bid </a:t>
            </a:r>
            <a:r>
              <a:rPr lang="en-NZ" sz="2800" dirty="0" err="1" smtClean="0"/>
              <a:t>NoTrumps</a:t>
            </a:r>
            <a:r>
              <a:rPr lang="en-NZ" sz="2800" dirty="0" smtClean="0"/>
              <a:t> with no fit and some strength in the unbid suit(s)</a:t>
            </a:r>
          </a:p>
          <a:p>
            <a:r>
              <a:rPr lang="en-NZ" sz="2800" dirty="0" smtClean="0"/>
              <a:t>Rebid own 6+ suit</a:t>
            </a:r>
          </a:p>
          <a:p>
            <a:pPr>
              <a:buNone/>
            </a:pPr>
            <a:r>
              <a:rPr lang="en-NZ" sz="4800" b="1" dirty="0" smtClean="0">
                <a:solidFill>
                  <a:srgbClr val="2A700F"/>
                </a:solidFill>
              </a:rPr>
              <a:t>AND AT THE SAME TIME</a:t>
            </a:r>
          </a:p>
          <a:p>
            <a:pPr>
              <a:buNone/>
            </a:pPr>
            <a:r>
              <a:rPr lang="en-NZ" sz="2800" dirty="0" smtClean="0"/>
              <a:t>Describe the quality of your hand</a:t>
            </a:r>
          </a:p>
          <a:p>
            <a:pPr>
              <a:buNone/>
            </a:pPr>
            <a:r>
              <a:rPr lang="en-NZ" sz="2800" b="1" dirty="0" smtClean="0">
                <a:solidFill>
                  <a:schemeClr val="tx2"/>
                </a:solidFill>
              </a:rPr>
              <a:t>   </a:t>
            </a:r>
            <a:r>
              <a:rPr lang="en-NZ" sz="3200" b="1" dirty="0" smtClean="0">
                <a:solidFill>
                  <a:srgbClr val="2A700F"/>
                </a:solidFill>
              </a:rPr>
              <a:t>MINIMUM, NEARLY GAME </a:t>
            </a:r>
          </a:p>
          <a:p>
            <a:pPr lvl="1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             or GAME</a:t>
            </a:r>
          </a:p>
          <a:p>
            <a:pPr lvl="1"/>
            <a:endParaRPr lang="en-NZ" dirty="0" smtClean="0"/>
          </a:p>
          <a:p>
            <a:pPr lvl="1"/>
            <a:endParaRPr lang="en-NZ" dirty="0"/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077072"/>
            <a:ext cx="2005831" cy="2480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 smtClean="0"/>
              <a:t>What is the correct level?</a:t>
            </a:r>
            <a:endParaRPr lang="en-NZ" b="1" dirty="0"/>
          </a:p>
        </p:txBody>
      </p:sp>
      <p:pic>
        <p:nvPicPr>
          <p:cNvPr id="2050" name="Picture 2" descr="C:\Users\Amanda\AppData\Local\Microsoft\Windows\Temporary Internet Files\Content.IE5\MSP0B8H6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61424"/>
            <a:ext cx="2625253" cy="3677802"/>
          </a:xfrm>
          <a:prstGeom prst="rect">
            <a:avLst/>
          </a:prstGeom>
          <a:noFill/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7544" y="1185360"/>
            <a:ext cx="7848872" cy="648072"/>
          </a:xfrm>
        </p:spPr>
        <p:txBody>
          <a:bodyPr>
            <a:normAutofit/>
          </a:bodyPr>
          <a:lstStyle/>
          <a:p>
            <a:r>
              <a:rPr lang="en-NZ" sz="2800" dirty="0" smtClean="0"/>
              <a:t>It depends on what partner has shown</a:t>
            </a:r>
            <a:endParaRPr lang="en-NZ" sz="3200" b="1" dirty="0" smtClean="0">
              <a:solidFill>
                <a:schemeClr val="tx2"/>
              </a:solidFill>
            </a:endParaRPr>
          </a:p>
          <a:p>
            <a:pPr lvl="1"/>
            <a:endParaRPr lang="en-NZ" dirty="0" smtClean="0"/>
          </a:p>
          <a:p>
            <a:pPr lvl="1"/>
            <a:endParaRPr lang="en-NZ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55576" y="1833432"/>
          <a:ext cx="4464496" cy="4032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32248"/>
                <a:gridCol w="2232248"/>
              </a:tblGrid>
              <a:tr h="1344149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GAME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18 - 19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344149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CLOSE TO GAME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16 - 17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344149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MINIMUM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12 - 15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IF PARTNER HAS SHOWN MINIMUM</a:t>
            </a:r>
            <a:endParaRPr lang="en-NZ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4725144"/>
          <a:ext cx="8075240" cy="108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7620"/>
                <a:gridCol w="403762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12 - 15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dirty="0" smtClean="0"/>
                        <a:t>Minimum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23528" y="1329376"/>
            <a:ext cx="8568952" cy="2664296"/>
          </a:xfrm>
          <a:prstGeom prst="rect">
            <a:avLst/>
          </a:prstGeom>
          <a:ln>
            <a:solidFill>
              <a:srgbClr val="2A700F"/>
            </a:solidFill>
          </a:ln>
        </p:spPr>
        <p:txBody>
          <a:bodyPr vert="horz">
            <a:normAutofit fontScale="92500"/>
          </a:bodyPr>
          <a:lstStyle/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3600" b="1" dirty="0" smtClean="0"/>
              <a:t>If you are </a:t>
            </a:r>
            <a:r>
              <a:rPr lang="en-NZ" sz="3600" b="1" dirty="0" smtClean="0">
                <a:solidFill>
                  <a:srgbClr val="FF0000"/>
                </a:solidFill>
              </a:rPr>
              <a:t>MINIMUM </a:t>
            </a:r>
            <a:r>
              <a:rPr lang="en-NZ" sz="3600" b="1" dirty="0" smtClean="0">
                <a:solidFill>
                  <a:schemeClr val="accent6">
                    <a:lumMod val="50000"/>
                  </a:schemeClr>
                </a:solidFill>
              </a:rPr>
              <a:t>(6-9)</a:t>
            </a:r>
            <a:r>
              <a:rPr lang="en-NZ" sz="3600" b="1" dirty="0" smtClean="0"/>
              <a:t>; pass or 1NT or      suit preference at lowest level</a:t>
            </a:r>
          </a:p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If you are </a:t>
            </a: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CLOSE TO GAME </a:t>
            </a: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(10-12)</a:t>
            </a: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; invite</a:t>
            </a:r>
          </a:p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3600" b="1" dirty="0" smtClean="0"/>
              <a:t>If you have </a:t>
            </a:r>
            <a:r>
              <a:rPr lang="en-NZ" sz="3600" b="1" dirty="0" smtClean="0">
                <a:solidFill>
                  <a:srgbClr val="FF0000"/>
                </a:solidFill>
              </a:rPr>
              <a:t>GAME</a:t>
            </a:r>
            <a:r>
              <a:rPr lang="en-NZ" sz="3600" b="1" dirty="0" smtClean="0"/>
              <a:t> </a:t>
            </a:r>
            <a:r>
              <a:rPr lang="en-NZ" sz="3600" b="1" dirty="0" smtClean="0">
                <a:solidFill>
                  <a:schemeClr val="accent6">
                    <a:lumMod val="50000"/>
                  </a:schemeClr>
                </a:solidFill>
              </a:rPr>
              <a:t>(13+)</a:t>
            </a:r>
            <a:r>
              <a:rPr lang="en-NZ" sz="3600" b="1" dirty="0" smtClean="0"/>
              <a:t> values; bid to game</a:t>
            </a:r>
            <a:endParaRPr kumimoji="0" lang="en-NZ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14908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ADD your points to partner’s points to choose the level</a:t>
            </a:r>
            <a:endParaRPr lang="en-NZ" sz="2800" b="1" dirty="0"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068960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052736"/>
            <a:ext cx="871296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259632" y="4581128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2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068960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4638" y="4437112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509120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PASS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212976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725144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2</a:t>
            </a:r>
            <a:r>
              <a:rPr lang="en-NZ" sz="4400" b="1" dirty="0" smtClean="0">
                <a:latin typeface="+mj-lt"/>
                <a:sym typeface="Symbol"/>
              </a:rPr>
              <a:t></a:t>
            </a:r>
            <a:endParaRPr lang="en-NZ" sz="11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212976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latin typeface="+mj-lt"/>
                <a:sym typeface="Symbol"/>
              </a:rPr>
              <a:t></a:t>
            </a:r>
            <a:endParaRPr lang="en-NZ" sz="1100" b="1" dirty="0"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581128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653136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endParaRPr lang="en-NZ" sz="4400" b="1" u="sng" dirty="0" smtClean="0">
              <a:latin typeface="+mj-lt"/>
            </a:endParaRPr>
          </a:p>
          <a:p>
            <a:pPr algn="ctr"/>
            <a:r>
              <a:rPr lang="en-NZ" sz="4400" b="1" dirty="0" smtClean="0">
                <a:latin typeface="+mj-lt"/>
              </a:rPr>
              <a:t>2</a:t>
            </a:r>
            <a:r>
              <a:rPr lang="en-NZ" sz="11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2" name="Picture 11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980728"/>
            <a:ext cx="8712968" cy="1832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284984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797152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2</a:t>
            </a:r>
            <a:r>
              <a:rPr lang="en-NZ" sz="4400" b="1" dirty="0" smtClean="0">
                <a:latin typeface="+mj-lt"/>
                <a:sym typeface="Symbol"/>
              </a:rPr>
              <a:t></a:t>
            </a:r>
            <a:endParaRPr lang="en-NZ" sz="11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284984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latin typeface="+mj-lt"/>
                <a:sym typeface="Symbol"/>
              </a:rPr>
              <a:t>NT</a:t>
            </a:r>
            <a:endParaRPr lang="en-NZ" sz="1100" b="1" dirty="0"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653136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725144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smtClean="0">
                <a:latin typeface="+mj-lt"/>
              </a:rPr>
              <a:t>Responder </a:t>
            </a:r>
            <a:endParaRPr lang="en-NZ" sz="4400" b="1" u="sng" smtClean="0">
              <a:latin typeface="+mj-lt"/>
            </a:endParaRPr>
          </a:p>
          <a:p>
            <a:pPr algn="ctr"/>
            <a:r>
              <a:rPr lang="en-NZ" sz="4400" b="1" smtClean="0">
                <a:latin typeface="+mj-lt"/>
              </a:rPr>
              <a:t>2</a:t>
            </a:r>
            <a:r>
              <a:rPr lang="en-NZ" sz="1100" b="1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252258"/>
            <a:ext cx="8712968" cy="1617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000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140968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ym typeface="Symbol"/>
              </a:rPr>
              <a:t>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653136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1NT</a:t>
            </a:r>
            <a:endParaRPr lang="en-NZ" sz="11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140968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1100" b="1" dirty="0"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509120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581128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2NT</a:t>
            </a:r>
            <a:r>
              <a:rPr lang="en-NZ" sz="1100" b="1" dirty="0" smtClean="0">
                <a:solidFill>
                  <a:srgbClr val="FF0000"/>
                </a:solidFill>
                <a:sym typeface="Symbol"/>
              </a:rPr>
              <a:t> 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2" name="Picture 11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196752"/>
            <a:ext cx="8712968" cy="159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140968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ym typeface="Symbol"/>
              </a:rPr>
              <a:t>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653136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2</a:t>
            </a:r>
            <a:r>
              <a:rPr lang="en-NZ" sz="4400" b="1" dirty="0" smtClean="0">
                <a:latin typeface="+mj-lt"/>
                <a:sym typeface="Symbol"/>
              </a:rPr>
              <a:t></a:t>
            </a:r>
            <a:endParaRPr lang="en-NZ" sz="11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140968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2</a:t>
            </a:r>
            <a:r>
              <a:rPr lang="en-NZ" sz="4400" b="1" dirty="0" smtClean="0">
                <a:latin typeface="+mj-lt"/>
                <a:sym typeface="Symbol"/>
              </a:rPr>
              <a:t></a:t>
            </a:r>
            <a:endParaRPr lang="en-NZ" sz="1100" b="1" dirty="0"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509120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581128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3</a:t>
            </a:r>
            <a:r>
              <a:rPr lang="en-NZ" sz="4400" b="1" dirty="0" smtClean="0">
                <a:latin typeface="+mj-lt"/>
                <a:sym typeface="Symbol"/>
              </a:rPr>
              <a:t></a:t>
            </a:r>
            <a:r>
              <a:rPr lang="en-NZ" sz="1100" b="1" dirty="0" smtClean="0">
                <a:solidFill>
                  <a:srgbClr val="FF0000"/>
                </a:solidFill>
                <a:sym typeface="Symbol"/>
              </a:rPr>
              <a:t> 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3" name="Picture 12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052736"/>
            <a:ext cx="8712968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IF PARTNER HAS SHOWN CLOSE TO GAME</a:t>
            </a:r>
            <a:endParaRPr lang="en-NZ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4581128"/>
          <a:ext cx="8075240" cy="108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7620"/>
                <a:gridCol w="403762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16 - 17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800" dirty="0" smtClean="0"/>
                        <a:t>Close to Game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23528" y="1257368"/>
            <a:ext cx="8568952" cy="26642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3600" b="1" dirty="0" smtClean="0">
                <a:latin typeface="+mj-lt"/>
              </a:rPr>
              <a:t>If you are </a:t>
            </a:r>
            <a:r>
              <a:rPr lang="en-NZ" sz="3600" b="1" dirty="0" smtClean="0">
                <a:solidFill>
                  <a:srgbClr val="FF0000"/>
                </a:solidFill>
                <a:latin typeface="+mj-lt"/>
              </a:rPr>
              <a:t>MINIMUM </a:t>
            </a:r>
            <a:r>
              <a:rPr lang="en-NZ" sz="36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(6 – 7 points)</a:t>
            </a:r>
            <a:r>
              <a:rPr lang="en-NZ" sz="3600" b="1" dirty="0" smtClean="0">
                <a:latin typeface="+mj-lt"/>
              </a:rPr>
              <a:t>; </a:t>
            </a:r>
          </a:p>
          <a:p>
            <a:pPr marL="731520" lvl="1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3600" b="1" dirty="0" smtClean="0">
                <a:latin typeface="+mj-lt"/>
              </a:rPr>
              <a:t>pass or;</a:t>
            </a:r>
          </a:p>
          <a:p>
            <a:pPr marL="731520" lvl="1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3600" b="1" dirty="0" smtClean="0">
                <a:latin typeface="+mj-lt"/>
              </a:rPr>
              <a:t> suit preference at lowest level</a:t>
            </a:r>
          </a:p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Otherwise … bid </a:t>
            </a: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GAME</a:t>
            </a:r>
            <a:endParaRPr kumimoji="0" lang="en-NZ" sz="2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00506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ADD your points to partner’s points to choose the level</a:t>
            </a:r>
            <a:endParaRPr lang="en-NZ" sz="2800" b="1" dirty="0"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80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140968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653136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3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140968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509120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581128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PASS</a:t>
            </a:r>
            <a:r>
              <a:rPr lang="en-NZ" sz="1100" b="1" dirty="0" smtClean="0">
                <a:solidFill>
                  <a:srgbClr val="FF0000"/>
                </a:solidFill>
                <a:sym typeface="Symbol"/>
              </a:rPr>
              <a:t> 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980728"/>
            <a:ext cx="871296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3212976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725144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3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212976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latin typeface="+mj-lt"/>
                <a:sym typeface="Symbol"/>
              </a:rPr>
              <a:t></a:t>
            </a:r>
            <a:endParaRPr lang="en-NZ" sz="1100" b="1" dirty="0"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581128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653136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4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sz="1100" b="1" dirty="0" smtClean="0">
                <a:solidFill>
                  <a:srgbClr val="FF0000"/>
                </a:solidFill>
                <a:sym typeface="Symbol"/>
              </a:rPr>
              <a:t> 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2" name="Picture 11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4190"/>
            <a:ext cx="8712968" cy="1649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IF PARTNER HAS SHOWN GAME VALUES</a:t>
            </a:r>
            <a:endParaRPr lang="en-NZ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4725144"/>
          <a:ext cx="8075240" cy="108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7620"/>
                <a:gridCol w="403762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18 – 19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800" dirty="0" smtClean="0"/>
                        <a:t>GAME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23528" y="1329376"/>
            <a:ext cx="8568952" cy="26642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4800" b="1" dirty="0" smtClean="0">
                <a:latin typeface="+mj-lt"/>
              </a:rPr>
              <a:t>B</a:t>
            </a:r>
            <a:r>
              <a:rPr kumimoji="0" lang="en-NZ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id </a:t>
            </a:r>
            <a:r>
              <a:rPr kumimoji="0" lang="en-NZ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GAME </a:t>
            </a:r>
            <a:r>
              <a:rPr lang="en-NZ" sz="48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(6 - 13 points)</a:t>
            </a:r>
            <a:endParaRPr kumimoji="0" lang="en-NZ" sz="4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lvl="0">
              <a:spcBef>
                <a:spcPct val="20000"/>
              </a:spcBef>
              <a:buClr>
                <a:schemeClr val="accent3"/>
              </a:buClr>
              <a:buSzPct val="95000"/>
              <a:buFont typeface="Arial" pitchFamily="34" charset="0"/>
              <a:buChar char="•"/>
            </a:pPr>
            <a:r>
              <a:rPr lang="en-NZ" sz="4800" b="1" dirty="0" smtClean="0">
                <a:latin typeface="+mj-lt"/>
              </a:rPr>
              <a:t>Consider</a:t>
            </a:r>
            <a:r>
              <a:rPr lang="en-NZ" sz="4800" b="1" dirty="0" smtClean="0">
                <a:solidFill>
                  <a:srgbClr val="FF0000"/>
                </a:solidFill>
                <a:latin typeface="+mj-lt"/>
              </a:rPr>
              <a:t> SLAM </a:t>
            </a:r>
            <a:r>
              <a:rPr lang="en-NZ" sz="48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(14+ points)</a:t>
            </a:r>
            <a:endParaRPr kumimoji="0" lang="en-NZ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14908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ADD your points to partner’s points to choose the level</a:t>
            </a:r>
            <a:endParaRPr lang="en-NZ" sz="2800" b="1" dirty="0"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80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2996952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</a:t>
            </a:r>
          </a:p>
          <a:p>
            <a:pPr algn="ctr"/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ym typeface="Symbol"/>
              </a:rPr>
              <a:t></a:t>
            </a:r>
            <a:endParaRPr lang="en-NZ" sz="11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509120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Opener </a:t>
            </a:r>
          </a:p>
          <a:p>
            <a:pPr algn="ctr"/>
            <a:r>
              <a:rPr lang="en-NZ" sz="4400" b="1" dirty="0" smtClean="0">
                <a:latin typeface="+mj-lt"/>
              </a:rPr>
              <a:t>2NT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2996952"/>
            <a:ext cx="2736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</a:t>
            </a:r>
            <a:r>
              <a:rPr lang="en-NZ" sz="4400" b="1" dirty="0" smtClean="0">
                <a:latin typeface="+mj-lt"/>
              </a:rPr>
              <a:t> 1</a:t>
            </a:r>
            <a:r>
              <a:rPr lang="en-NZ" sz="44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074" name="Picture 2" descr="C:\Users\Amanda\AppData\Local\Microsoft\Windows\Temporary Internet Files\Content.IE5\DLMTVB4T\MC9004315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638" y="4365104"/>
            <a:ext cx="1925674" cy="19256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437112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u="sng" dirty="0" smtClean="0">
                <a:latin typeface="+mj-lt"/>
              </a:rPr>
              <a:t>Responder </a:t>
            </a:r>
            <a:r>
              <a:rPr lang="en-NZ" sz="4400" b="1" dirty="0" smtClean="0">
                <a:latin typeface="+mj-lt"/>
              </a:rPr>
              <a:t>3NT</a:t>
            </a:r>
            <a:endParaRPr lang="en-NZ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977716"/>
            <a:ext cx="8712968" cy="159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8953</TotalTime>
  <Words>396</Words>
  <Application>Microsoft Office PowerPoint</Application>
  <PresentationFormat>On-screen Show (4:3)</PresentationFormat>
  <Paragraphs>133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Lesson Six  Responder’s Rebid</vt:lpstr>
      <vt:lpstr>Basic Rules for Responder’s bids</vt:lpstr>
      <vt:lpstr>Basic Rules for Responder’s Rebid</vt:lpstr>
      <vt:lpstr>Basic Rules for Responder’s Rebid</vt:lpstr>
      <vt:lpstr>What is the correct level?</vt:lpstr>
      <vt:lpstr>IF PARTNER HAS SHOWN MINIMUM</vt:lpstr>
      <vt:lpstr>Responder’s Rebid</vt:lpstr>
      <vt:lpstr>Responder’s Rebid</vt:lpstr>
      <vt:lpstr>Responder’s Rebid</vt:lpstr>
      <vt:lpstr>Responder’s Rebid</vt:lpstr>
      <vt:lpstr>Responder’s Rebid</vt:lpstr>
      <vt:lpstr>IF PARTNER HAS SHOWN CLOSE TO GAME</vt:lpstr>
      <vt:lpstr>Responder’s Rebid</vt:lpstr>
      <vt:lpstr>Responder’s Rebid</vt:lpstr>
      <vt:lpstr>IF PARTNER HAS SHOWN GAME VALUES</vt:lpstr>
      <vt:lpstr>Responder’s Rebid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244</cp:revision>
  <dcterms:created xsi:type="dcterms:W3CDTF">2013-02-20T01:53:33Z</dcterms:created>
  <dcterms:modified xsi:type="dcterms:W3CDTF">2015-07-27T01:03:25Z</dcterms:modified>
</cp:coreProperties>
</file>