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7"/>
  </p:notesMasterIdLst>
  <p:handoutMasterIdLst>
    <p:handoutMasterId r:id="rId28"/>
  </p:handoutMasterIdLst>
  <p:sldIdLst>
    <p:sldId id="452" r:id="rId2"/>
    <p:sldId id="419" r:id="rId3"/>
    <p:sldId id="420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35" r:id="rId19"/>
    <p:sldId id="436" r:id="rId20"/>
    <p:sldId id="437" r:id="rId21"/>
    <p:sldId id="438" r:id="rId22"/>
    <p:sldId id="439" r:id="rId23"/>
    <p:sldId id="440" r:id="rId24"/>
    <p:sldId id="441" r:id="rId25"/>
    <p:sldId id="455" r:id="rId2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051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17/08/2015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17/08/2015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24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25</a:t>
            </a:fld>
            <a:endParaRPr lang="en-NZ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4.jpeg"/><Relationship Id="rId7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4.jpeg"/><Relationship Id="rId7" Type="http://schemas.openxmlformats.org/officeDocument/2006/relationships/image" Target="../media/image1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7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4.jpeg"/><Relationship Id="rId7" Type="http://schemas.openxmlformats.org/officeDocument/2006/relationships/image" Target="../media/image1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4.jpeg"/><Relationship Id="rId7" Type="http://schemas.openxmlformats.org/officeDocument/2006/relationships/image" Target="../media/image1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4.jpeg"/><Relationship Id="rId7" Type="http://schemas.openxmlformats.org/officeDocument/2006/relationships/image" Target="../media/image11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4.jpeg"/><Relationship Id="rId7" Type="http://schemas.openxmlformats.org/officeDocument/2006/relationships/image" Target="../media/image11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4.jpeg"/><Relationship Id="rId7" Type="http://schemas.openxmlformats.org/officeDocument/2006/relationships/image" Target="../media/image11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9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 smtClean="0"/>
              <a:t>Lesson Seven</a:t>
            </a:r>
            <a:br>
              <a:rPr lang="en-NZ" sz="49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>Overcalls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Autofit/>
          </a:bodyPr>
          <a:lstStyle/>
          <a:p>
            <a:r>
              <a:rPr lang="en-NZ" sz="6000" b="1" dirty="0" smtClean="0"/>
              <a:t>Reasons for Overcalling</a:t>
            </a:r>
            <a:endParaRPr lang="en-NZ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To get into the bidding … make it hard for the opposition</a:t>
            </a:r>
          </a:p>
          <a:p>
            <a:r>
              <a:rPr lang="en-NZ" sz="4000" dirty="0" smtClean="0"/>
              <a:t>Express a genuine desire to play in a suit</a:t>
            </a:r>
          </a:p>
          <a:p>
            <a:r>
              <a:rPr lang="en-NZ" sz="4000" dirty="0" smtClean="0"/>
              <a:t>Suggest a lead for partner</a:t>
            </a:r>
          </a:p>
        </p:txBody>
      </p:sp>
      <p:pic>
        <p:nvPicPr>
          <p:cNvPr id="1026" name="Picture 2" descr="C:\Users\amanda.smith\AppData\Local\Microsoft\Windows\Temporary Internet Files\Content.IE5\93RJFYG6\MC90043247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789040"/>
            <a:ext cx="2005831" cy="24807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Autofit/>
          </a:bodyPr>
          <a:lstStyle/>
          <a:p>
            <a:r>
              <a:rPr lang="en-NZ" sz="6000" b="1" dirty="0" smtClean="0"/>
              <a:t>Rules to Overcall a suit</a:t>
            </a:r>
            <a:endParaRPr lang="en-NZ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MUST be a good 5+ card suit – at least 2 honours</a:t>
            </a:r>
          </a:p>
          <a:p>
            <a:r>
              <a:rPr lang="en-NZ" sz="4000" dirty="0" smtClean="0"/>
              <a:t>Point count should be close to opening values if overcalling </a:t>
            </a:r>
          </a:p>
          <a:p>
            <a:pPr>
              <a:buNone/>
            </a:pPr>
            <a:r>
              <a:rPr lang="en-NZ" sz="4000" dirty="0" smtClean="0"/>
              <a:t>   at the 2-level</a:t>
            </a:r>
          </a:p>
          <a:p>
            <a:endParaRPr lang="en-NZ" sz="4000" dirty="0" smtClean="0"/>
          </a:p>
        </p:txBody>
      </p:sp>
      <p:pic>
        <p:nvPicPr>
          <p:cNvPr id="4" name="Picture 2" descr="C:\Users\Amanda\AppData\Local\Microsoft\Windows\Temporary Internet Files\Content.IE5\DE6QMMER\MC90023053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933056"/>
            <a:ext cx="2160851" cy="2538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-27384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80112" y="220660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 smtClean="0">
                <a:latin typeface="+mj-lt"/>
              </a:rPr>
              <a:t>1</a:t>
            </a:r>
            <a:r>
              <a:rPr lang="en-NZ" sz="3600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140968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Opening Hand with GOOD 5-card suit (at least two honours in the suit)</a:t>
            </a:r>
            <a:endParaRPr lang="en-NZ" b="1" dirty="0">
              <a:latin typeface="+mj-lt"/>
            </a:endParaRPr>
          </a:p>
        </p:txBody>
      </p:sp>
      <p:pic>
        <p:nvPicPr>
          <p:cNvPr id="7" name="Content Placeholder 3" descr="Lesson 8 - Board 2.JPG"/>
          <p:cNvPicPr>
            <a:picLocks noChangeAspect="1"/>
          </p:cNvPicPr>
          <p:nvPr/>
        </p:nvPicPr>
        <p:blipFill>
          <a:blip r:embed="rId2" cstate="print"/>
          <a:srcRect l="77568" b="67336"/>
          <a:stretch>
            <a:fillRect/>
          </a:stretch>
        </p:blipFill>
        <p:spPr>
          <a:xfrm>
            <a:off x="7020272" y="4869160"/>
            <a:ext cx="2133553" cy="1440160"/>
          </a:xfrm>
          <a:prstGeom prst="rect">
            <a:avLst/>
          </a:prstGeom>
          <a:ln>
            <a:noFill/>
          </a:ln>
        </p:spPr>
      </p:pic>
      <p:pic>
        <p:nvPicPr>
          <p:cNvPr id="9" name="Content Placeholder 3" descr="Lesson 8 - Board 2.JPG"/>
          <p:cNvPicPr>
            <a:picLocks noChangeAspect="1"/>
          </p:cNvPicPr>
          <p:nvPr/>
        </p:nvPicPr>
        <p:blipFill>
          <a:blip r:embed="rId2" cstate="print"/>
          <a:srcRect l="77568" b="67336"/>
          <a:stretch>
            <a:fillRect/>
          </a:stretch>
        </p:blipFill>
        <p:spPr>
          <a:xfrm>
            <a:off x="0" y="0"/>
            <a:ext cx="2133553" cy="1440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90337" cy="6309319"/>
          </a:xfrm>
        </p:spPr>
      </p:pic>
      <p:sp>
        <p:nvSpPr>
          <p:cNvPr id="5" name="TextBox 4"/>
          <p:cNvSpPr txBox="1"/>
          <p:nvPr/>
        </p:nvSpPr>
        <p:spPr>
          <a:xfrm>
            <a:off x="5580112" y="2204864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 smtClean="0">
                <a:latin typeface="+mj-lt"/>
              </a:rPr>
              <a:t>1</a:t>
            </a:r>
            <a:r>
              <a:rPr lang="en-NZ" sz="3600" dirty="0" smtClean="0">
                <a:latin typeface="+mj-lt"/>
                <a:sym typeface="Symbol"/>
              </a:rPr>
              <a:t></a:t>
            </a:r>
            <a:endParaRPr lang="en-NZ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Close to opening Hand with GOOD 5-card suit (at least two honours in the suit)</a:t>
            </a:r>
            <a:endParaRPr lang="en-NZ" b="1" dirty="0">
              <a:latin typeface="+mj-lt"/>
            </a:endParaRPr>
          </a:p>
        </p:txBody>
      </p:sp>
      <p:pic>
        <p:nvPicPr>
          <p:cNvPr id="7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7056784" y="4869160"/>
            <a:ext cx="2123728" cy="1440160"/>
          </a:xfrm>
          <a:prstGeom prst="rect">
            <a:avLst/>
          </a:prstGeom>
          <a:ln>
            <a:noFill/>
          </a:ln>
        </p:spPr>
      </p:pic>
      <p:pic>
        <p:nvPicPr>
          <p:cNvPr id="8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0" y="0"/>
            <a:ext cx="2133553" cy="1440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6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80112" y="234888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b="1" dirty="0" smtClean="0">
                <a:latin typeface="+mj-lt"/>
              </a:rPr>
              <a:t>PASS</a:t>
            </a:r>
            <a:endParaRPr lang="en-NZ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Opening Hand BUT a terrible suit … DO NOT BE TEMPTED to overcall</a:t>
            </a:r>
            <a:endParaRPr lang="en-NZ" b="1" dirty="0">
              <a:latin typeface="+mj-lt"/>
            </a:endParaRPr>
          </a:p>
        </p:txBody>
      </p:sp>
      <p:pic>
        <p:nvPicPr>
          <p:cNvPr id="7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7020272" y="4869160"/>
            <a:ext cx="2133553" cy="1440160"/>
          </a:xfrm>
          <a:prstGeom prst="rect">
            <a:avLst/>
          </a:prstGeom>
          <a:ln>
            <a:noFill/>
          </a:ln>
        </p:spPr>
      </p:pic>
      <p:pic>
        <p:nvPicPr>
          <p:cNvPr id="8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35496" y="0"/>
            <a:ext cx="2133553" cy="1440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08104" y="2204864"/>
            <a:ext cx="100811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2</a:t>
            </a:r>
            <a:r>
              <a:rPr lang="en-NZ" sz="2800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r>
              <a:rPr lang="en-NZ" sz="2800" b="1" dirty="0" smtClean="0">
                <a:latin typeface="+mj-lt"/>
                <a:sym typeface="Symbol"/>
              </a:rPr>
              <a:t> </a:t>
            </a:r>
            <a:r>
              <a:rPr lang="en-NZ" sz="2400" b="1" dirty="0" smtClean="0">
                <a:latin typeface="+mj-lt"/>
                <a:sym typeface="Symbol"/>
              </a:rPr>
              <a:t>or PASS</a:t>
            </a:r>
            <a:endParaRPr lang="en-NZ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140968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Opening Hand with an OK suit (not great) … bidding will make it very difficult for the opposition but is quite risky</a:t>
            </a:r>
            <a:endParaRPr lang="en-NZ" b="1" dirty="0">
              <a:latin typeface="+mj-lt"/>
            </a:endParaRPr>
          </a:p>
        </p:txBody>
      </p:sp>
      <p:pic>
        <p:nvPicPr>
          <p:cNvPr id="7" name="Picture 6" descr="WN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1916832"/>
            <a:ext cx="3672408" cy="432048"/>
          </a:xfrm>
          <a:prstGeom prst="rect">
            <a:avLst/>
          </a:prstGeom>
        </p:spPr>
      </p:pic>
      <p:pic>
        <p:nvPicPr>
          <p:cNvPr id="8" name="Content Placeholder 3" descr="Lesson 8 - Board 2.JPG"/>
          <p:cNvPicPr>
            <a:picLocks noChangeAspect="1"/>
          </p:cNvPicPr>
          <p:nvPr/>
        </p:nvPicPr>
        <p:blipFill>
          <a:blip r:embed="rId4" cstate="print"/>
          <a:srcRect l="77568" b="67336"/>
          <a:stretch>
            <a:fillRect/>
          </a:stretch>
        </p:blipFill>
        <p:spPr>
          <a:xfrm>
            <a:off x="7020272" y="4797152"/>
            <a:ext cx="2133553" cy="1512168"/>
          </a:xfrm>
          <a:prstGeom prst="rect">
            <a:avLst/>
          </a:prstGeom>
          <a:ln>
            <a:noFill/>
          </a:ln>
        </p:spPr>
      </p:pic>
      <p:pic>
        <p:nvPicPr>
          <p:cNvPr id="9" name="Content Placeholder 3" descr="Lesson 8 - Board 2.JPG"/>
          <p:cNvPicPr>
            <a:picLocks noChangeAspect="1"/>
          </p:cNvPicPr>
          <p:nvPr/>
        </p:nvPicPr>
        <p:blipFill>
          <a:blip r:embed="rId4" cstate="print"/>
          <a:srcRect l="77568" b="67336"/>
          <a:stretch>
            <a:fillRect/>
          </a:stretch>
        </p:blipFill>
        <p:spPr>
          <a:xfrm>
            <a:off x="0" y="0"/>
            <a:ext cx="2133553" cy="1440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780696"/>
          </a:xfrm>
        </p:spPr>
        <p:txBody>
          <a:bodyPr>
            <a:noAutofit/>
          </a:bodyPr>
          <a:lstStyle/>
          <a:p>
            <a:r>
              <a:rPr lang="en-NZ" sz="4800" b="1" dirty="0" smtClean="0"/>
              <a:t>Response to Overcall of a suit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Only bid with a fit (3+ support)</a:t>
            </a:r>
          </a:p>
          <a:p>
            <a:r>
              <a:rPr lang="en-NZ" sz="4000" dirty="0" smtClean="0"/>
              <a:t>Support partner if you can … keeping</a:t>
            </a:r>
          </a:p>
          <a:p>
            <a:pPr>
              <a:buNone/>
            </a:pPr>
            <a:r>
              <a:rPr lang="en-NZ" sz="4000" dirty="0" smtClean="0"/>
              <a:t>   in mind that partner has shown</a:t>
            </a:r>
          </a:p>
          <a:p>
            <a:pPr>
              <a:buNone/>
            </a:pPr>
            <a:r>
              <a:rPr lang="en-NZ" sz="4000" dirty="0" smtClean="0"/>
              <a:t>               of the suit – need 6+ points</a:t>
            </a:r>
          </a:p>
          <a:p>
            <a:pPr>
              <a:buNone/>
            </a:pPr>
            <a:endParaRPr lang="en-NZ" sz="4000" dirty="0" smtClean="0"/>
          </a:p>
          <a:p>
            <a:r>
              <a:rPr lang="en-NZ" sz="4000" dirty="0" smtClean="0"/>
              <a:t>With 12+ points, jump in partner’s suit</a:t>
            </a:r>
          </a:p>
        </p:txBody>
      </p:sp>
      <p:pic>
        <p:nvPicPr>
          <p:cNvPr id="2050" name="Picture 2" descr="C:\Users\Amanda\AppData\Local\Microsoft\Windows\Temporary Internet Files\Content.IE5\MSP0B8H6\MC90043454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068960"/>
            <a:ext cx="864096" cy="12807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71400"/>
            <a:ext cx="9190337" cy="6480720"/>
          </a:xfrm>
        </p:spPr>
      </p:pic>
      <p:sp>
        <p:nvSpPr>
          <p:cNvPr id="5" name="TextBox 4"/>
          <p:cNvSpPr txBox="1"/>
          <p:nvPr/>
        </p:nvSpPr>
        <p:spPr>
          <a:xfrm>
            <a:off x="5508104" y="2201908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3</a:t>
            </a:r>
            <a:r>
              <a:rPr lang="en-NZ" sz="2800" b="1" dirty="0" smtClean="0">
                <a:solidFill>
                  <a:srgbClr val="FF0000"/>
                </a:solidFill>
                <a:latin typeface="+mj-lt"/>
                <a:sym typeface="Symbol"/>
              </a:rPr>
              <a:t></a:t>
            </a:r>
            <a:endParaRPr lang="en-NZ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2921988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Show a minimum raise … mainly to make it as hard as possible for the opposition … you have a 10-card fit in diamonds</a:t>
            </a:r>
            <a:endParaRPr lang="en-NZ" b="1" dirty="0">
              <a:latin typeface="+mj-lt"/>
            </a:endParaRPr>
          </a:p>
        </p:txBody>
      </p:sp>
      <p:pic>
        <p:nvPicPr>
          <p:cNvPr id="7" name="Picture 6" descr="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54036"/>
            <a:ext cx="447481" cy="384101"/>
          </a:xfrm>
          <a:prstGeom prst="rect">
            <a:avLst/>
          </a:prstGeom>
        </p:spPr>
      </p:pic>
      <p:pic>
        <p:nvPicPr>
          <p:cNvPr id="8" name="Picture 7" descr="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3354036"/>
            <a:ext cx="411857" cy="438126"/>
          </a:xfrm>
          <a:prstGeom prst="rect">
            <a:avLst/>
          </a:prstGeom>
        </p:spPr>
      </p:pic>
      <p:pic>
        <p:nvPicPr>
          <p:cNvPr id="9" name="Picture 8" descr="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3728" y="905764"/>
            <a:ext cx="411857" cy="394314"/>
          </a:xfrm>
          <a:prstGeom prst="rect">
            <a:avLst/>
          </a:prstGeom>
        </p:spPr>
      </p:pic>
      <p:pic>
        <p:nvPicPr>
          <p:cNvPr id="10" name="Picture 9" descr="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23728" y="5874316"/>
            <a:ext cx="335087" cy="358361"/>
          </a:xfrm>
          <a:prstGeom prst="rect">
            <a:avLst/>
          </a:prstGeom>
        </p:spPr>
      </p:pic>
      <p:pic>
        <p:nvPicPr>
          <p:cNvPr id="11" name="Picture 10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71800" y="1841868"/>
            <a:ext cx="3616859" cy="398324"/>
          </a:xfrm>
          <a:prstGeom prst="rect">
            <a:avLst/>
          </a:prstGeom>
        </p:spPr>
      </p:pic>
      <p:pic>
        <p:nvPicPr>
          <p:cNvPr id="12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7010447" y="4794196"/>
            <a:ext cx="2133553" cy="1512168"/>
          </a:xfrm>
          <a:prstGeom prst="rect">
            <a:avLst/>
          </a:prstGeom>
          <a:ln>
            <a:noFill/>
          </a:ln>
        </p:spPr>
      </p:pic>
      <p:pic>
        <p:nvPicPr>
          <p:cNvPr id="13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0" y="-174356"/>
            <a:ext cx="2133553" cy="151216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29312" y="227687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PASS</a:t>
            </a:r>
            <a:endParaRPr lang="en-NZ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212976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Cannot support diamonds … DO NOT bid the spade suit as your hand is not good enough.</a:t>
            </a:r>
            <a:endParaRPr lang="en-NZ" b="1" dirty="0">
              <a:latin typeface="+mj-lt"/>
            </a:endParaRPr>
          </a:p>
        </p:txBody>
      </p:sp>
      <p:pic>
        <p:nvPicPr>
          <p:cNvPr id="7" name="Picture 6" descr="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424651"/>
            <a:ext cx="447481" cy="383288"/>
          </a:xfrm>
          <a:prstGeom prst="rect">
            <a:avLst/>
          </a:prstGeom>
        </p:spPr>
      </p:pic>
      <p:pic>
        <p:nvPicPr>
          <p:cNvPr id="8" name="Picture 7" descr="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3424651"/>
            <a:ext cx="411857" cy="437199"/>
          </a:xfrm>
          <a:prstGeom prst="rect">
            <a:avLst/>
          </a:prstGeom>
        </p:spPr>
      </p:pic>
      <p:pic>
        <p:nvPicPr>
          <p:cNvPr id="9" name="Picture 8" descr="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20689" y="5877272"/>
            <a:ext cx="335087" cy="357603"/>
          </a:xfrm>
          <a:prstGeom prst="rect">
            <a:avLst/>
          </a:prstGeom>
        </p:spPr>
      </p:pic>
      <p:pic>
        <p:nvPicPr>
          <p:cNvPr id="10" name="Picture 9" descr="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23728" y="1019297"/>
            <a:ext cx="411857" cy="393479"/>
          </a:xfrm>
          <a:prstGeom prst="rect">
            <a:avLst/>
          </a:prstGeom>
        </p:spPr>
      </p:pic>
      <p:pic>
        <p:nvPicPr>
          <p:cNvPr id="11" name="Picture 10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71800" y="1916832"/>
            <a:ext cx="3672408" cy="432048"/>
          </a:xfrm>
          <a:prstGeom prst="rect">
            <a:avLst/>
          </a:prstGeom>
        </p:spPr>
      </p:pic>
      <p:pic>
        <p:nvPicPr>
          <p:cNvPr id="12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7020272" y="4846126"/>
            <a:ext cx="2133553" cy="1463194"/>
          </a:xfrm>
          <a:prstGeom prst="rect">
            <a:avLst/>
          </a:prstGeom>
          <a:ln>
            <a:noFill/>
          </a:ln>
        </p:spPr>
      </p:pic>
      <p:pic>
        <p:nvPicPr>
          <p:cNvPr id="13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0" y="0"/>
            <a:ext cx="2133553" cy="139118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08104" y="232971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2</a:t>
            </a:r>
            <a:r>
              <a:rPr lang="en-NZ" sz="2800" b="1" dirty="0" smtClean="0">
                <a:latin typeface="+mj-lt"/>
                <a:sym typeface="Symbol"/>
              </a:rPr>
              <a:t></a:t>
            </a:r>
            <a:endParaRPr lang="en-NZ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501008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Support partner’s 5-card spade suit … you have a fit … ignore your own heart suit</a:t>
            </a:r>
            <a:endParaRPr lang="en-NZ" b="1" dirty="0">
              <a:latin typeface="+mj-lt"/>
            </a:endParaRPr>
          </a:p>
        </p:txBody>
      </p:sp>
      <p:pic>
        <p:nvPicPr>
          <p:cNvPr id="7" name="Picture 6" descr="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01008"/>
            <a:ext cx="447481" cy="383288"/>
          </a:xfrm>
          <a:prstGeom prst="rect">
            <a:avLst/>
          </a:prstGeom>
        </p:spPr>
      </p:pic>
      <p:pic>
        <p:nvPicPr>
          <p:cNvPr id="8" name="Picture 7" descr="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3501008"/>
            <a:ext cx="411857" cy="437200"/>
          </a:xfrm>
          <a:prstGeom prst="rect">
            <a:avLst/>
          </a:prstGeom>
        </p:spPr>
      </p:pic>
      <p:pic>
        <p:nvPicPr>
          <p:cNvPr id="9" name="Picture 8" descr="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3728" y="1052736"/>
            <a:ext cx="411857" cy="393480"/>
          </a:xfrm>
          <a:prstGeom prst="rect">
            <a:avLst/>
          </a:prstGeom>
        </p:spPr>
      </p:pic>
      <p:pic>
        <p:nvPicPr>
          <p:cNvPr id="10" name="Picture 9" descr="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20689" y="5949280"/>
            <a:ext cx="335087" cy="357603"/>
          </a:xfrm>
          <a:prstGeom prst="rect">
            <a:avLst/>
          </a:prstGeom>
        </p:spPr>
      </p:pic>
      <p:pic>
        <p:nvPicPr>
          <p:cNvPr id="11" name="Picture 10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99792" y="1988840"/>
            <a:ext cx="3744000" cy="411453"/>
          </a:xfrm>
          <a:prstGeom prst="rect">
            <a:avLst/>
          </a:prstGeom>
        </p:spPr>
      </p:pic>
      <p:pic>
        <p:nvPicPr>
          <p:cNvPr id="12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7020272" y="4846126"/>
            <a:ext cx="2133553" cy="1463194"/>
          </a:xfrm>
          <a:prstGeom prst="rect">
            <a:avLst/>
          </a:prstGeom>
          <a:ln>
            <a:noFill/>
          </a:ln>
        </p:spPr>
      </p:pic>
      <p:pic>
        <p:nvPicPr>
          <p:cNvPr id="13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Rules to Overcall in </a:t>
            </a:r>
            <a:r>
              <a:rPr lang="en-NZ" sz="4400" b="1" dirty="0" err="1" smtClean="0"/>
              <a:t>NoTrumps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Need BETTER points than an opening 1NT </a:t>
            </a:r>
          </a:p>
          <a:p>
            <a:pPr lvl="1"/>
            <a:r>
              <a:rPr lang="en-NZ" sz="3800" dirty="0" smtClean="0"/>
              <a:t>16 – 18 points</a:t>
            </a:r>
          </a:p>
          <a:p>
            <a:r>
              <a:rPr lang="en-NZ" sz="4000" dirty="0" smtClean="0"/>
              <a:t>MUST have a cover in the</a:t>
            </a:r>
          </a:p>
          <a:p>
            <a:pPr>
              <a:buNone/>
            </a:pPr>
            <a:r>
              <a:rPr lang="en-NZ" sz="4000" dirty="0" smtClean="0"/>
              <a:t>   opposition’s suit</a:t>
            </a:r>
          </a:p>
          <a:p>
            <a:pPr>
              <a:buNone/>
            </a:pPr>
            <a:endParaRPr lang="en-NZ" sz="4000" dirty="0" smtClean="0"/>
          </a:p>
        </p:txBody>
      </p:sp>
      <p:pic>
        <p:nvPicPr>
          <p:cNvPr id="4" name="Picture 2" descr="C:\Users\Amanda\AppData\Local\Microsoft\Windows\Temporary Internet Files\Content.IE5\DE6QMMER\MC90023053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3212976"/>
            <a:ext cx="2160851" cy="2538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80112" y="2276872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b="1" dirty="0" smtClean="0">
                <a:latin typeface="+mj-lt"/>
              </a:rPr>
              <a:t>1</a:t>
            </a:r>
            <a:r>
              <a:rPr lang="en-NZ" sz="3200" b="1" dirty="0" smtClean="0">
                <a:latin typeface="+mj-lt"/>
                <a:sym typeface="Symbol"/>
              </a:rPr>
              <a:t>NT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18 points, balanced hand with a diamond hold</a:t>
            </a:r>
            <a:endParaRPr lang="en-NZ" b="1" dirty="0">
              <a:latin typeface="+mj-lt"/>
            </a:endParaRPr>
          </a:p>
        </p:txBody>
      </p:sp>
      <p:pic>
        <p:nvPicPr>
          <p:cNvPr id="7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7020272" y="4846126"/>
            <a:ext cx="2133553" cy="1463194"/>
          </a:xfrm>
          <a:prstGeom prst="rect">
            <a:avLst/>
          </a:prstGeom>
          <a:ln>
            <a:noFill/>
          </a:ln>
        </p:spPr>
      </p:pic>
      <p:pic>
        <p:nvPicPr>
          <p:cNvPr id="8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80112" y="2276872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b="1" dirty="0" smtClean="0">
                <a:latin typeface="+mj-lt"/>
              </a:rPr>
              <a:t>1</a:t>
            </a:r>
            <a:r>
              <a:rPr lang="en-NZ" sz="3200" b="1" dirty="0" smtClean="0">
                <a:latin typeface="+mj-lt"/>
                <a:sym typeface="Symbol"/>
              </a:rPr>
              <a:t>NT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16 points, balanced hand with a spade hold</a:t>
            </a:r>
            <a:endParaRPr lang="en-NZ" b="1" dirty="0">
              <a:latin typeface="+mj-lt"/>
            </a:endParaRPr>
          </a:p>
        </p:txBody>
      </p:sp>
      <p:pic>
        <p:nvPicPr>
          <p:cNvPr id="7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7020272" y="4846126"/>
            <a:ext cx="2133553" cy="1463194"/>
          </a:xfrm>
          <a:prstGeom prst="rect">
            <a:avLst/>
          </a:prstGeom>
          <a:ln>
            <a:noFill/>
          </a:ln>
        </p:spPr>
      </p:pic>
      <p:pic>
        <p:nvPicPr>
          <p:cNvPr id="8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43408"/>
            <a:ext cx="9190337" cy="6552728"/>
          </a:xfrm>
        </p:spPr>
      </p:pic>
      <p:sp>
        <p:nvSpPr>
          <p:cNvPr id="5" name="TextBox 4"/>
          <p:cNvSpPr txBox="1"/>
          <p:nvPr/>
        </p:nvSpPr>
        <p:spPr>
          <a:xfrm>
            <a:off x="5580112" y="2132856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PASS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16 points, balanced hand BUT no Spade hold … so cannot bid 1NT</a:t>
            </a:r>
            <a:endParaRPr lang="en-NZ" b="1" dirty="0">
              <a:latin typeface="+mj-lt"/>
            </a:endParaRPr>
          </a:p>
        </p:txBody>
      </p:sp>
      <p:pic>
        <p:nvPicPr>
          <p:cNvPr id="7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7020272" y="4774118"/>
            <a:ext cx="2133553" cy="1463194"/>
          </a:xfrm>
          <a:prstGeom prst="rect">
            <a:avLst/>
          </a:prstGeom>
          <a:ln>
            <a:noFill/>
          </a:ln>
        </p:spPr>
      </p:pic>
      <p:pic>
        <p:nvPicPr>
          <p:cNvPr id="8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0" y="-243408"/>
            <a:ext cx="2133553" cy="146319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80112" y="2268161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atin typeface="+mj-lt"/>
              </a:rPr>
              <a:t>?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16 points, balanced hand BUT no Club hold … so cannot bid 1NT</a:t>
            </a:r>
            <a:endParaRPr lang="en-NZ" b="1" dirty="0">
              <a:latin typeface="+mj-lt"/>
            </a:endParaRPr>
          </a:p>
        </p:txBody>
      </p:sp>
      <p:pic>
        <p:nvPicPr>
          <p:cNvPr id="7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7020272" y="4846126"/>
            <a:ext cx="2133553" cy="1463194"/>
          </a:xfrm>
          <a:prstGeom prst="rect">
            <a:avLst/>
          </a:prstGeom>
          <a:ln>
            <a:noFill/>
          </a:ln>
        </p:spPr>
      </p:pic>
      <p:pic>
        <p:nvPicPr>
          <p:cNvPr id="8" name="Content Placeholder 3" descr="Lesson 8 - Board 2.JPG"/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80696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Response to Overcall of 1NT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Unbalanced Hand</a:t>
            </a:r>
          </a:p>
          <a:p>
            <a:pPr lvl="1"/>
            <a:r>
              <a:rPr lang="en-NZ" sz="3800" dirty="0" smtClean="0"/>
              <a:t>Use same responses as for 1 NT opening bid … BUT adjust point counts</a:t>
            </a:r>
          </a:p>
          <a:p>
            <a:pPr lvl="1"/>
            <a:r>
              <a:rPr lang="en-NZ" sz="3800" dirty="0" smtClean="0"/>
              <a:t>0 – 7 points – bid your own suit</a:t>
            </a:r>
          </a:p>
          <a:p>
            <a:pPr lvl="1"/>
            <a:r>
              <a:rPr lang="en-NZ" sz="3800" dirty="0" smtClean="0"/>
              <a:t>8+ points – bid your 5-card suit (major) at 3-level or bid your 6-card suit at GAME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309319"/>
          </a:xfrm>
        </p:spPr>
      </p:pic>
      <p:sp>
        <p:nvSpPr>
          <p:cNvPr id="5" name="TextBox 4"/>
          <p:cNvSpPr txBox="1"/>
          <p:nvPr/>
        </p:nvSpPr>
        <p:spPr>
          <a:xfrm>
            <a:off x="5508104" y="2276872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atin typeface="+mj-lt"/>
              </a:rPr>
              <a:t>2</a:t>
            </a:r>
            <a:r>
              <a:rPr lang="en-NZ" sz="3200" b="1" dirty="0" smtClean="0">
                <a:latin typeface="+mj-lt"/>
                <a:sym typeface="Symbol"/>
              </a:rPr>
              <a:t>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UNBALANCED HAND … not enough points for game, therefore, bid your long suit</a:t>
            </a:r>
            <a:endParaRPr lang="en-NZ" b="1" dirty="0">
              <a:latin typeface="+mj-lt"/>
            </a:endParaRPr>
          </a:p>
        </p:txBody>
      </p:sp>
      <p:pic>
        <p:nvPicPr>
          <p:cNvPr id="7" name="Picture 6" descr="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01008"/>
            <a:ext cx="447481" cy="416620"/>
          </a:xfrm>
          <a:prstGeom prst="rect">
            <a:avLst/>
          </a:prstGeom>
        </p:spPr>
      </p:pic>
      <p:pic>
        <p:nvPicPr>
          <p:cNvPr id="8" name="Picture 7" descr="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3429000"/>
            <a:ext cx="411857" cy="475220"/>
          </a:xfrm>
          <a:prstGeom prst="rect">
            <a:avLst/>
          </a:prstGeom>
        </p:spPr>
      </p:pic>
      <p:pic>
        <p:nvPicPr>
          <p:cNvPr id="9" name="Picture 8" descr="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3728" y="1052736"/>
            <a:ext cx="411857" cy="427698"/>
          </a:xfrm>
          <a:prstGeom prst="rect">
            <a:avLst/>
          </a:prstGeom>
        </p:spPr>
      </p:pic>
      <p:pic>
        <p:nvPicPr>
          <p:cNvPr id="10" name="Picture 9" descr="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23728" y="5949280"/>
            <a:ext cx="335087" cy="388701"/>
          </a:xfrm>
          <a:prstGeom prst="rect">
            <a:avLst/>
          </a:prstGeom>
        </p:spPr>
      </p:pic>
      <p:pic>
        <p:nvPicPr>
          <p:cNvPr id="11" name="Picture 10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99792" y="1973653"/>
            <a:ext cx="3744000" cy="447235"/>
          </a:xfrm>
          <a:prstGeom prst="rect">
            <a:avLst/>
          </a:prstGeom>
        </p:spPr>
      </p:pic>
      <p:pic>
        <p:nvPicPr>
          <p:cNvPr id="12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7020272" y="4846126"/>
            <a:ext cx="2133553" cy="1463194"/>
          </a:xfrm>
          <a:prstGeom prst="rect">
            <a:avLst/>
          </a:prstGeom>
          <a:ln>
            <a:noFill/>
          </a:ln>
        </p:spPr>
      </p:pic>
      <p:pic>
        <p:nvPicPr>
          <p:cNvPr id="13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8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08104" y="2268161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atin typeface="+mj-lt"/>
              </a:rPr>
              <a:t>3</a:t>
            </a:r>
            <a:r>
              <a:rPr lang="en-NZ" sz="3200" b="1" dirty="0" smtClean="0">
                <a:latin typeface="+mj-lt"/>
                <a:sym typeface="Symbol"/>
              </a:rPr>
              <a:t>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UNBALANCED HAND … with points for GAME … show your 5-card suit by bidding at the 3-level</a:t>
            </a:r>
            <a:endParaRPr lang="en-NZ" b="1" dirty="0">
              <a:latin typeface="+mj-lt"/>
            </a:endParaRPr>
          </a:p>
        </p:txBody>
      </p:sp>
      <p:pic>
        <p:nvPicPr>
          <p:cNvPr id="7" name="Picture 6" descr="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429000"/>
            <a:ext cx="447481" cy="383288"/>
          </a:xfrm>
          <a:prstGeom prst="rect">
            <a:avLst/>
          </a:prstGeom>
        </p:spPr>
      </p:pic>
      <p:pic>
        <p:nvPicPr>
          <p:cNvPr id="8" name="Picture 7" descr="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3429000"/>
            <a:ext cx="411857" cy="437200"/>
          </a:xfrm>
          <a:prstGeom prst="rect">
            <a:avLst/>
          </a:prstGeom>
        </p:spPr>
      </p:pic>
      <p:pic>
        <p:nvPicPr>
          <p:cNvPr id="9" name="Picture 8" descr="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95736" y="1052736"/>
            <a:ext cx="411857" cy="393480"/>
          </a:xfrm>
          <a:prstGeom prst="rect">
            <a:avLst/>
          </a:prstGeom>
        </p:spPr>
      </p:pic>
      <p:pic>
        <p:nvPicPr>
          <p:cNvPr id="10" name="Picture 9" descr="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95736" y="5877272"/>
            <a:ext cx="335087" cy="357602"/>
          </a:xfrm>
          <a:prstGeom prst="rect">
            <a:avLst/>
          </a:prstGeom>
        </p:spPr>
      </p:pic>
      <p:pic>
        <p:nvPicPr>
          <p:cNvPr id="11" name="Picture 10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71801" y="1916832"/>
            <a:ext cx="3672407" cy="432048"/>
          </a:xfrm>
          <a:prstGeom prst="rect">
            <a:avLst/>
          </a:prstGeom>
        </p:spPr>
      </p:pic>
      <p:pic>
        <p:nvPicPr>
          <p:cNvPr id="12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7020272" y="4846126"/>
            <a:ext cx="2133553" cy="1463194"/>
          </a:xfrm>
          <a:prstGeom prst="rect">
            <a:avLst/>
          </a:prstGeom>
          <a:ln>
            <a:noFill/>
          </a:ln>
        </p:spPr>
      </p:pic>
      <p:pic>
        <p:nvPicPr>
          <p:cNvPr id="13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Response to Overcall of 1NT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Balanced Hand</a:t>
            </a:r>
          </a:p>
          <a:p>
            <a:pPr lvl="1"/>
            <a:r>
              <a:rPr lang="en-NZ" sz="3800" dirty="0" smtClean="0"/>
              <a:t>0 – 7 points – PASS</a:t>
            </a:r>
          </a:p>
          <a:p>
            <a:pPr lvl="1"/>
            <a:r>
              <a:rPr lang="en-NZ" sz="3800" dirty="0" smtClean="0"/>
              <a:t>8 points – invite to game – 2NT</a:t>
            </a:r>
          </a:p>
          <a:p>
            <a:pPr lvl="1"/>
            <a:r>
              <a:rPr lang="en-NZ" sz="3800" dirty="0" smtClean="0"/>
              <a:t>9+ points – bid game – 3NT</a:t>
            </a:r>
          </a:p>
        </p:txBody>
      </p:sp>
      <p:pic>
        <p:nvPicPr>
          <p:cNvPr id="3074" name="Picture 2" descr="C:\Users\Amanda\AppData\Local\Microsoft\Windows\Temporary Internet Files\Content.IE5\DLMTVB4T\MC90043247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94103" y="3861048"/>
            <a:ext cx="2549897" cy="21880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08104" y="2245486"/>
            <a:ext cx="936104" cy="535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PASS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1"/>
            <a:ext cx="3672408" cy="661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BALANCED HAND … not enough points for game, therefore, PASS</a:t>
            </a:r>
            <a:endParaRPr lang="en-NZ" b="1" dirty="0">
              <a:latin typeface="+mj-lt"/>
            </a:endParaRPr>
          </a:p>
        </p:txBody>
      </p:sp>
      <p:pic>
        <p:nvPicPr>
          <p:cNvPr id="7" name="Picture 6" descr="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429000"/>
            <a:ext cx="447481" cy="383288"/>
          </a:xfrm>
          <a:prstGeom prst="rect">
            <a:avLst/>
          </a:prstGeom>
        </p:spPr>
      </p:pic>
      <p:pic>
        <p:nvPicPr>
          <p:cNvPr id="8" name="Picture 7" descr="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3356992"/>
            <a:ext cx="411857" cy="437199"/>
          </a:xfrm>
          <a:prstGeom prst="rect">
            <a:avLst/>
          </a:prstGeom>
        </p:spPr>
      </p:pic>
      <p:pic>
        <p:nvPicPr>
          <p:cNvPr id="9" name="Picture 8" descr="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3728" y="980728"/>
            <a:ext cx="411857" cy="393480"/>
          </a:xfrm>
          <a:prstGeom prst="rect">
            <a:avLst/>
          </a:prstGeom>
        </p:spPr>
      </p:pic>
      <p:pic>
        <p:nvPicPr>
          <p:cNvPr id="10" name="Picture 9" descr="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95736" y="5877272"/>
            <a:ext cx="335087" cy="357603"/>
          </a:xfrm>
          <a:prstGeom prst="rect">
            <a:avLst/>
          </a:prstGeom>
        </p:spPr>
      </p:pic>
      <p:pic>
        <p:nvPicPr>
          <p:cNvPr id="11" name="Picture 10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99792" y="1916832"/>
            <a:ext cx="3672408" cy="432048"/>
          </a:xfrm>
          <a:prstGeom prst="rect">
            <a:avLst/>
          </a:prstGeom>
        </p:spPr>
      </p:pic>
      <p:pic>
        <p:nvPicPr>
          <p:cNvPr id="12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7020272" y="4725144"/>
            <a:ext cx="2133553" cy="1584176"/>
          </a:xfrm>
          <a:prstGeom prst="rect">
            <a:avLst/>
          </a:prstGeom>
          <a:ln>
            <a:noFill/>
          </a:ln>
        </p:spPr>
      </p:pic>
      <p:pic>
        <p:nvPicPr>
          <p:cNvPr id="13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08104" y="225770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3NT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BALANCED HAND … points for game  … so bid 3NT</a:t>
            </a:r>
            <a:endParaRPr lang="en-NZ" b="1" dirty="0">
              <a:latin typeface="+mj-lt"/>
            </a:endParaRPr>
          </a:p>
        </p:txBody>
      </p:sp>
      <p:pic>
        <p:nvPicPr>
          <p:cNvPr id="7" name="Picture 6" descr="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429000"/>
            <a:ext cx="447481" cy="416620"/>
          </a:xfrm>
          <a:prstGeom prst="rect">
            <a:avLst/>
          </a:prstGeom>
        </p:spPr>
      </p:pic>
      <p:pic>
        <p:nvPicPr>
          <p:cNvPr id="8" name="Picture 7" descr="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3429000"/>
            <a:ext cx="411857" cy="475220"/>
          </a:xfrm>
          <a:prstGeom prst="rect">
            <a:avLst/>
          </a:prstGeom>
        </p:spPr>
      </p:pic>
      <p:pic>
        <p:nvPicPr>
          <p:cNvPr id="9" name="Picture 8" descr="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3919" y="980728"/>
            <a:ext cx="411857" cy="427698"/>
          </a:xfrm>
          <a:prstGeom prst="rect">
            <a:avLst/>
          </a:prstGeom>
        </p:spPr>
      </p:pic>
      <p:pic>
        <p:nvPicPr>
          <p:cNvPr id="10" name="Picture 9" descr="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20689" y="5848611"/>
            <a:ext cx="335087" cy="388701"/>
          </a:xfrm>
          <a:prstGeom prst="rect">
            <a:avLst/>
          </a:prstGeom>
        </p:spPr>
      </p:pic>
      <p:pic>
        <p:nvPicPr>
          <p:cNvPr id="11" name="Picture 10" descr="WN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72216" y="1916832"/>
            <a:ext cx="3744000" cy="447235"/>
          </a:xfrm>
          <a:prstGeom prst="rect">
            <a:avLst/>
          </a:prstGeom>
        </p:spPr>
      </p:pic>
      <p:pic>
        <p:nvPicPr>
          <p:cNvPr id="12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7020272" y="4725144"/>
            <a:ext cx="2133553" cy="1584176"/>
          </a:xfrm>
          <a:prstGeom prst="rect">
            <a:avLst/>
          </a:prstGeom>
          <a:ln>
            <a:noFill/>
          </a:ln>
        </p:spPr>
      </p:pic>
      <p:pic>
        <p:nvPicPr>
          <p:cNvPr id="13" name="Content Placeholder 3" descr="Lesson 8 - Board 2.JPG"/>
          <p:cNvPicPr>
            <a:picLocks noChangeAspect="1"/>
          </p:cNvPicPr>
          <p:nvPr/>
        </p:nvPicPr>
        <p:blipFill>
          <a:blip r:embed="rId8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-27384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08104" y="2329716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2NT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2948751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BALANCED HAND … with 8 points so CLOSE TO GAME … ask partner if they are 16 or 18 so they can bid accordingly</a:t>
            </a:r>
            <a:endParaRPr lang="en-NZ" b="1" dirty="0">
              <a:latin typeface="+mj-lt"/>
            </a:endParaRPr>
          </a:p>
        </p:txBody>
      </p:sp>
      <p:pic>
        <p:nvPicPr>
          <p:cNvPr id="7" name="Picture 6" descr="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429000"/>
            <a:ext cx="447481" cy="373942"/>
          </a:xfrm>
          <a:prstGeom prst="rect">
            <a:avLst/>
          </a:prstGeom>
        </p:spPr>
      </p:pic>
      <p:pic>
        <p:nvPicPr>
          <p:cNvPr id="8" name="Picture 7" descr="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3429000"/>
            <a:ext cx="411857" cy="426540"/>
          </a:xfrm>
          <a:prstGeom prst="rect">
            <a:avLst/>
          </a:prstGeom>
        </p:spPr>
      </p:pic>
      <p:pic>
        <p:nvPicPr>
          <p:cNvPr id="9" name="Picture 8" descr="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8681" y="5877272"/>
            <a:ext cx="335087" cy="348883"/>
          </a:xfrm>
          <a:prstGeom prst="rect">
            <a:avLst/>
          </a:prstGeom>
        </p:spPr>
      </p:pic>
      <p:pic>
        <p:nvPicPr>
          <p:cNvPr id="10" name="Picture 9" descr="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23728" y="1052736"/>
            <a:ext cx="411857" cy="383885"/>
          </a:xfrm>
          <a:prstGeom prst="rect">
            <a:avLst/>
          </a:prstGeom>
        </p:spPr>
      </p:pic>
      <p:pic>
        <p:nvPicPr>
          <p:cNvPr id="11" name="Picture 10" descr="WNE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99792" y="1916832"/>
            <a:ext cx="3744000" cy="401421"/>
          </a:xfrm>
          <a:prstGeom prst="rect">
            <a:avLst/>
          </a:prstGeom>
        </p:spPr>
      </p:pic>
      <p:pic>
        <p:nvPicPr>
          <p:cNvPr id="12" name="Content Placeholder 3" descr="Lesson 8 - Board 2.JPG"/>
          <p:cNvPicPr>
            <a:picLocks noChangeAspect="1"/>
          </p:cNvPicPr>
          <p:nvPr/>
        </p:nvPicPr>
        <p:blipFill>
          <a:blip r:embed="rId9" cstate="print"/>
          <a:srcRect l="77568" b="67336"/>
          <a:stretch>
            <a:fillRect/>
          </a:stretch>
        </p:blipFill>
        <p:spPr>
          <a:xfrm>
            <a:off x="7020272" y="4846126"/>
            <a:ext cx="2133553" cy="1463194"/>
          </a:xfrm>
          <a:prstGeom prst="rect">
            <a:avLst/>
          </a:prstGeom>
          <a:ln>
            <a:noFill/>
          </a:ln>
        </p:spPr>
      </p:pic>
      <p:pic>
        <p:nvPicPr>
          <p:cNvPr id="13" name="Content Placeholder 3" descr="Lesson 8 - Board 2.JPG"/>
          <p:cNvPicPr>
            <a:picLocks noChangeAspect="1"/>
          </p:cNvPicPr>
          <p:nvPr/>
        </p:nvPicPr>
        <p:blipFill>
          <a:blip r:embed="rId9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BEGINNERS’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8971</TotalTime>
  <Words>544</Words>
  <Application>Microsoft Office PowerPoint</Application>
  <PresentationFormat>On-screen Show (4:3)</PresentationFormat>
  <Paragraphs>75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Lesson Seven  Overcalls</vt:lpstr>
      <vt:lpstr>Reasons for Overcalling</vt:lpstr>
      <vt:lpstr>Rules to Overcall a suit</vt:lpstr>
      <vt:lpstr>Slide 5</vt:lpstr>
      <vt:lpstr>Slide 6</vt:lpstr>
      <vt:lpstr>Slide 7</vt:lpstr>
      <vt:lpstr>Slide 8</vt:lpstr>
      <vt:lpstr>Response to Overcall of a suit</vt:lpstr>
      <vt:lpstr>Slide 10</vt:lpstr>
      <vt:lpstr>Slide 11</vt:lpstr>
      <vt:lpstr>Slide 12</vt:lpstr>
      <vt:lpstr>Rules to Overcall in NoTrumps</vt:lpstr>
      <vt:lpstr>Slide 14</vt:lpstr>
      <vt:lpstr>Slide 15</vt:lpstr>
      <vt:lpstr>Slide 16</vt:lpstr>
      <vt:lpstr>Slide 17</vt:lpstr>
      <vt:lpstr>Response to Overcall of 1NT</vt:lpstr>
      <vt:lpstr>Slide 19</vt:lpstr>
      <vt:lpstr>Slide 20</vt:lpstr>
      <vt:lpstr>Response to Overcall of 1NT</vt:lpstr>
      <vt:lpstr>Slide 22</vt:lpstr>
      <vt:lpstr>Slide 23</vt:lpstr>
      <vt:lpstr>Slide 24</vt:lpstr>
      <vt:lpstr>BEGINNERS’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amanda.smith</cp:lastModifiedBy>
  <cp:revision>248</cp:revision>
  <dcterms:created xsi:type="dcterms:W3CDTF">2013-02-20T01:53:33Z</dcterms:created>
  <dcterms:modified xsi:type="dcterms:W3CDTF">2015-08-17T01:55:34Z</dcterms:modified>
</cp:coreProperties>
</file>