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9"/>
  </p:notesMasterIdLst>
  <p:handoutMasterIdLst>
    <p:handoutMasterId r:id="rId30"/>
  </p:handoutMasterIdLst>
  <p:sldIdLst>
    <p:sldId id="446" r:id="rId2"/>
    <p:sldId id="419" r:id="rId3"/>
    <p:sldId id="420" r:id="rId4"/>
    <p:sldId id="421" r:id="rId5"/>
    <p:sldId id="422" r:id="rId6"/>
    <p:sldId id="423" r:id="rId7"/>
    <p:sldId id="424" r:id="rId8"/>
    <p:sldId id="425" r:id="rId9"/>
    <p:sldId id="426" r:id="rId10"/>
    <p:sldId id="427" r:id="rId11"/>
    <p:sldId id="428" r:id="rId12"/>
    <p:sldId id="429" r:id="rId13"/>
    <p:sldId id="430" r:id="rId14"/>
    <p:sldId id="431" r:id="rId15"/>
    <p:sldId id="432" r:id="rId16"/>
    <p:sldId id="433" r:id="rId17"/>
    <p:sldId id="434" r:id="rId18"/>
    <p:sldId id="435" r:id="rId19"/>
    <p:sldId id="436" r:id="rId20"/>
    <p:sldId id="437" r:id="rId21"/>
    <p:sldId id="438" r:id="rId22"/>
    <p:sldId id="439" r:id="rId23"/>
    <p:sldId id="440" r:id="rId24"/>
    <p:sldId id="441" r:id="rId25"/>
    <p:sldId id="442" r:id="rId26"/>
    <p:sldId id="443" r:id="rId27"/>
    <p:sldId id="445" r:id="rId28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A700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051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17/08/2015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17/08/2015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27</a:t>
            </a:fld>
            <a:endParaRPr lang="en-NZ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3581925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3129"/>
          <a:stretch/>
        </p:blipFill>
        <p:spPr>
          <a:xfrm>
            <a:off x="0" y="6237970"/>
            <a:ext cx="9144000" cy="6018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7593" y="238590"/>
            <a:ext cx="1908815" cy="618660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092111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59145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629486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 algn="ctr">
              <a:defRPr sz="45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204877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433143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814130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79701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6" name="Picture 5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3379099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52381">
              <a:schemeClr val="bg1"/>
            </a:gs>
            <a:gs pos="66667">
              <a:schemeClr val="accent6">
                <a:lumMod val="20000"/>
                <a:lumOff val="80000"/>
                <a:alpha val="43000"/>
              </a:schemeClr>
            </a:gs>
            <a:gs pos="81000">
              <a:schemeClr val="accent6">
                <a:lumMod val="40000"/>
                <a:lumOff val="60000"/>
                <a:alpha val="76000"/>
              </a:schemeClr>
            </a:gs>
            <a:gs pos="93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BEGINNERS’ LESSONS</a:t>
            </a: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  <a:endParaRPr kumimoji="0" lang="en-NZ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23048" y="378904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7" name="Picture 1" descr="TBC 2012 logo smaller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27584" y="3357779"/>
            <a:ext cx="1584176" cy="1901010"/>
          </a:xfrm>
          <a:prstGeom prst="rect">
            <a:avLst/>
          </a:prstGeom>
          <a:noFill/>
        </p:spPr>
      </p:pic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251520" y="5949280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 smtClean="0">
                <a:latin typeface="+mj-lt"/>
              </a:rPr>
              <a:t>© Copyright Reserved New Zealand Bridge Inc. 2015                                                                                                                           Prepared by Amanda Smith</a:t>
            </a:r>
            <a:endParaRPr lang="en-NZ" sz="11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5146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2520280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900" b="1" dirty="0" smtClean="0"/>
              <a:t>Lesson Eight</a:t>
            </a: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dirty="0" smtClean="0"/>
              <a:t/>
            </a:r>
            <a:br>
              <a:rPr lang="en-NZ" sz="4400" dirty="0" smtClean="0"/>
            </a:br>
            <a:r>
              <a:rPr lang="en-NZ" sz="4400" dirty="0" smtClean="0"/>
              <a:t>Takeout Doubles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780696"/>
          </a:xfrm>
        </p:spPr>
        <p:txBody>
          <a:bodyPr>
            <a:normAutofit/>
          </a:bodyPr>
          <a:lstStyle/>
          <a:p>
            <a:r>
              <a:rPr lang="en-NZ" sz="4400" b="1" dirty="0" smtClean="0"/>
              <a:t>Reasons for Overcalling</a:t>
            </a:r>
            <a:endParaRPr lang="en-NZ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680520"/>
          </a:xfrm>
        </p:spPr>
        <p:txBody>
          <a:bodyPr>
            <a:normAutofit/>
          </a:bodyPr>
          <a:lstStyle/>
          <a:p>
            <a:r>
              <a:rPr lang="en-NZ" sz="4000" dirty="0" smtClean="0"/>
              <a:t>To get into the bidding … make it hard for the opposition</a:t>
            </a:r>
          </a:p>
          <a:p>
            <a:r>
              <a:rPr lang="en-NZ" sz="4000" dirty="0" smtClean="0"/>
              <a:t>Express a genuine desire to play in a suit</a:t>
            </a:r>
          </a:p>
          <a:p>
            <a:r>
              <a:rPr lang="en-NZ" sz="4000" dirty="0" smtClean="0"/>
              <a:t>Suggest a lead for partner</a:t>
            </a:r>
          </a:p>
        </p:txBody>
      </p:sp>
      <p:pic>
        <p:nvPicPr>
          <p:cNvPr id="1026" name="Picture 2" descr="C:\Users\amanda.smith\AppData\Local\Microsoft\Windows\Temporary Internet Files\Content.IE5\93RJFYG6\MC90043247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3789040"/>
            <a:ext cx="2005831" cy="24807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780696"/>
          </a:xfrm>
        </p:spPr>
        <p:txBody>
          <a:bodyPr>
            <a:normAutofit/>
          </a:bodyPr>
          <a:lstStyle/>
          <a:p>
            <a:r>
              <a:rPr lang="en-NZ" sz="4800" b="1" dirty="0" smtClean="0"/>
              <a:t>Rules to Overcall a suit</a:t>
            </a:r>
            <a:endParaRPr lang="en-NZ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680520"/>
          </a:xfrm>
        </p:spPr>
        <p:txBody>
          <a:bodyPr>
            <a:normAutofit/>
          </a:bodyPr>
          <a:lstStyle/>
          <a:p>
            <a:r>
              <a:rPr lang="en-NZ" sz="4000" dirty="0" smtClean="0"/>
              <a:t>MUST be a 5+ card suit with a good suit – 2+ honours in suit</a:t>
            </a:r>
          </a:p>
          <a:p>
            <a:r>
              <a:rPr lang="en-NZ" sz="4000" dirty="0" smtClean="0"/>
              <a:t>Point count should be close to opening values … a little </a:t>
            </a:r>
          </a:p>
          <a:p>
            <a:pPr>
              <a:buNone/>
            </a:pPr>
            <a:r>
              <a:rPr lang="en-NZ" sz="4000" dirty="0" smtClean="0"/>
              <a:t>   bit less is OK though</a:t>
            </a:r>
          </a:p>
          <a:p>
            <a:endParaRPr lang="en-NZ" sz="4000" dirty="0" smtClean="0"/>
          </a:p>
        </p:txBody>
      </p:sp>
      <p:pic>
        <p:nvPicPr>
          <p:cNvPr id="4" name="Picture 2" descr="C:\Users\Amanda\AppData\Local\Microsoft\Windows\Temporary Internet Files\Content.IE5\DE6QMMER\MC90023053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99581" y="3573016"/>
            <a:ext cx="2160851" cy="2538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90337" cy="6858000"/>
          </a:xfrm>
        </p:spPr>
      </p:pic>
      <p:sp>
        <p:nvSpPr>
          <p:cNvPr id="5" name="TextBox 4"/>
          <p:cNvSpPr txBox="1"/>
          <p:nvPr/>
        </p:nvSpPr>
        <p:spPr>
          <a:xfrm>
            <a:off x="5580112" y="2492896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 smtClean="0">
                <a:latin typeface="+mj-lt"/>
              </a:rPr>
              <a:t>1</a:t>
            </a:r>
            <a:r>
              <a:rPr lang="en-NZ" sz="3600" dirty="0" smtClean="0">
                <a:solidFill>
                  <a:srgbClr val="FF0000"/>
                </a:solidFill>
                <a:latin typeface="+mj-lt"/>
                <a:sym typeface="Symbol"/>
              </a:rPr>
              <a:t></a:t>
            </a:r>
            <a:endParaRPr lang="en-NZ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429000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Opening Hand with GOOD 5-card suit (at least two honours in the suit)</a:t>
            </a:r>
            <a:endParaRPr lang="en-NZ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780696"/>
          </a:xfrm>
        </p:spPr>
        <p:txBody>
          <a:bodyPr>
            <a:normAutofit/>
          </a:bodyPr>
          <a:lstStyle/>
          <a:p>
            <a:r>
              <a:rPr lang="en-NZ" sz="4400" b="1" dirty="0" smtClean="0"/>
              <a:t>Rules to Overcall in </a:t>
            </a:r>
            <a:r>
              <a:rPr lang="en-NZ" sz="4400" b="1" dirty="0" err="1" smtClean="0"/>
              <a:t>NoTrumps</a:t>
            </a:r>
            <a:endParaRPr lang="en-NZ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680520"/>
          </a:xfrm>
        </p:spPr>
        <p:txBody>
          <a:bodyPr>
            <a:normAutofit/>
          </a:bodyPr>
          <a:lstStyle/>
          <a:p>
            <a:r>
              <a:rPr lang="en-NZ" sz="4000" dirty="0" smtClean="0"/>
              <a:t>Need BETTER points than an opening 1NT </a:t>
            </a:r>
          </a:p>
          <a:p>
            <a:pPr lvl="1"/>
            <a:r>
              <a:rPr lang="en-NZ" sz="3800" dirty="0" smtClean="0"/>
              <a:t>16 – 18 points</a:t>
            </a:r>
          </a:p>
          <a:p>
            <a:r>
              <a:rPr lang="en-NZ" sz="4000" dirty="0" smtClean="0"/>
              <a:t>MUST have a cover in the</a:t>
            </a:r>
          </a:p>
          <a:p>
            <a:pPr>
              <a:buNone/>
            </a:pPr>
            <a:r>
              <a:rPr lang="en-NZ" sz="4000" dirty="0" smtClean="0"/>
              <a:t>   opposition’s suit</a:t>
            </a:r>
          </a:p>
          <a:p>
            <a:pPr>
              <a:buNone/>
            </a:pPr>
            <a:endParaRPr lang="en-NZ" sz="4000" dirty="0" smtClean="0"/>
          </a:p>
        </p:txBody>
      </p:sp>
      <p:pic>
        <p:nvPicPr>
          <p:cNvPr id="4" name="Picture 2" descr="C:\Users\Amanda\AppData\Local\Microsoft\Windows\Temporary Internet Files\Content.IE5\DE6QMMER\MC90023053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3212976"/>
            <a:ext cx="2160851" cy="2538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90337" cy="6858000"/>
          </a:xfrm>
        </p:spPr>
      </p:pic>
      <p:sp>
        <p:nvSpPr>
          <p:cNvPr id="5" name="TextBox 4"/>
          <p:cNvSpPr txBox="1"/>
          <p:nvPr/>
        </p:nvSpPr>
        <p:spPr>
          <a:xfrm>
            <a:off x="5580112" y="2492896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200" b="1" dirty="0" smtClean="0">
                <a:latin typeface="+mj-lt"/>
              </a:rPr>
              <a:t>1</a:t>
            </a:r>
            <a:r>
              <a:rPr lang="en-NZ" sz="3200" b="1" dirty="0" smtClean="0">
                <a:latin typeface="+mj-lt"/>
                <a:sym typeface="Symbol"/>
              </a:rPr>
              <a:t>NT</a:t>
            </a:r>
            <a:endParaRPr lang="en-NZ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429000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18 points, balanced hand with a diamond hold</a:t>
            </a:r>
            <a:endParaRPr lang="en-NZ" b="1" dirty="0">
              <a:latin typeface="+mj-lt"/>
            </a:endParaRPr>
          </a:p>
        </p:txBody>
      </p:sp>
      <p:pic>
        <p:nvPicPr>
          <p:cNvPr id="7" name="Picture 2" descr="C:\Users\Amanda\AppData\Local\Microsoft\Windows\Temporary Internet Files\Content.IE5\547VE4T5\MC900433883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0432" y="6174432"/>
            <a:ext cx="683568" cy="683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440160"/>
          </a:xfrm>
        </p:spPr>
        <p:txBody>
          <a:bodyPr>
            <a:normAutofit/>
          </a:bodyPr>
          <a:lstStyle/>
          <a:p>
            <a:pPr algn="ctr"/>
            <a:r>
              <a:rPr lang="en-NZ" b="1" dirty="0" smtClean="0"/>
              <a:t>WHAT HAPPENS when your hand doesn’t meet this criteria?</a:t>
            </a:r>
            <a:endParaRPr lang="en-NZ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032448"/>
          </a:xfrm>
        </p:spPr>
        <p:txBody>
          <a:bodyPr>
            <a:normAutofit/>
          </a:bodyPr>
          <a:lstStyle/>
          <a:p>
            <a:r>
              <a:rPr lang="en-NZ" sz="4000" dirty="0" smtClean="0"/>
              <a:t>No 5-card suit</a:t>
            </a:r>
          </a:p>
          <a:p>
            <a:r>
              <a:rPr lang="en-NZ" sz="4000" dirty="0" smtClean="0"/>
              <a:t>Can’t bid NT because you have no hold in the opposition’s suit</a:t>
            </a:r>
          </a:p>
          <a:p>
            <a:r>
              <a:rPr lang="en-NZ" sz="4000" dirty="0" smtClean="0"/>
              <a:t>Can’t bid NT because your</a:t>
            </a:r>
          </a:p>
          <a:p>
            <a:pPr>
              <a:buNone/>
            </a:pPr>
            <a:r>
              <a:rPr lang="en-NZ" sz="4000" dirty="0" smtClean="0"/>
              <a:t>    hand is not strong enough</a:t>
            </a:r>
          </a:p>
          <a:p>
            <a:pPr>
              <a:buNone/>
            </a:pPr>
            <a:endParaRPr lang="en-NZ" sz="4000" dirty="0" smtClean="0"/>
          </a:p>
        </p:txBody>
      </p:sp>
      <p:pic>
        <p:nvPicPr>
          <p:cNvPr id="1026" name="Picture 2" descr="C:\Users\Amanda\AppData\Local\Microsoft\Windows\Temporary Internet Files\Content.IE5\J3X61OOY\MC900433821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4005064"/>
            <a:ext cx="1828572" cy="18285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0337" cy="6858000"/>
          </a:xfrm>
        </p:spPr>
      </p:pic>
      <p:sp>
        <p:nvSpPr>
          <p:cNvPr id="5" name="TextBox 4"/>
          <p:cNvSpPr txBox="1"/>
          <p:nvPr/>
        </p:nvSpPr>
        <p:spPr>
          <a:xfrm>
            <a:off x="5580112" y="2492896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latin typeface="+mj-lt"/>
              </a:rPr>
              <a:t>X</a:t>
            </a:r>
            <a:endParaRPr lang="en-NZ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429000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13 points, no 5-card suit</a:t>
            </a:r>
          </a:p>
          <a:p>
            <a:pPr algn="just"/>
            <a:r>
              <a:rPr lang="en-NZ" b="1" dirty="0" smtClean="0">
                <a:latin typeface="+mj-lt"/>
              </a:rPr>
              <a:t>… can’t bid a suit</a:t>
            </a:r>
          </a:p>
          <a:p>
            <a:pPr algn="just"/>
            <a:r>
              <a:rPr lang="en-NZ" b="1" dirty="0" smtClean="0">
                <a:latin typeface="+mj-lt"/>
              </a:rPr>
              <a:t>… can’t bid 1NT … not strong enough</a:t>
            </a:r>
            <a:endParaRPr lang="en-NZ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400" b="1" dirty="0" smtClean="0"/>
              <a:t>Takeout Double shows the following:</a:t>
            </a:r>
            <a:endParaRPr lang="en-NZ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608512"/>
          </a:xfrm>
        </p:spPr>
        <p:txBody>
          <a:bodyPr>
            <a:normAutofit/>
          </a:bodyPr>
          <a:lstStyle/>
          <a:p>
            <a:r>
              <a:rPr lang="en-NZ" sz="4000" dirty="0" smtClean="0"/>
              <a:t>At least 3 cards in each of the </a:t>
            </a:r>
            <a:r>
              <a:rPr lang="en-NZ" sz="4000" b="1" dirty="0" smtClean="0">
                <a:solidFill>
                  <a:srgbClr val="2A700F"/>
                </a:solidFill>
              </a:rPr>
              <a:t>unbid </a:t>
            </a:r>
            <a:r>
              <a:rPr lang="en-NZ" sz="4000" dirty="0" smtClean="0"/>
              <a:t>suits</a:t>
            </a:r>
          </a:p>
          <a:p>
            <a:r>
              <a:rPr lang="en-NZ" sz="4000" dirty="0" smtClean="0"/>
              <a:t>Shortage in the opponent’s suit</a:t>
            </a:r>
          </a:p>
          <a:p>
            <a:r>
              <a:rPr lang="en-NZ" sz="4000" dirty="0" smtClean="0"/>
              <a:t>Opening hand (12+ points)</a:t>
            </a:r>
          </a:p>
          <a:p>
            <a:r>
              <a:rPr lang="en-NZ" sz="4000" dirty="0" smtClean="0"/>
              <a:t>X asks partner to choose the best contract</a:t>
            </a:r>
          </a:p>
          <a:p>
            <a:pPr>
              <a:buNone/>
            </a:pPr>
            <a:endParaRPr lang="en-NZ" sz="40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39552" y="5157192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 smtClean="0">
                <a:solidFill>
                  <a:srgbClr val="2A700F"/>
                </a:solidFill>
              </a:rPr>
              <a:t>Do not DOUBLE with length in opponent’s suit</a:t>
            </a:r>
            <a:endParaRPr lang="en-NZ" dirty="0"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780696"/>
          </a:xfrm>
        </p:spPr>
        <p:txBody>
          <a:bodyPr>
            <a:normAutofit/>
          </a:bodyPr>
          <a:lstStyle/>
          <a:p>
            <a:r>
              <a:rPr lang="en-NZ" sz="4400" b="1" dirty="0" smtClean="0"/>
              <a:t>Choices </a:t>
            </a:r>
            <a:r>
              <a:rPr lang="en-NZ" sz="4400" b="1" smtClean="0"/>
              <a:t>when </a:t>
            </a:r>
            <a:r>
              <a:rPr lang="en-NZ" sz="4400" b="1" smtClean="0"/>
              <a:t>Overcalling</a:t>
            </a:r>
            <a:endParaRPr lang="en-NZ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3024336"/>
          </a:xfrm>
        </p:spPr>
        <p:txBody>
          <a:bodyPr>
            <a:normAutofit/>
          </a:bodyPr>
          <a:lstStyle/>
          <a:p>
            <a:r>
              <a:rPr lang="en-NZ" sz="4000" dirty="0" smtClean="0"/>
              <a:t>FIRST CHOICE … </a:t>
            </a:r>
            <a:r>
              <a:rPr lang="en-NZ" sz="3800" dirty="0" smtClean="0"/>
              <a:t>Overcall a major</a:t>
            </a:r>
          </a:p>
          <a:p>
            <a:r>
              <a:rPr lang="en-NZ" sz="4000" dirty="0" smtClean="0"/>
              <a:t>SECOND CHOICE … </a:t>
            </a:r>
            <a:r>
              <a:rPr lang="en-NZ" sz="3800" dirty="0" smtClean="0"/>
              <a:t>Overcall 1NT</a:t>
            </a:r>
          </a:p>
          <a:p>
            <a:r>
              <a:rPr lang="en-NZ" sz="4000" dirty="0" smtClean="0"/>
              <a:t>THIRD CHOICE … Use the takeout X</a:t>
            </a:r>
          </a:p>
          <a:p>
            <a:r>
              <a:rPr lang="en-NZ" sz="4000" dirty="0" smtClean="0"/>
              <a:t>FOURTH CHOICE… Overcall a minor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7544" y="4797152"/>
            <a:ext cx="8208912" cy="107721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 smtClean="0">
                <a:solidFill>
                  <a:srgbClr val="2A700F"/>
                </a:solidFill>
              </a:rPr>
              <a:t>REMEMBER MAJORS ARE THE MOST IMPORTANT</a:t>
            </a:r>
            <a:endParaRPr lang="en-NZ" dirty="0"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0337" cy="6858000"/>
          </a:xfrm>
        </p:spPr>
      </p:pic>
      <p:sp>
        <p:nvSpPr>
          <p:cNvPr id="5" name="TextBox 4"/>
          <p:cNvSpPr txBox="1"/>
          <p:nvPr/>
        </p:nvSpPr>
        <p:spPr>
          <a:xfrm>
            <a:off x="5580112" y="2444274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latin typeface="+mj-lt"/>
              </a:rPr>
              <a:t>X</a:t>
            </a:r>
            <a:endParaRPr lang="en-NZ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429000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12+ points</a:t>
            </a:r>
          </a:p>
          <a:p>
            <a:pPr algn="just"/>
            <a:r>
              <a:rPr lang="en-NZ" b="1" dirty="0" smtClean="0">
                <a:latin typeface="+mj-lt"/>
              </a:rPr>
              <a:t>3 cards in each of the unbid suits</a:t>
            </a:r>
          </a:p>
          <a:p>
            <a:pPr algn="just"/>
            <a:r>
              <a:rPr lang="en-NZ" b="1" dirty="0" smtClean="0">
                <a:latin typeface="+mj-lt"/>
              </a:rPr>
              <a:t>Shortage in opposition suit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9376"/>
            <a:ext cx="9190337" cy="6227936"/>
          </a:xfrm>
        </p:spPr>
      </p:pic>
      <p:sp>
        <p:nvSpPr>
          <p:cNvPr id="5" name="TextBox 4"/>
          <p:cNvSpPr txBox="1"/>
          <p:nvPr/>
        </p:nvSpPr>
        <p:spPr>
          <a:xfrm>
            <a:off x="5580112" y="2348880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latin typeface="+mj-lt"/>
              </a:rPr>
              <a:t>X</a:t>
            </a:r>
            <a:endParaRPr lang="en-NZ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356992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12+ points</a:t>
            </a:r>
          </a:p>
          <a:p>
            <a:pPr algn="just"/>
            <a:r>
              <a:rPr lang="en-NZ" b="1" dirty="0" smtClean="0">
                <a:latin typeface="+mj-lt"/>
              </a:rPr>
              <a:t>3+ cards in each of the unbid suits</a:t>
            </a:r>
          </a:p>
          <a:p>
            <a:pPr algn="just"/>
            <a:r>
              <a:rPr lang="en-NZ" b="1" dirty="0" smtClean="0">
                <a:latin typeface="+mj-lt"/>
              </a:rPr>
              <a:t>Shortage in opposition suit</a:t>
            </a:r>
          </a:p>
        </p:txBody>
      </p:sp>
      <p:pic>
        <p:nvPicPr>
          <p:cNvPr id="8" name="Picture 7" descr="gre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2" y="4725144"/>
            <a:ext cx="2218878" cy="15121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0337" cy="7101408"/>
          </a:xfrm>
        </p:spPr>
      </p:pic>
      <p:sp>
        <p:nvSpPr>
          <p:cNvPr id="5" name="TextBox 4"/>
          <p:cNvSpPr txBox="1"/>
          <p:nvPr/>
        </p:nvSpPr>
        <p:spPr>
          <a:xfrm>
            <a:off x="5580112" y="2601030"/>
            <a:ext cx="93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600" b="1" dirty="0" smtClean="0">
                <a:latin typeface="+mj-lt"/>
              </a:rPr>
              <a:t>X</a:t>
            </a:r>
            <a:endParaRPr lang="en-NZ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429000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12+ points </a:t>
            </a:r>
          </a:p>
          <a:p>
            <a:pPr algn="just"/>
            <a:r>
              <a:rPr lang="en-NZ" b="1" dirty="0" smtClean="0">
                <a:latin typeface="+mj-lt"/>
              </a:rPr>
              <a:t>3 cards in each of the unbid suits</a:t>
            </a:r>
          </a:p>
          <a:p>
            <a:pPr algn="just"/>
            <a:r>
              <a:rPr lang="en-NZ" b="1" dirty="0" smtClean="0">
                <a:latin typeface="+mj-lt"/>
              </a:rPr>
              <a:t>Shortage in opposition suit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98126" y="2669731"/>
            <a:ext cx="936104" cy="523220"/>
          </a:xfrm>
          <a:prstGeom prst="rect">
            <a:avLst/>
          </a:prstGeom>
          <a:solidFill>
            <a:srgbClr val="FFCC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2800" dirty="0" smtClean="0">
                <a:latin typeface="+mj-lt"/>
              </a:rPr>
              <a:t>1</a:t>
            </a:r>
            <a:r>
              <a:rPr lang="en-NZ" sz="2800" dirty="0" smtClean="0">
                <a:latin typeface="+mj-lt"/>
                <a:sym typeface="Symbol"/>
              </a:rPr>
              <a:t></a:t>
            </a:r>
            <a:endParaRPr lang="en-NZ" sz="2800" dirty="0">
              <a:latin typeface="+mj-lt"/>
            </a:endParaRPr>
          </a:p>
        </p:txBody>
      </p:sp>
      <p:pic>
        <p:nvPicPr>
          <p:cNvPr id="8" name="Picture 7" descr="gre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2" y="5373216"/>
            <a:ext cx="2218878" cy="18722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0337" cy="7101408"/>
          </a:xfrm>
        </p:spPr>
      </p:pic>
      <p:sp>
        <p:nvSpPr>
          <p:cNvPr id="5" name="TextBox 4"/>
          <p:cNvSpPr txBox="1"/>
          <p:nvPr/>
        </p:nvSpPr>
        <p:spPr>
          <a:xfrm>
            <a:off x="5580112" y="2561841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latin typeface="+mj-lt"/>
              </a:rPr>
              <a:t>/</a:t>
            </a:r>
            <a:endParaRPr lang="en-NZ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598819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15 points … BUT only 1 club … Not balanced … therefore have to PASS</a:t>
            </a:r>
          </a:p>
        </p:txBody>
      </p:sp>
      <p:pic>
        <p:nvPicPr>
          <p:cNvPr id="7" name="Picture 6" descr="gre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2" y="5301208"/>
            <a:ext cx="2218878" cy="1728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27384"/>
            <a:ext cx="9190337" cy="6314754"/>
          </a:xfrm>
        </p:spPr>
      </p:pic>
      <p:sp>
        <p:nvSpPr>
          <p:cNvPr id="5" name="TextBox 4"/>
          <p:cNvSpPr txBox="1"/>
          <p:nvPr/>
        </p:nvSpPr>
        <p:spPr>
          <a:xfrm>
            <a:off x="5580112" y="2276872"/>
            <a:ext cx="936104" cy="527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atin typeface="+mj-lt"/>
              </a:rPr>
              <a:t>PASS</a:t>
            </a:r>
            <a:endParaRPr lang="en-NZ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068960"/>
            <a:ext cx="3672408" cy="1489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14 points … BUT only 2 hearts … balanced hand but cannot bid 1NT because there are not enough points … therefore have to PASS</a:t>
            </a:r>
          </a:p>
          <a:p>
            <a:pPr algn="just"/>
            <a:endParaRPr lang="en-NZ" b="1" dirty="0">
              <a:latin typeface="+mj-lt"/>
            </a:endParaRPr>
          </a:p>
        </p:txBody>
      </p:sp>
      <p:pic>
        <p:nvPicPr>
          <p:cNvPr id="7" name="Picture 6" descr="gre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92280" y="4797152"/>
            <a:ext cx="2051720" cy="1464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780696"/>
          </a:xfrm>
        </p:spPr>
        <p:txBody>
          <a:bodyPr>
            <a:normAutofit/>
          </a:bodyPr>
          <a:lstStyle/>
          <a:p>
            <a:r>
              <a:rPr lang="en-NZ" sz="4800" b="1" dirty="0" smtClean="0"/>
              <a:t>Response to a Takeout Double</a:t>
            </a:r>
            <a:endParaRPr lang="en-NZ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104456"/>
          </a:xfrm>
        </p:spPr>
        <p:txBody>
          <a:bodyPr>
            <a:normAutofit/>
          </a:bodyPr>
          <a:lstStyle/>
          <a:p>
            <a:r>
              <a:rPr lang="en-NZ" sz="4000" dirty="0" smtClean="0"/>
              <a:t>If your RHO passes … YOU HAVE TO BID </a:t>
            </a:r>
          </a:p>
          <a:p>
            <a:pPr lvl="1"/>
            <a:r>
              <a:rPr lang="en-NZ" sz="3800" dirty="0" smtClean="0"/>
              <a:t>… </a:t>
            </a:r>
            <a:r>
              <a:rPr lang="en-NZ" sz="3600" dirty="0" smtClean="0"/>
              <a:t>even if you have no points … </a:t>
            </a:r>
          </a:p>
          <a:p>
            <a:pPr lvl="1"/>
            <a:r>
              <a:rPr lang="en-NZ" sz="3600" dirty="0" smtClean="0"/>
              <a:t>… even at the 2-level if necessary</a:t>
            </a:r>
          </a:p>
          <a:p>
            <a:pPr lvl="1"/>
            <a:r>
              <a:rPr lang="en-NZ" sz="3600" dirty="0" smtClean="0"/>
              <a:t>REMEMBER partner has promised that he can handle any other suit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5076473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 smtClean="0">
                <a:solidFill>
                  <a:srgbClr val="2A700F"/>
                </a:solidFill>
              </a:rPr>
              <a:t>You do not have to bid after an opponent calls</a:t>
            </a:r>
            <a:endParaRPr lang="en-NZ" dirty="0">
              <a:solidFill>
                <a:srgbClr val="2A700F"/>
              </a:solidFill>
            </a:endParaRPr>
          </a:p>
        </p:txBody>
      </p:sp>
      <p:pic>
        <p:nvPicPr>
          <p:cNvPr id="1026" name="Picture 2" descr="C:\Users\Amanda\AppData\Local\Microsoft\Windows\Temporary Internet Files\Content.IE5\DE6QMMER\MC90043756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1844824"/>
            <a:ext cx="1943100" cy="1984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400" b="1" dirty="0" smtClean="0"/>
              <a:t>Response to a Takeout Double</a:t>
            </a:r>
            <a:endParaRPr lang="en-NZ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20480"/>
          </a:xfrm>
        </p:spPr>
        <p:txBody>
          <a:bodyPr>
            <a:normAutofit/>
          </a:bodyPr>
          <a:lstStyle/>
          <a:p>
            <a:r>
              <a:rPr lang="en-NZ" sz="4000" dirty="0" smtClean="0"/>
              <a:t>FIRST CHOICE</a:t>
            </a:r>
          </a:p>
          <a:p>
            <a:pPr lvl="1"/>
            <a:r>
              <a:rPr lang="en-NZ" sz="3800" dirty="0" smtClean="0"/>
              <a:t>Give preference to a major</a:t>
            </a:r>
          </a:p>
          <a:p>
            <a:r>
              <a:rPr lang="en-NZ" sz="4000" dirty="0" smtClean="0"/>
              <a:t>SECOND CHOICE</a:t>
            </a:r>
          </a:p>
          <a:p>
            <a:pPr lvl="1"/>
            <a:r>
              <a:rPr lang="en-NZ" sz="3800" dirty="0" smtClean="0"/>
              <a:t>Bid 1NT</a:t>
            </a:r>
          </a:p>
          <a:p>
            <a:r>
              <a:rPr lang="en-NZ" sz="4000" dirty="0" smtClean="0"/>
              <a:t>THIRD CHOICE</a:t>
            </a:r>
          </a:p>
          <a:p>
            <a:pPr lvl="1"/>
            <a:r>
              <a:rPr lang="en-NZ" sz="3800" dirty="0" smtClean="0"/>
              <a:t>Give preference to a minor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5229200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 smtClean="0">
                <a:solidFill>
                  <a:srgbClr val="2A700F"/>
                </a:solidFill>
              </a:rPr>
              <a:t>You do not have to bid after an opponent calls</a:t>
            </a:r>
            <a:endParaRPr lang="en-NZ" dirty="0">
              <a:solidFill>
                <a:srgbClr val="2A700F"/>
              </a:solidFill>
            </a:endParaRPr>
          </a:p>
        </p:txBody>
      </p:sp>
      <p:pic>
        <p:nvPicPr>
          <p:cNvPr id="2051" name="Picture 3" descr="C:\Users\Amanda\AppData\Local\Microsoft\Windows\Temporary Internet Files\Content.IE5\DLMTVB4T\MC90005963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1844824"/>
            <a:ext cx="2607174" cy="2880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400" b="1" dirty="0" smtClean="0"/>
              <a:t>Response to a Takeout Double</a:t>
            </a:r>
            <a:endParaRPr lang="en-NZ" sz="4400" b="1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268759"/>
          <a:ext cx="8229600" cy="475252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43200"/>
                <a:gridCol w="1875656"/>
                <a:gridCol w="3610744"/>
              </a:tblGrid>
              <a:tr h="1584176">
                <a:tc>
                  <a:txBody>
                    <a:bodyPr/>
                    <a:lstStyle/>
                    <a:p>
                      <a:pPr algn="ctr"/>
                      <a:r>
                        <a:rPr lang="en-NZ" sz="3200" dirty="0" smtClean="0"/>
                        <a:t>GAME</a:t>
                      </a:r>
                      <a:endParaRPr lang="en-NZ" sz="3200" b="1" dirty="0">
                        <a:latin typeface="+mn-lt"/>
                      </a:endParaRPr>
                    </a:p>
                  </a:txBody>
                  <a:tcPr anchor="ctr">
                    <a:solidFill>
                      <a:srgbClr val="2A700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200" dirty="0" smtClean="0"/>
                        <a:t>13+</a:t>
                      </a:r>
                      <a:endParaRPr lang="en-NZ" sz="3200" b="1" dirty="0">
                        <a:latin typeface="+mn-lt"/>
                      </a:endParaRPr>
                    </a:p>
                  </a:txBody>
                  <a:tcPr anchor="ctr">
                    <a:solidFill>
                      <a:srgbClr val="2A700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400" dirty="0" smtClean="0"/>
                        <a:t>Jump to GAME </a:t>
                      </a:r>
                    </a:p>
                    <a:p>
                      <a:pPr algn="ctr"/>
                      <a:r>
                        <a:rPr lang="en-NZ" sz="2400" dirty="0" smtClean="0"/>
                        <a:t>Suit (5+),</a:t>
                      </a:r>
                      <a:r>
                        <a:rPr lang="en-NZ" sz="2400" baseline="0" dirty="0" smtClean="0"/>
                        <a:t> </a:t>
                      </a:r>
                      <a:r>
                        <a:rPr lang="en-NZ" sz="2400" dirty="0" smtClean="0"/>
                        <a:t>or</a:t>
                      </a:r>
                      <a:r>
                        <a:rPr lang="en-NZ" sz="2400" baseline="0" dirty="0" smtClean="0"/>
                        <a:t> 3NT</a:t>
                      </a:r>
                      <a:endParaRPr lang="en-NZ" sz="2400" dirty="0">
                        <a:latin typeface="+mn-lt"/>
                      </a:endParaRPr>
                    </a:p>
                  </a:txBody>
                  <a:tcPr anchor="ctr">
                    <a:solidFill>
                      <a:srgbClr val="2A700F">
                        <a:alpha val="80000"/>
                      </a:srgbClr>
                    </a:solidFill>
                  </a:tcPr>
                </a:tc>
              </a:tr>
              <a:tr h="1584176">
                <a:tc>
                  <a:txBody>
                    <a:bodyPr/>
                    <a:lstStyle/>
                    <a:p>
                      <a:pPr algn="ctr"/>
                      <a:r>
                        <a:rPr lang="en-NZ" sz="3200" dirty="0" smtClean="0"/>
                        <a:t>INVITATIONAL</a:t>
                      </a:r>
                      <a:endParaRPr lang="en-NZ" sz="32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200" dirty="0" smtClean="0"/>
                        <a:t>10-12</a:t>
                      </a:r>
                      <a:endParaRPr lang="en-NZ" sz="32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400" dirty="0" smtClean="0"/>
                        <a:t>Jump in a suit (4+)</a:t>
                      </a:r>
                    </a:p>
                    <a:p>
                      <a:pPr algn="ctr"/>
                      <a:r>
                        <a:rPr lang="en-NZ" sz="2400" dirty="0" smtClean="0"/>
                        <a:t>Bid 2NT (with a stop)</a:t>
                      </a:r>
                      <a:endParaRPr lang="en-NZ" sz="2400" dirty="0">
                        <a:latin typeface="+mn-lt"/>
                      </a:endParaRPr>
                    </a:p>
                  </a:txBody>
                  <a:tcPr anchor="ctr"/>
                </a:tc>
              </a:tr>
              <a:tr h="1584176">
                <a:tc>
                  <a:txBody>
                    <a:bodyPr/>
                    <a:lstStyle/>
                    <a:p>
                      <a:pPr algn="ctr"/>
                      <a:r>
                        <a:rPr lang="en-NZ" sz="3200" dirty="0" smtClean="0"/>
                        <a:t>MINIMUM</a:t>
                      </a:r>
                      <a:endParaRPr lang="en-NZ" sz="32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200" dirty="0" smtClean="0"/>
                        <a:t>0-9</a:t>
                      </a:r>
                      <a:endParaRPr lang="en-NZ" sz="32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400" dirty="0" smtClean="0"/>
                        <a:t>Bid your own suit (4+)</a:t>
                      </a:r>
                    </a:p>
                    <a:p>
                      <a:pPr algn="ctr"/>
                      <a:r>
                        <a:rPr lang="en-NZ" sz="2400" dirty="0" smtClean="0"/>
                        <a:t>Or 1NT with 6-9 points</a:t>
                      </a:r>
                      <a:endParaRPr lang="en-NZ" sz="2400" dirty="0">
                        <a:latin typeface="+mn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780696"/>
          </a:xfrm>
        </p:spPr>
        <p:txBody>
          <a:bodyPr>
            <a:normAutofit/>
          </a:bodyPr>
          <a:lstStyle/>
          <a:p>
            <a:r>
              <a:rPr lang="en-NZ" sz="4400" b="1" dirty="0" smtClean="0"/>
              <a:t>Response to a Takeout Double</a:t>
            </a:r>
            <a:endParaRPr lang="en-NZ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320480"/>
          </a:xfrm>
        </p:spPr>
        <p:txBody>
          <a:bodyPr>
            <a:normAutofit/>
          </a:bodyPr>
          <a:lstStyle/>
          <a:p>
            <a:r>
              <a:rPr lang="en-NZ" sz="4000" dirty="0" smtClean="0"/>
              <a:t>If the opponent’s bid BEFORE you are forced to bid, you can now PASS</a:t>
            </a:r>
          </a:p>
          <a:p>
            <a:r>
              <a:rPr lang="en-NZ" sz="3800" dirty="0" smtClean="0"/>
              <a:t>Therefore a bid from you now</a:t>
            </a:r>
          </a:p>
          <a:p>
            <a:pPr>
              <a:buNone/>
            </a:pPr>
            <a:r>
              <a:rPr lang="en-NZ" sz="3800" dirty="0" smtClean="0"/>
              <a:t>   shows 8+ points … it is a CONSTRUCTIVE bid</a:t>
            </a:r>
            <a:endParaRPr lang="en-NZ" sz="40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95536" y="5589240"/>
            <a:ext cx="8208912" cy="584775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 smtClean="0">
                <a:solidFill>
                  <a:srgbClr val="2A700F"/>
                </a:solidFill>
              </a:rPr>
              <a:t>You do not have to bid after an opponent calls</a:t>
            </a:r>
            <a:endParaRPr lang="en-NZ" dirty="0">
              <a:solidFill>
                <a:srgbClr val="2A700F"/>
              </a:solidFill>
            </a:endParaRPr>
          </a:p>
        </p:txBody>
      </p:sp>
      <p:pic>
        <p:nvPicPr>
          <p:cNvPr id="3075" name="Picture 3" descr="C:\Users\Amanda\AppData\Local\Microsoft\Windows\Temporary Internet Files\Content.IE5\DE6QMMER\MC900437563[2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3284984"/>
            <a:ext cx="1943100" cy="1984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46337" y="0"/>
            <a:ext cx="9190337" cy="6309320"/>
          </a:xfrm>
        </p:spPr>
      </p:pic>
      <p:sp>
        <p:nvSpPr>
          <p:cNvPr id="5" name="TextBox 4"/>
          <p:cNvSpPr txBox="1"/>
          <p:nvPr/>
        </p:nvSpPr>
        <p:spPr>
          <a:xfrm>
            <a:off x="5580112" y="2204864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latin typeface="+mj-lt"/>
              </a:rPr>
              <a:t>1</a:t>
            </a:r>
            <a:r>
              <a:rPr lang="en-NZ" sz="3200" b="1" dirty="0" smtClean="0">
                <a:solidFill>
                  <a:srgbClr val="FF0000"/>
                </a:solidFill>
                <a:latin typeface="+mj-lt"/>
                <a:sym typeface="Symbol"/>
              </a:rPr>
              <a:t></a:t>
            </a:r>
            <a:endParaRPr lang="en-NZ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2852936"/>
            <a:ext cx="3672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Bid your lowest 4 -card major</a:t>
            </a:r>
          </a:p>
          <a:p>
            <a:pPr algn="just"/>
            <a:r>
              <a:rPr lang="en-NZ" b="1" dirty="0" smtClean="0">
                <a:latin typeface="+mj-lt"/>
              </a:rPr>
              <a:t>&lt;10 points so bid at the lowest level possible</a:t>
            </a:r>
          </a:p>
          <a:p>
            <a:pPr algn="just"/>
            <a:endParaRPr lang="en-NZ" b="1" dirty="0" smtClean="0">
              <a:latin typeface="+mj-lt"/>
            </a:endParaRPr>
          </a:p>
        </p:txBody>
      </p:sp>
      <p:pic>
        <p:nvPicPr>
          <p:cNvPr id="7" name="Picture 6" descr="gre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2" y="4581128"/>
            <a:ext cx="2123728" cy="1728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99392"/>
            <a:ext cx="9190337" cy="6408712"/>
          </a:xfrm>
        </p:spPr>
      </p:pic>
      <p:sp>
        <p:nvSpPr>
          <p:cNvPr id="5" name="TextBox 4"/>
          <p:cNvSpPr txBox="1"/>
          <p:nvPr/>
        </p:nvSpPr>
        <p:spPr>
          <a:xfrm>
            <a:off x="5580112" y="2196153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latin typeface="+mj-lt"/>
              </a:rPr>
              <a:t>1NT</a:t>
            </a:r>
            <a:endParaRPr lang="en-NZ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2636912"/>
            <a:ext cx="367240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6 – 9 points, no 4-card major, balanced hand with a Spade hold</a:t>
            </a:r>
          </a:p>
          <a:p>
            <a:pPr algn="just"/>
            <a:endParaRPr lang="en-NZ" sz="1100" b="1" dirty="0" smtClean="0">
              <a:latin typeface="+mj-lt"/>
            </a:endParaRPr>
          </a:p>
          <a:p>
            <a:pPr algn="just"/>
            <a:r>
              <a:rPr lang="en-NZ" b="1" dirty="0" smtClean="0">
                <a:latin typeface="+mj-lt"/>
              </a:rPr>
              <a:t>… therefore bid 1NT</a:t>
            </a:r>
          </a:p>
        </p:txBody>
      </p:sp>
      <p:pic>
        <p:nvPicPr>
          <p:cNvPr id="8" name="Picture 7" descr="gre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2" y="4653136"/>
            <a:ext cx="2110358" cy="16561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27384"/>
            <a:ext cx="9190337" cy="6336704"/>
          </a:xfrm>
        </p:spPr>
      </p:pic>
      <p:sp>
        <p:nvSpPr>
          <p:cNvPr id="5" name="TextBox 4"/>
          <p:cNvSpPr txBox="1"/>
          <p:nvPr/>
        </p:nvSpPr>
        <p:spPr>
          <a:xfrm>
            <a:off x="5580112" y="2257708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atin typeface="+mj-lt"/>
              </a:rPr>
              <a:t>PASS</a:t>
            </a:r>
            <a:endParaRPr lang="en-NZ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2636912"/>
            <a:ext cx="367240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East has bid … you don’t have to bid now</a:t>
            </a:r>
          </a:p>
          <a:p>
            <a:pPr algn="just"/>
            <a:endParaRPr lang="en-NZ" sz="1100" b="1" dirty="0" smtClean="0">
              <a:latin typeface="+mj-lt"/>
            </a:endParaRPr>
          </a:p>
          <a:p>
            <a:pPr algn="just"/>
            <a:r>
              <a:rPr lang="en-NZ" b="1" dirty="0" smtClean="0">
                <a:latin typeface="+mj-lt"/>
              </a:rPr>
              <a:t>&lt;8 points, therefore PASS</a:t>
            </a:r>
          </a:p>
        </p:txBody>
      </p:sp>
      <p:pic>
        <p:nvPicPr>
          <p:cNvPr id="7" name="Picture 6" descr="gre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92280" y="4653136"/>
            <a:ext cx="2088232" cy="16561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99392"/>
            <a:ext cx="9190337" cy="6408712"/>
          </a:xfrm>
        </p:spPr>
      </p:pic>
      <p:sp>
        <p:nvSpPr>
          <p:cNvPr id="5" name="TextBox 4"/>
          <p:cNvSpPr txBox="1"/>
          <p:nvPr/>
        </p:nvSpPr>
        <p:spPr>
          <a:xfrm>
            <a:off x="5580112" y="2196153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latin typeface="+mj-lt"/>
              </a:rPr>
              <a:t>1</a:t>
            </a:r>
            <a:r>
              <a:rPr lang="en-NZ" sz="3200" b="1" dirty="0" smtClean="0">
                <a:solidFill>
                  <a:srgbClr val="FF0000"/>
                </a:solidFill>
                <a:latin typeface="+mj-lt"/>
                <a:sym typeface="Symbol"/>
              </a:rPr>
              <a:t></a:t>
            </a:r>
            <a:endParaRPr lang="en-NZ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2852936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Bid your major at the lowest level</a:t>
            </a:r>
          </a:p>
          <a:p>
            <a:pPr algn="just"/>
            <a:endParaRPr lang="en-NZ" b="1" dirty="0" smtClean="0">
              <a:latin typeface="+mj-lt"/>
            </a:endParaRPr>
          </a:p>
        </p:txBody>
      </p:sp>
      <p:pic>
        <p:nvPicPr>
          <p:cNvPr id="7" name="Picture 6" descr="gre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92280" y="4797152"/>
            <a:ext cx="2051720" cy="15121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54573"/>
            <a:ext cx="9190337" cy="6363893"/>
          </a:xfrm>
        </p:spPr>
      </p:pic>
      <p:sp>
        <p:nvSpPr>
          <p:cNvPr id="5" name="TextBox 4"/>
          <p:cNvSpPr txBox="1"/>
          <p:nvPr/>
        </p:nvSpPr>
        <p:spPr>
          <a:xfrm>
            <a:off x="5580112" y="2196153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200" b="1" dirty="0" smtClean="0">
                <a:latin typeface="+mj-lt"/>
              </a:rPr>
              <a:t>2</a:t>
            </a:r>
            <a:r>
              <a:rPr lang="en-NZ" sz="3200" b="1" dirty="0" smtClean="0">
                <a:solidFill>
                  <a:srgbClr val="FF0000"/>
                </a:solidFill>
                <a:sym typeface="Symbol"/>
              </a:rPr>
              <a:t></a:t>
            </a:r>
            <a:endParaRPr lang="en-NZ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429000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Bid your major at the lowest level</a:t>
            </a:r>
          </a:p>
          <a:p>
            <a:pPr algn="just"/>
            <a:endParaRPr lang="en-NZ" b="1" dirty="0" smtClean="0">
              <a:latin typeface="+mj-lt"/>
            </a:endParaRPr>
          </a:p>
        </p:txBody>
      </p:sp>
      <p:pic>
        <p:nvPicPr>
          <p:cNvPr id="7" name="Picture 6" descr="gre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05650" y="4653136"/>
            <a:ext cx="2038350" cy="16561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27384"/>
            <a:ext cx="9190337" cy="6336704"/>
          </a:xfrm>
        </p:spPr>
      </p:pic>
      <p:sp>
        <p:nvSpPr>
          <p:cNvPr id="5" name="TextBox 4"/>
          <p:cNvSpPr txBox="1"/>
          <p:nvPr/>
        </p:nvSpPr>
        <p:spPr>
          <a:xfrm>
            <a:off x="5580112" y="2276872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 smtClean="0">
                <a:latin typeface="+mj-lt"/>
              </a:rPr>
              <a:t>PASS</a:t>
            </a:r>
            <a:endParaRPr lang="en-NZ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429000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 smtClean="0">
                <a:latin typeface="+mj-lt"/>
              </a:rPr>
              <a:t>You don’t have to bid </a:t>
            </a:r>
          </a:p>
        </p:txBody>
      </p:sp>
      <p:pic>
        <p:nvPicPr>
          <p:cNvPr id="7" name="Picture 6" descr="gre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05650" y="4797152"/>
            <a:ext cx="2038350" cy="15121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1224136"/>
          </a:xfrm>
        </p:spPr>
        <p:txBody>
          <a:bodyPr>
            <a:noAutofit/>
          </a:bodyPr>
          <a:lstStyle/>
          <a:p>
            <a:pPr algn="ctr"/>
            <a:r>
              <a:rPr lang="en-NZ" sz="7200" b="1" dirty="0" smtClean="0"/>
              <a:t>BEGINNERS’ LESSONS</a:t>
            </a:r>
            <a:endParaRPr lang="en-NZ" sz="6600" b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63688" y="3933056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7544" y="1988840"/>
            <a:ext cx="8229600" cy="1224136"/>
          </a:xfrm>
          <a:prstGeom prst="rect">
            <a:avLst/>
          </a:prstGeom>
        </p:spPr>
        <p:txBody>
          <a:bodyPr vert="horz" l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ea typeface="+mj-ea"/>
                <a:cs typeface="+mj-cs"/>
              </a:rPr>
              <a:t>Please contact me if you have any questions</a:t>
            </a:r>
            <a:endParaRPr kumimoji="0" lang="en-NZ" sz="54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6" name="Picture 5" descr="NZ Bridge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3429" y="3501008"/>
            <a:ext cx="3868531" cy="1083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8955</TotalTime>
  <Words>657</Words>
  <Application>Microsoft Office PowerPoint</Application>
  <PresentationFormat>On-screen Show (4:3)</PresentationFormat>
  <Paragraphs>116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Lesson Eight   Takeout Doubles</vt:lpstr>
      <vt:lpstr>Reasons for Overcalling</vt:lpstr>
      <vt:lpstr>Rules to Overcall a suit</vt:lpstr>
      <vt:lpstr>Slide 5</vt:lpstr>
      <vt:lpstr>Rules to Overcall in NoTrumps</vt:lpstr>
      <vt:lpstr>Slide 7</vt:lpstr>
      <vt:lpstr>WHAT HAPPENS when your hand doesn’t meet this criteria?</vt:lpstr>
      <vt:lpstr>Slide 9</vt:lpstr>
      <vt:lpstr>Takeout Double shows the following:</vt:lpstr>
      <vt:lpstr>Choices when Overcalling</vt:lpstr>
      <vt:lpstr>Slide 12</vt:lpstr>
      <vt:lpstr>Slide 13</vt:lpstr>
      <vt:lpstr>Slide 14</vt:lpstr>
      <vt:lpstr>Slide 15</vt:lpstr>
      <vt:lpstr>Slide 16</vt:lpstr>
      <vt:lpstr>Response to a Takeout Double</vt:lpstr>
      <vt:lpstr>Response to a Takeout Double</vt:lpstr>
      <vt:lpstr>Response to a Takeout Double</vt:lpstr>
      <vt:lpstr>Response to a Takeout Double</vt:lpstr>
      <vt:lpstr>Slide 21</vt:lpstr>
      <vt:lpstr>Slide 22</vt:lpstr>
      <vt:lpstr>Slide 23</vt:lpstr>
      <vt:lpstr>Slide 24</vt:lpstr>
      <vt:lpstr>Slide 25</vt:lpstr>
      <vt:lpstr>Slide 26</vt:lpstr>
      <vt:lpstr>BEGINNERS’ LESSONS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amanda.smith</cp:lastModifiedBy>
  <cp:revision>243</cp:revision>
  <dcterms:created xsi:type="dcterms:W3CDTF">2013-02-20T01:53:33Z</dcterms:created>
  <dcterms:modified xsi:type="dcterms:W3CDTF">2015-08-17T01:42:11Z</dcterms:modified>
</cp:coreProperties>
</file>