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handoutMasterIdLst>
    <p:handoutMasterId r:id="rId21"/>
  </p:handoutMasterIdLst>
  <p:sldIdLst>
    <p:sldId id="446" r:id="rId2"/>
    <p:sldId id="419" r:id="rId3"/>
    <p:sldId id="420" r:id="rId4"/>
    <p:sldId id="421" r:id="rId5"/>
    <p:sldId id="422" r:id="rId6"/>
    <p:sldId id="423" r:id="rId7"/>
    <p:sldId id="424" r:id="rId8"/>
    <p:sldId id="426" r:id="rId9"/>
    <p:sldId id="428" r:id="rId10"/>
    <p:sldId id="430" r:id="rId11"/>
    <p:sldId id="431" r:id="rId12"/>
    <p:sldId id="433" r:id="rId13"/>
    <p:sldId id="434" r:id="rId14"/>
    <p:sldId id="435" r:id="rId15"/>
    <p:sldId id="436" r:id="rId16"/>
    <p:sldId id="437" r:id="rId17"/>
    <p:sldId id="438" r:id="rId18"/>
    <p:sldId id="448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28/09/2015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28/09/2015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Lesson Nine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/>
            </a:r>
            <a:br>
              <a:rPr lang="en-NZ" sz="4400" dirty="0" smtClean="0"/>
            </a:br>
            <a:r>
              <a:rPr lang="en-NZ" sz="4400" dirty="0" smtClean="0"/>
              <a:t>Pre-emptive Openings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Rules up until NOW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>
                <a:latin typeface="+mj-lt"/>
              </a:rPr>
              <a:t>1-suit openings – 12-19 points</a:t>
            </a:r>
          </a:p>
          <a:p>
            <a:r>
              <a:rPr lang="en-NZ" sz="4000" dirty="0" smtClean="0">
                <a:latin typeface="+mj-lt"/>
              </a:rPr>
              <a:t>1NT opening – 12-14 points</a:t>
            </a:r>
          </a:p>
          <a:p>
            <a:endParaRPr lang="en-NZ" sz="900" dirty="0" smtClean="0">
              <a:latin typeface="+mj-lt"/>
            </a:endParaRPr>
          </a:p>
          <a:p>
            <a:pPr>
              <a:buNone/>
            </a:pPr>
            <a:r>
              <a:rPr lang="en-NZ" sz="4000" dirty="0" smtClean="0">
                <a:latin typeface="+mj-lt"/>
              </a:rPr>
              <a:t>BUT sometimes we have less then 12 points but still have some desire to get into the bidding … when????</a:t>
            </a:r>
          </a:p>
          <a:p>
            <a:pPr>
              <a:buNone/>
            </a:pPr>
            <a:endParaRPr lang="en-NZ" sz="4000" dirty="0" smtClean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4982979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We have a LONG suit of our own – </a:t>
            </a:r>
          </a:p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i.e. 6 or more cards in the suit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pic>
        <p:nvPicPr>
          <p:cNvPr id="2050" name="Picture 2" descr="C:\Users\Amanda\AppData\Local\Microsoft\Windows\Temporary Internet Files\Content.IE5\DE6QMMER\MC90044142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052736"/>
            <a:ext cx="1763688" cy="176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Pre-emptive Openings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58112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1</a:t>
            </a:r>
            <a:r>
              <a:rPr lang="en-NZ" sz="6600" b="1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rcRect b="32258"/>
          <a:stretch>
            <a:fillRect/>
          </a:stretch>
        </p:blipFill>
        <p:spPr>
          <a:xfrm>
            <a:off x="225169" y="1628800"/>
            <a:ext cx="8621653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940152" y="4581128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12 – 19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Open longest suit first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Pre-emptive Openings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42614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12-19 points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rcRect b="31034"/>
          <a:stretch>
            <a:fillRect/>
          </a:stretch>
        </p:blipFill>
        <p:spPr>
          <a:xfrm>
            <a:off x="525985" y="1628800"/>
            <a:ext cx="8020021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940152" y="4221088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BUT STILL a hand worth bidding on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39552" y="4365104"/>
            <a:ext cx="4752528" cy="10801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11560" y="4365104"/>
            <a:ext cx="4536504" cy="10801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NEW OPENING BIDS </a:t>
            </a:r>
            <a:r>
              <a:rPr lang="en-NZ" sz="4800" dirty="0" smtClean="0"/>
              <a:t>… </a:t>
            </a:r>
            <a:r>
              <a:rPr lang="en-NZ" sz="4800" b="1" dirty="0" smtClean="0"/>
              <a:t>2-level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/>
          </a:bodyPr>
          <a:lstStyle/>
          <a:p>
            <a:r>
              <a:rPr lang="en-NZ" sz="2800" dirty="0" smtClean="0"/>
              <a:t>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 smtClean="0">
                <a:sym typeface="Symbol"/>
              </a:rPr>
              <a:t>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diamond suit</a:t>
            </a:r>
          </a:p>
          <a:p>
            <a:r>
              <a:rPr lang="en-NZ" sz="2800" dirty="0" smtClean="0">
                <a:sym typeface="Symbol"/>
              </a:rPr>
              <a:t>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heart suit</a:t>
            </a:r>
            <a:endParaRPr lang="en-NZ" sz="2800" dirty="0" smtClean="0">
              <a:solidFill>
                <a:srgbClr val="FF0000"/>
              </a:solidFill>
              <a:sym typeface="Symbol"/>
            </a:endParaRPr>
          </a:p>
          <a:p>
            <a:r>
              <a:rPr lang="en-NZ" sz="2800" dirty="0" smtClean="0">
                <a:sym typeface="Symbol"/>
              </a:rPr>
              <a:t>2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spade suit</a:t>
            </a:r>
          </a:p>
          <a:p>
            <a:endParaRPr lang="en-NZ" sz="1600" dirty="0" smtClean="0">
              <a:sym typeface="Symbol"/>
            </a:endParaRPr>
          </a:p>
          <a:p>
            <a:pPr algn="ctr">
              <a:buNone/>
            </a:pPr>
            <a:r>
              <a:rPr lang="en-NZ" sz="3200" dirty="0" smtClean="0">
                <a:sym typeface="Symbol"/>
              </a:rPr>
              <a:t>A </a:t>
            </a:r>
            <a:r>
              <a:rPr lang="en-NZ" sz="3200" b="1" dirty="0" smtClean="0">
                <a:sym typeface="Symbol"/>
              </a:rPr>
              <a:t>GOOD </a:t>
            </a:r>
            <a:r>
              <a:rPr lang="en-NZ" sz="3200" dirty="0" smtClean="0">
                <a:sym typeface="Symbol"/>
              </a:rPr>
              <a:t>suit is a suit with 2+ honours in the suit</a:t>
            </a:r>
            <a:r>
              <a:rPr lang="en-NZ" sz="2000" dirty="0" smtClean="0">
                <a:sym typeface="Symbol"/>
              </a:rPr>
              <a:t> </a:t>
            </a:r>
          </a:p>
          <a:p>
            <a:pPr algn="ctr">
              <a:buNone/>
            </a:pPr>
            <a:endParaRPr lang="en-NZ" sz="1600" dirty="0" smtClean="0">
              <a:sym typeface="Symbol"/>
            </a:endParaRPr>
          </a:p>
          <a:p>
            <a:pPr algn="ctr">
              <a:buNone/>
            </a:pPr>
            <a:r>
              <a:rPr lang="en-NZ" sz="2400" dirty="0" smtClean="0">
                <a:sym typeface="Symbol"/>
              </a:rPr>
              <a:t>Once you have opened these bids your will </a:t>
            </a:r>
            <a:r>
              <a:rPr lang="en-NZ" sz="2400" b="1" dirty="0" smtClean="0">
                <a:sym typeface="Symbol"/>
              </a:rPr>
              <a:t>rarely </a:t>
            </a:r>
            <a:r>
              <a:rPr lang="en-NZ" sz="2400" dirty="0" smtClean="0">
                <a:sym typeface="Symbol"/>
              </a:rPr>
              <a:t>bid again … you have JUST one shot</a:t>
            </a:r>
            <a:endParaRPr lang="en-NZ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126995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DESTRUCTIVE … we want to make it hard for the opposition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NEW OPENING BIDS </a:t>
            </a:r>
            <a:r>
              <a:rPr lang="en-NZ" sz="4800" dirty="0" smtClean="0"/>
              <a:t>… </a:t>
            </a:r>
            <a:r>
              <a:rPr lang="en-NZ" sz="4800" b="1" dirty="0" smtClean="0"/>
              <a:t>2-level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>
            <a:noAutofit/>
          </a:bodyPr>
          <a:lstStyle/>
          <a:p>
            <a:r>
              <a:rPr lang="en-NZ" sz="2800" dirty="0" smtClean="0"/>
              <a:t>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 smtClean="0">
                <a:sym typeface="Symbol"/>
              </a:rPr>
              <a:t>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diamond suit</a:t>
            </a:r>
          </a:p>
          <a:p>
            <a:r>
              <a:rPr lang="en-NZ" sz="2800" dirty="0" smtClean="0">
                <a:sym typeface="Symbol"/>
              </a:rPr>
              <a:t>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heart suit</a:t>
            </a:r>
            <a:endParaRPr lang="en-NZ" sz="2800" dirty="0" smtClean="0">
              <a:solidFill>
                <a:srgbClr val="FF0000"/>
              </a:solidFill>
              <a:sym typeface="Symbol"/>
            </a:endParaRPr>
          </a:p>
          <a:p>
            <a:r>
              <a:rPr lang="en-NZ" sz="2800" dirty="0" smtClean="0">
                <a:sym typeface="Symbol"/>
              </a:rPr>
              <a:t>2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6</a:t>
            </a:r>
            <a:r>
              <a:rPr lang="en-NZ" sz="2800" dirty="0" smtClean="0">
                <a:sym typeface="Symbol"/>
              </a:rPr>
              <a:t>-card spade suit</a:t>
            </a:r>
          </a:p>
          <a:p>
            <a:endParaRPr lang="en-NZ" sz="1600" dirty="0" smtClean="0">
              <a:sym typeface="Symbol"/>
            </a:endParaRPr>
          </a:p>
          <a:p>
            <a:pPr algn="ctr">
              <a:buNone/>
            </a:pPr>
            <a:endParaRPr lang="en-NZ" sz="1600" dirty="0" smtClean="0">
              <a:sym typeface="Symbol"/>
            </a:endParaRPr>
          </a:p>
          <a:p>
            <a:pPr algn="ctr">
              <a:buNone/>
            </a:pPr>
            <a:r>
              <a:rPr lang="en-NZ" sz="2800" b="1" dirty="0" smtClean="0">
                <a:sym typeface="Symbol"/>
              </a:rPr>
              <a:t>NOTE THAT 2 is not used to show this type of hand</a:t>
            </a:r>
          </a:p>
          <a:p>
            <a:pPr algn="ctr">
              <a:buNone/>
            </a:pPr>
            <a:r>
              <a:rPr lang="en-NZ" sz="2400" b="1" dirty="0" smtClean="0">
                <a:sym typeface="Symbol"/>
              </a:rPr>
              <a:t>The 2 opener is a SPECIAL bid showing a STRONG hand</a:t>
            </a:r>
            <a:endParaRPr lang="en-NZ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4982979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DESTRUCTIVE … we want to make it hard for the opposition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Pre-emptive Openings </a:t>
            </a:r>
            <a:r>
              <a:rPr lang="en-NZ" sz="4900" dirty="0" smtClean="0"/>
              <a:t>… </a:t>
            </a:r>
            <a:r>
              <a:rPr lang="en-NZ" sz="4900" b="1" dirty="0" smtClean="0"/>
              <a:t>2-level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149080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Open 2</a:t>
            </a:r>
            <a:r>
              <a:rPr lang="en-NZ" sz="6600" b="1" dirty="0" smtClean="0">
                <a:latin typeface="+mj-lt"/>
                <a:sym typeface="Symbol"/>
              </a:rPr>
              <a:t></a:t>
            </a:r>
            <a:endParaRPr lang="en-NZ" b="1" dirty="0"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985" y="1556793"/>
            <a:ext cx="8020021" cy="1847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652120" y="4149080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6-10 points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GOOD 6-card suit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Pre-emptive Openings – 2-level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22108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600" b="1" dirty="0" smtClean="0">
                <a:latin typeface="+mj-lt"/>
              </a:rPr>
              <a:t>PASS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933" y="1628800"/>
            <a:ext cx="7812124" cy="1766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652120" y="422108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6-10 points</a:t>
            </a:r>
          </a:p>
          <a:p>
            <a:pPr algn="ctr"/>
            <a:r>
              <a:rPr lang="en-NZ" sz="4400" b="1" dirty="0" smtClean="0">
                <a:solidFill>
                  <a:srgbClr val="FF0000"/>
                </a:solidFill>
                <a:latin typeface="+mj-lt"/>
              </a:rPr>
              <a:t>BAD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</a:rPr>
              <a:t> 6-card suit</a:t>
            </a:r>
            <a:endParaRPr lang="en-NZ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RESPONSES TO 2-level openers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89120"/>
          </a:xfrm>
        </p:spPr>
        <p:txBody>
          <a:bodyPr>
            <a:normAutofit/>
          </a:bodyPr>
          <a:lstStyle/>
          <a:p>
            <a:r>
              <a:rPr lang="en-NZ" sz="3200" b="1" dirty="0" smtClean="0"/>
              <a:t>PASS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		</a:t>
            </a:r>
            <a:r>
              <a:rPr lang="en-NZ" sz="3200" b="1" dirty="0" smtClean="0">
                <a:sym typeface="Symbol"/>
              </a:rPr>
              <a:t> 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b="1" dirty="0" smtClean="0">
                <a:sym typeface="Symbol"/>
              </a:rPr>
              <a:t>0 – 13 points, 0-3 card support</a:t>
            </a:r>
          </a:p>
          <a:p>
            <a:r>
              <a:rPr lang="en-NZ" sz="2800" dirty="0" smtClean="0">
                <a:sym typeface="Symbol"/>
              </a:rPr>
              <a:t>3-level raise</a:t>
            </a:r>
            <a:r>
              <a:rPr lang="en-NZ" sz="3200" dirty="0" smtClean="0">
                <a:sym typeface="Symbol"/>
              </a:rPr>
              <a:t>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14-15 points, 2+ card support</a:t>
            </a:r>
          </a:p>
          <a:p>
            <a:r>
              <a:rPr lang="en-NZ" sz="3200" dirty="0" smtClean="0">
                <a:sym typeface="Symbol"/>
              </a:rPr>
              <a:t>GAME	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16+ points, 2+ card support</a:t>
            </a:r>
          </a:p>
          <a:p>
            <a:r>
              <a:rPr lang="en-NZ" sz="3200" dirty="0" smtClean="0">
                <a:sym typeface="Symbol"/>
              </a:rPr>
              <a:t>GAME 	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0+ points, 4+ card support</a:t>
            </a:r>
          </a:p>
          <a:p>
            <a:r>
              <a:rPr lang="en-NZ" sz="2800" dirty="0" smtClean="0">
                <a:sym typeface="Symbol"/>
              </a:rPr>
              <a:t>NEW SUIT</a:t>
            </a:r>
            <a:r>
              <a:rPr lang="en-NZ" sz="3200" dirty="0" smtClean="0">
                <a:sym typeface="Symbol"/>
              </a:rPr>
              <a:t>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17+ points, 6+ card suit of 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272190"/>
            <a:ext cx="8208912" cy="181588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2-level opening bids are DESTRUCTIVE … we want to make it hard for the opposition … THEREFORE ONLY respond if you think there is a chance of reaching GAME OR you have a 10+ card fit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580112" y="2319263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 smtClean="0"/>
              <a:t>Pass</a:t>
            </a:r>
            <a:endParaRPr lang="en-NZ" sz="1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&lt;14 points</a:t>
            </a:r>
          </a:p>
          <a:p>
            <a:pPr algn="just"/>
            <a:r>
              <a:rPr lang="en-NZ" b="1" dirty="0" smtClean="0">
                <a:latin typeface="+mj-lt"/>
              </a:rPr>
              <a:t>West now has to guess what to do</a:t>
            </a:r>
            <a:endParaRPr lang="en-NZ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2348880"/>
            <a:ext cx="936104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endParaRPr lang="en-NZ" sz="1400" dirty="0">
              <a:solidFill>
                <a:srgbClr val="FF0000"/>
              </a:solidFill>
            </a:endParaRPr>
          </a:p>
        </p:txBody>
      </p:sp>
      <p:pic>
        <p:nvPicPr>
          <p:cNvPr id="10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1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619301" y="2204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3</a:t>
            </a:r>
            <a:r>
              <a:rPr lang="en-NZ" sz="3600" b="1" dirty="0" smtClean="0">
                <a:latin typeface="+mj-lt"/>
                <a:sym typeface="Symbol"/>
              </a:rPr>
              <a:t>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140968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14-15 points</a:t>
            </a:r>
          </a:p>
          <a:p>
            <a:pPr algn="just"/>
            <a:r>
              <a:rPr lang="en-NZ" b="1" dirty="0" smtClean="0">
                <a:latin typeface="+mj-lt"/>
              </a:rPr>
              <a:t>We have a FIT</a:t>
            </a:r>
          </a:p>
          <a:p>
            <a:pPr algn="just"/>
            <a:r>
              <a:rPr lang="en-NZ" b="1" dirty="0" smtClean="0">
                <a:latin typeface="+mj-lt"/>
              </a:rPr>
              <a:t>Invite partner to GAME</a:t>
            </a:r>
            <a:endParaRPr lang="en-NZ" b="1" dirty="0">
              <a:latin typeface="+mj-lt"/>
            </a:endParaRPr>
          </a:p>
        </p:txBody>
      </p:sp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9301" y="246677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4</a:t>
            </a:r>
            <a:r>
              <a:rPr lang="en-NZ" sz="3600" b="1" dirty="0" smtClean="0">
                <a:latin typeface="+mj-lt"/>
                <a:sym typeface="Symbol"/>
              </a:rPr>
              <a:t>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16 points</a:t>
            </a:r>
          </a:p>
          <a:p>
            <a:pPr algn="just"/>
            <a:r>
              <a:rPr lang="en-NZ" b="1" dirty="0" smtClean="0">
                <a:latin typeface="+mj-lt"/>
              </a:rPr>
              <a:t>2-card support … WE HAVE A FIT</a:t>
            </a:r>
          </a:p>
          <a:p>
            <a:pPr algn="just"/>
            <a:r>
              <a:rPr lang="en-NZ" b="1" dirty="0" smtClean="0">
                <a:latin typeface="+mj-lt"/>
              </a:rPr>
              <a:t>Bid to GAME</a:t>
            </a:r>
            <a:endParaRPr lang="en-NZ" b="1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" y="0"/>
            <a:ext cx="9172575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2843808" y="2996952"/>
            <a:ext cx="3456384" cy="112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NZ" sz="2000" b="1" dirty="0" smtClean="0">
                <a:latin typeface="+mj-lt"/>
              </a:rPr>
              <a:t>Put West to the guess</a:t>
            </a:r>
          </a:p>
          <a:p>
            <a:pPr algn="just">
              <a:buNone/>
            </a:pPr>
            <a:r>
              <a:rPr lang="en-NZ" sz="2000" b="1" dirty="0" smtClean="0">
                <a:latin typeface="+mj-lt"/>
              </a:rPr>
              <a:t>We have a 10-card FIT</a:t>
            </a:r>
          </a:p>
          <a:p>
            <a:pPr algn="just">
              <a:buNone/>
            </a:pPr>
            <a:r>
              <a:rPr lang="en-NZ" sz="2000" b="1" dirty="0" smtClean="0">
                <a:latin typeface="+mj-lt"/>
              </a:rPr>
              <a:t>Bid to GAME</a:t>
            </a:r>
            <a:endParaRPr lang="en-NZ" sz="2000" b="1" dirty="0">
              <a:latin typeface="+mj-lt"/>
            </a:endParaRPr>
          </a:p>
        </p:txBody>
      </p:sp>
      <p:pic>
        <p:nvPicPr>
          <p:cNvPr id="10" name="Picture 9" descr="12.JPG"/>
          <p:cNvPicPr>
            <a:picLocks noChangeAspect="1"/>
          </p:cNvPicPr>
          <p:nvPr/>
        </p:nvPicPr>
        <p:blipFill>
          <a:blip r:embed="rId3" cstate="print"/>
          <a:srcRect l="75599" t="50000"/>
          <a:stretch>
            <a:fillRect/>
          </a:stretch>
        </p:blipFill>
        <p:spPr>
          <a:xfrm>
            <a:off x="5508104" y="2348880"/>
            <a:ext cx="883196" cy="3974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79712" y="332655"/>
            <a:ext cx="2555776" cy="147732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b="1" dirty="0" smtClean="0">
                <a:solidFill>
                  <a:srgbClr val="FF0000"/>
                </a:solidFill>
                <a:latin typeface="+mj-lt"/>
              </a:rPr>
              <a:t>What does West do?</a:t>
            </a:r>
          </a:p>
          <a:p>
            <a:pPr algn="ctr"/>
            <a:r>
              <a:rPr lang="en-NZ" b="1" dirty="0" smtClean="0">
                <a:solidFill>
                  <a:srgbClr val="FF0000"/>
                </a:solidFill>
                <a:latin typeface="+mj-lt"/>
              </a:rPr>
              <a:t>PASS?</a:t>
            </a:r>
          </a:p>
          <a:p>
            <a:pPr algn="ctr"/>
            <a:r>
              <a:rPr lang="en-NZ" b="1" dirty="0" smtClean="0">
                <a:solidFill>
                  <a:srgbClr val="FF0000"/>
                </a:solidFill>
                <a:latin typeface="+mj-lt"/>
              </a:rPr>
              <a:t>5 Hearts?</a:t>
            </a:r>
          </a:p>
          <a:p>
            <a:pPr algn="ctr"/>
            <a:r>
              <a:rPr lang="en-NZ" b="1" dirty="0" smtClean="0">
                <a:solidFill>
                  <a:srgbClr val="FF0000"/>
                </a:solidFill>
                <a:latin typeface="+mj-lt"/>
              </a:rPr>
              <a:t>Double?</a:t>
            </a:r>
          </a:p>
          <a:p>
            <a:pPr algn="ctr"/>
            <a:r>
              <a:rPr lang="en-NZ" b="1" dirty="0" smtClean="0">
                <a:solidFill>
                  <a:srgbClr val="FF0000"/>
                </a:solidFill>
                <a:latin typeface="+mj-lt"/>
              </a:rPr>
              <a:t>They have to GUESS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3" name="Picture 12" descr="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44825"/>
            <a:ext cx="2600325" cy="2760328"/>
          </a:xfrm>
          <a:prstGeom prst="rect">
            <a:avLst/>
          </a:prstGeom>
        </p:spPr>
      </p:pic>
      <p:pic>
        <p:nvPicPr>
          <p:cNvPr id="17" name="Content Placeholder 3" descr="Lesson 8 - Board 2.JPG"/>
          <p:cNvPicPr>
            <a:picLocks noChangeAspect="1"/>
          </p:cNvPicPr>
          <p:nvPr/>
        </p:nvPicPr>
        <p:blipFill>
          <a:blip r:embed="rId5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8" name="Content Placeholder 3" descr="Lesson 8 - Board 2.JPG"/>
          <p:cNvPicPr>
            <a:picLocks noChangeAspect="1"/>
          </p:cNvPicPr>
          <p:nvPr/>
        </p:nvPicPr>
        <p:blipFill>
          <a:blip r:embed="rId5" cstate="print"/>
          <a:srcRect l="77568" b="67336"/>
          <a:stretch>
            <a:fillRect/>
          </a:stretch>
        </p:blipFill>
        <p:spPr>
          <a:xfrm>
            <a:off x="0" y="0"/>
            <a:ext cx="1745041" cy="1412776"/>
          </a:xfrm>
          <a:prstGeom prst="rect">
            <a:avLst/>
          </a:prstGeom>
          <a:ln>
            <a:noFill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1259632" y="1196752"/>
            <a:ext cx="720080" cy="5040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NEW OPENING BIDS </a:t>
            </a:r>
            <a:r>
              <a:rPr lang="en-NZ" sz="4800" dirty="0" smtClean="0"/>
              <a:t>… </a:t>
            </a:r>
            <a:r>
              <a:rPr lang="en-NZ" sz="4800" b="1" dirty="0" smtClean="0"/>
              <a:t>3-level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389120"/>
          </a:xfrm>
        </p:spPr>
        <p:txBody>
          <a:bodyPr>
            <a:normAutofit/>
          </a:bodyPr>
          <a:lstStyle/>
          <a:p>
            <a:r>
              <a:rPr lang="en-NZ" sz="2800" dirty="0" smtClean="0"/>
              <a:t>3</a:t>
            </a:r>
            <a:r>
              <a:rPr lang="en-NZ" sz="2800" dirty="0" smtClean="0">
                <a:sym typeface="Symbol"/>
              </a:rPr>
              <a:t>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7</a:t>
            </a:r>
            <a:r>
              <a:rPr lang="en-NZ" sz="2800" dirty="0" smtClean="0">
                <a:sym typeface="Symbol"/>
              </a:rPr>
              <a:t>-card club suit</a:t>
            </a:r>
          </a:p>
          <a:p>
            <a:r>
              <a:rPr lang="en-NZ" sz="2800" dirty="0" smtClean="0"/>
              <a:t>3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2800" dirty="0" smtClean="0">
                <a:sym typeface="Symbol"/>
              </a:rPr>
              <a:t>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7</a:t>
            </a:r>
            <a:r>
              <a:rPr lang="en-NZ" sz="2800" dirty="0" smtClean="0">
                <a:sym typeface="Symbol"/>
              </a:rPr>
              <a:t>-card diamond suit</a:t>
            </a:r>
          </a:p>
          <a:p>
            <a:r>
              <a:rPr lang="en-NZ" sz="2800" dirty="0" smtClean="0">
                <a:sym typeface="Symbol"/>
              </a:rPr>
              <a:t>3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7</a:t>
            </a:r>
            <a:r>
              <a:rPr lang="en-NZ" sz="2800" dirty="0" smtClean="0">
                <a:sym typeface="Symbol"/>
              </a:rPr>
              <a:t>-card heart suit</a:t>
            </a:r>
            <a:endParaRPr lang="en-NZ" sz="2800" dirty="0" smtClean="0">
              <a:solidFill>
                <a:srgbClr val="FF0000"/>
              </a:solidFill>
              <a:sym typeface="Symbol"/>
            </a:endParaRPr>
          </a:p>
          <a:p>
            <a:r>
              <a:rPr lang="en-NZ" sz="2800" dirty="0" smtClean="0">
                <a:sym typeface="Symbol"/>
              </a:rPr>
              <a:t>3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7</a:t>
            </a:r>
            <a:r>
              <a:rPr lang="en-NZ" sz="2800" dirty="0" smtClean="0">
                <a:sym typeface="Symbol"/>
              </a:rPr>
              <a:t>-card spade suit</a:t>
            </a:r>
          </a:p>
          <a:p>
            <a:endParaRPr lang="en-NZ" sz="1100" dirty="0" smtClean="0">
              <a:sym typeface="Symbol"/>
            </a:endParaRPr>
          </a:p>
          <a:p>
            <a:pPr algn="ctr">
              <a:buNone/>
            </a:pPr>
            <a:r>
              <a:rPr lang="en-NZ" sz="2800" b="1" dirty="0" smtClean="0">
                <a:sym typeface="Symbol"/>
              </a:rPr>
              <a:t>A GOOD suit is a suit with 2+ honours in the suit </a:t>
            </a:r>
          </a:p>
          <a:p>
            <a:pPr algn="ctr">
              <a:buNone/>
            </a:pPr>
            <a:endParaRPr lang="en-NZ" sz="900" dirty="0" smtClean="0">
              <a:sym typeface="Symbol"/>
            </a:endParaRPr>
          </a:p>
          <a:p>
            <a:pPr algn="ctr">
              <a:buNone/>
            </a:pPr>
            <a:r>
              <a:rPr lang="en-NZ" sz="2800" dirty="0" smtClean="0">
                <a:sym typeface="Symbol"/>
              </a:rPr>
              <a:t>Once you have opened these bids your will rarely bid again … you have JUST one shot</a:t>
            </a:r>
            <a:endParaRPr lang="en-NZ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4982979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DESTRUCTIVE … we want to make it hard for the opposition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RESPONSES TO 3-level openers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89120"/>
          </a:xfrm>
        </p:spPr>
        <p:txBody>
          <a:bodyPr>
            <a:normAutofit/>
          </a:bodyPr>
          <a:lstStyle/>
          <a:p>
            <a:r>
              <a:rPr lang="en-NZ" sz="3200" b="1" dirty="0" smtClean="0"/>
              <a:t>PASS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		</a:t>
            </a:r>
            <a:r>
              <a:rPr lang="en-NZ" sz="3200" b="1" dirty="0" smtClean="0">
                <a:sym typeface="Symbol"/>
              </a:rPr>
              <a:t> 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b="1" dirty="0" smtClean="0">
                <a:sym typeface="Symbol"/>
              </a:rPr>
              <a:t>0 – 13 points, 0-2 card support</a:t>
            </a:r>
          </a:p>
          <a:p>
            <a:r>
              <a:rPr lang="en-NZ" sz="3200" dirty="0" smtClean="0">
                <a:sym typeface="Symbol"/>
              </a:rPr>
              <a:t>GAME	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16+ points, 1+ card support</a:t>
            </a:r>
          </a:p>
          <a:p>
            <a:r>
              <a:rPr lang="en-NZ" sz="3200" dirty="0" smtClean="0">
                <a:sym typeface="Symbol"/>
              </a:rPr>
              <a:t>GAME 	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0+ points, 3+ card support</a:t>
            </a:r>
          </a:p>
          <a:p>
            <a:r>
              <a:rPr lang="en-NZ" sz="2800" dirty="0" smtClean="0">
                <a:sym typeface="Symbol"/>
              </a:rPr>
              <a:t>NEW SUIT</a:t>
            </a:r>
            <a:r>
              <a:rPr lang="en-NZ" sz="3200" dirty="0" smtClean="0">
                <a:sym typeface="Symbol"/>
              </a:rPr>
              <a:t>	 </a:t>
            </a:r>
            <a:r>
              <a:rPr lang="en-NZ" sz="32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3200" dirty="0" smtClean="0">
                <a:sym typeface="Symbol"/>
              </a:rPr>
              <a:t>17+ points, 6+ card suit of 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005064"/>
            <a:ext cx="8208912" cy="206210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3-level opening bids are DESTRUCTIVE … we want to make it hard for the opposition</a:t>
            </a:r>
          </a:p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THEREFORE ONLY respond if you think there is a chance of reaching GAME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NEW OPENING BIDS </a:t>
            </a:r>
            <a:r>
              <a:rPr lang="en-NZ" sz="4800" dirty="0" smtClean="0"/>
              <a:t>… </a:t>
            </a:r>
            <a:r>
              <a:rPr lang="en-NZ" sz="4800" b="1" dirty="0" smtClean="0"/>
              <a:t>4-level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89120"/>
          </a:xfrm>
        </p:spPr>
        <p:txBody>
          <a:bodyPr>
            <a:normAutofit/>
          </a:bodyPr>
          <a:lstStyle/>
          <a:p>
            <a:r>
              <a:rPr lang="en-NZ" sz="2800" dirty="0" smtClean="0">
                <a:sym typeface="Symbol"/>
              </a:rPr>
              <a:t>4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8-</a:t>
            </a:r>
            <a:r>
              <a:rPr lang="en-NZ" sz="2800" dirty="0" smtClean="0">
                <a:sym typeface="Symbol"/>
              </a:rPr>
              <a:t>card heart suit</a:t>
            </a:r>
            <a:endParaRPr lang="en-NZ" sz="2800" dirty="0" smtClean="0">
              <a:solidFill>
                <a:srgbClr val="FF0000"/>
              </a:solidFill>
              <a:sym typeface="Symbol"/>
            </a:endParaRPr>
          </a:p>
          <a:p>
            <a:r>
              <a:rPr lang="en-NZ" sz="2800" dirty="0" smtClean="0">
                <a:sym typeface="Symbol"/>
              </a:rPr>
              <a:t>4 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NZ" sz="2800" dirty="0" smtClean="0">
                <a:sym typeface="Symbol"/>
              </a:rPr>
              <a:t>6 – 10 points with a GOOD </a:t>
            </a:r>
            <a:r>
              <a:rPr lang="en-NZ" sz="2800" b="1" dirty="0" smtClean="0">
                <a:sym typeface="Symbol"/>
              </a:rPr>
              <a:t>8-</a:t>
            </a:r>
            <a:r>
              <a:rPr lang="en-NZ" sz="2800" dirty="0" smtClean="0">
                <a:sym typeface="Symbol"/>
              </a:rPr>
              <a:t>card spade suit</a:t>
            </a:r>
          </a:p>
          <a:p>
            <a:endParaRPr lang="en-NZ" sz="1100" dirty="0" smtClean="0">
              <a:sym typeface="Symbol"/>
            </a:endParaRPr>
          </a:p>
          <a:p>
            <a:pPr algn="ctr">
              <a:buNone/>
            </a:pPr>
            <a:r>
              <a:rPr lang="en-NZ" sz="3200" b="1" dirty="0" smtClean="0">
                <a:sym typeface="Symbol"/>
              </a:rPr>
              <a:t>A GOOD suit is a suit with 2+ honours in the suit </a:t>
            </a:r>
          </a:p>
          <a:p>
            <a:pPr algn="ctr">
              <a:buNone/>
            </a:pPr>
            <a:endParaRPr lang="en-NZ" sz="900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653136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These bids are DESTRUCTIVE … we want to make it hard for the opposition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 smtClean="0"/>
              <a:t>WHAT DO YOU DO WHEN THE OPPOSITION MAKES THESE WEAK BIDS?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92488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The same rules apply for X’s</a:t>
            </a:r>
          </a:p>
          <a:p>
            <a:r>
              <a:rPr lang="en-NZ" sz="4000" dirty="0" smtClean="0"/>
              <a:t>The same rules apply for overcalls</a:t>
            </a:r>
          </a:p>
          <a:p>
            <a:r>
              <a:rPr lang="en-NZ" sz="4000" dirty="0" smtClean="0"/>
              <a:t>The same rules apply for bidding NT’s</a:t>
            </a:r>
          </a:p>
          <a:p>
            <a:pPr>
              <a:buNone/>
            </a:pPr>
            <a:endParaRPr lang="en-NZ" sz="4000" dirty="0" smtClean="0"/>
          </a:p>
          <a:p>
            <a:pPr>
              <a:buNone/>
            </a:pPr>
            <a:r>
              <a:rPr lang="en-NZ" sz="4000" dirty="0" smtClean="0"/>
              <a:t>JUST be mindful that you might need slightly better point counts</a:t>
            </a:r>
          </a:p>
        </p:txBody>
      </p:sp>
      <p:pic>
        <p:nvPicPr>
          <p:cNvPr id="1026" name="Picture 2" descr="C:\Users\Amanda\AppData\Local\Microsoft\Windows\Temporary Internet Files\Content.IE5\J3X61OOY\MC90043382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340768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9005</TotalTime>
  <Words>673</Words>
  <Application>Microsoft Office PowerPoint</Application>
  <PresentationFormat>On-screen Show (4:3)</PresentationFormat>
  <Paragraphs>112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Lesson Nine   Pre-emptive Openings</vt:lpstr>
      <vt:lpstr>Rules up until NOW</vt:lpstr>
      <vt:lpstr>Pre-emptive Openings</vt:lpstr>
      <vt:lpstr>Pre-emptive Openings</vt:lpstr>
      <vt:lpstr>NEW OPENING BIDS … 2-level</vt:lpstr>
      <vt:lpstr>NEW OPENING BIDS … 2-level</vt:lpstr>
      <vt:lpstr>Pre-emptive Openings … 2-level</vt:lpstr>
      <vt:lpstr>Pre-emptive Openings – 2-level</vt:lpstr>
      <vt:lpstr>RESPONSES TO 2-level openers</vt:lpstr>
      <vt:lpstr>PowerPoint Presentation</vt:lpstr>
      <vt:lpstr>PowerPoint Presentation</vt:lpstr>
      <vt:lpstr>PowerPoint Presentation</vt:lpstr>
      <vt:lpstr>NEW OPENING BIDS … 3-level</vt:lpstr>
      <vt:lpstr>RESPONSES TO 3-level openers</vt:lpstr>
      <vt:lpstr>NEW OPENING BIDS … 4-level</vt:lpstr>
      <vt:lpstr>WHAT DO YOU DO WHEN THE OPPOSITION MAKES THESE WEAK BIDS?</vt:lpstr>
      <vt:lpstr>BEGINNERS’ LESSONS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Jane Lawrence</cp:lastModifiedBy>
  <cp:revision>249</cp:revision>
  <dcterms:created xsi:type="dcterms:W3CDTF">2013-02-20T01:53:33Z</dcterms:created>
  <dcterms:modified xsi:type="dcterms:W3CDTF">2015-09-28T05:00:03Z</dcterms:modified>
</cp:coreProperties>
</file>