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3"/>
  </p:notesMasterIdLst>
  <p:handoutMasterIdLst>
    <p:handoutMasterId r:id="rId34"/>
  </p:handoutMasterIdLst>
  <p:sldIdLst>
    <p:sldId id="418" r:id="rId2"/>
    <p:sldId id="421" r:id="rId3"/>
    <p:sldId id="422" r:id="rId4"/>
    <p:sldId id="423" r:id="rId5"/>
    <p:sldId id="424" r:id="rId6"/>
    <p:sldId id="425" r:id="rId7"/>
    <p:sldId id="426" r:id="rId8"/>
    <p:sldId id="427" r:id="rId9"/>
    <p:sldId id="429" r:id="rId10"/>
    <p:sldId id="430" r:id="rId11"/>
    <p:sldId id="431" r:id="rId12"/>
    <p:sldId id="433" r:id="rId13"/>
    <p:sldId id="434" r:id="rId14"/>
    <p:sldId id="435" r:id="rId15"/>
    <p:sldId id="436" r:id="rId16"/>
    <p:sldId id="438" r:id="rId17"/>
    <p:sldId id="439" r:id="rId18"/>
    <p:sldId id="440" r:id="rId19"/>
    <p:sldId id="442" r:id="rId20"/>
    <p:sldId id="443" r:id="rId21"/>
    <p:sldId id="444" r:id="rId22"/>
    <p:sldId id="445" r:id="rId23"/>
    <p:sldId id="446" r:id="rId24"/>
    <p:sldId id="447" r:id="rId25"/>
    <p:sldId id="448" r:id="rId26"/>
    <p:sldId id="449" r:id="rId27"/>
    <p:sldId id="450" r:id="rId28"/>
    <p:sldId id="451" r:id="rId29"/>
    <p:sldId id="452" r:id="rId30"/>
    <p:sldId id="453" r:id="rId31"/>
    <p:sldId id="419" r:id="rId3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28/09/2015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28/09/2015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25</a:t>
            </a:fld>
            <a:endParaRPr lang="en-N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26</a:t>
            </a:fld>
            <a:endParaRPr lang="en-N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27</a:t>
            </a:fld>
            <a:endParaRPr lang="en-N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28</a:t>
            </a:fld>
            <a:endParaRPr lang="en-N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7.png"/><Relationship Id="rId7" Type="http://schemas.openxmlformats.org/officeDocument/2006/relationships/image" Target="../media/image1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7.png"/><Relationship Id="rId7" Type="http://schemas.openxmlformats.org/officeDocument/2006/relationships/image" Target="../media/image1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7.png"/><Relationship Id="rId7" Type="http://schemas.openxmlformats.org/officeDocument/2006/relationships/image" Target="../media/image15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 smtClean="0"/>
              <a:t>Lesson Ten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/>
            </a:r>
            <a:br>
              <a:rPr lang="en-NZ" sz="4400" dirty="0" smtClean="0"/>
            </a:br>
            <a:r>
              <a:rPr lang="en-NZ" sz="4400" dirty="0" smtClean="0"/>
              <a:t>Strong Opening Bids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Rules up until NOW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1-level openings – 12-19 points</a:t>
            </a:r>
          </a:p>
          <a:p>
            <a:r>
              <a:rPr lang="en-NZ" sz="4000" dirty="0" smtClean="0"/>
              <a:t>1NT opening – 12-14 points</a:t>
            </a:r>
          </a:p>
          <a:p>
            <a:r>
              <a:rPr lang="en-NZ" sz="4000" dirty="0" smtClean="0"/>
              <a:t>2-level openings – 6-10 points</a:t>
            </a:r>
          </a:p>
          <a:p>
            <a:r>
              <a:rPr lang="en-NZ" sz="4000" dirty="0" smtClean="0"/>
              <a:t>3-level openings – 6-10 points</a:t>
            </a:r>
          </a:p>
          <a:p>
            <a:endParaRPr lang="en-NZ" sz="900" dirty="0" smtClean="0"/>
          </a:p>
          <a:p>
            <a:endParaRPr lang="en-NZ" sz="900" dirty="0" smtClean="0"/>
          </a:p>
          <a:p>
            <a:endParaRPr lang="en-NZ" sz="900" dirty="0" smtClean="0"/>
          </a:p>
          <a:p>
            <a:endParaRPr lang="en-NZ" sz="900" dirty="0" smtClean="0"/>
          </a:p>
          <a:p>
            <a:pPr>
              <a:buNone/>
            </a:pPr>
            <a:r>
              <a:rPr lang="en-NZ" sz="4000" dirty="0" smtClean="0"/>
              <a:t>BUT sometimes we have 20+ points!!!</a:t>
            </a:r>
          </a:p>
          <a:p>
            <a:pPr>
              <a:buNone/>
            </a:pPr>
            <a:endParaRPr lang="en-NZ" sz="4000" dirty="0" smtClean="0"/>
          </a:p>
        </p:txBody>
      </p:sp>
      <p:pic>
        <p:nvPicPr>
          <p:cNvPr id="1028" name="Picture 4" descr="C:\Users\Amanda\AppData\Local\Microsoft\Windows\Temporary Internet Files\Content.IE5\DLMTVB4T\MC90019818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2564904"/>
            <a:ext cx="1964602" cy="2092859"/>
          </a:xfrm>
          <a:prstGeom prst="rect">
            <a:avLst/>
          </a:prstGeom>
          <a:noFill/>
        </p:spPr>
      </p:pic>
      <p:pic>
        <p:nvPicPr>
          <p:cNvPr id="5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5670376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Balanced Hands</a:t>
            </a:r>
            <a:endParaRPr lang="en-NZ" sz="4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08720"/>
          <a:ext cx="8229600" cy="489654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14800"/>
                <a:gridCol w="4114800"/>
              </a:tblGrid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POINT COUNT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</a:t>
                      </a:r>
                      <a:r>
                        <a:rPr lang="en-NZ" sz="2800" baseline="0" dirty="0" smtClean="0"/>
                        <a:t>TRUMP STRUCTURE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12 – 14 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Open 1NT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15 – 17 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Bid a suit then rebid 1NT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18 – 19 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Bid a suit then rebid 2NT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20 – 22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23+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Balanced Hands</a:t>
            </a:r>
            <a:endParaRPr lang="en-NZ" sz="4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836712"/>
          <a:ext cx="8229600" cy="49034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14800"/>
                <a:gridCol w="4114800"/>
              </a:tblGrid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POINT COUNT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</a:t>
                      </a:r>
                      <a:r>
                        <a:rPr lang="en-NZ" sz="2800" baseline="0" dirty="0" smtClean="0"/>
                        <a:t>TRUMP STRUCTURE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12 – 14 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Open 1NT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15 – 17 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Bid a suit then rebid 1NT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18 – 19 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Bid a suit then rebid 2NT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20 – 22 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800" dirty="0" smtClean="0"/>
                        <a:t>Open 2NT</a:t>
                      </a:r>
                      <a:endParaRPr lang="en-NZ" sz="48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816091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23+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STRONG OPENING BIDS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NZ" sz="11500" b="1" dirty="0" smtClean="0"/>
              <a:t>2NT</a:t>
            </a:r>
            <a:endParaRPr lang="en-NZ" sz="2400" b="1" dirty="0" smtClean="0">
              <a:sym typeface="Symbol"/>
            </a:endParaRPr>
          </a:p>
          <a:p>
            <a:pPr algn="ctr">
              <a:buNone/>
            </a:pPr>
            <a:r>
              <a:rPr lang="en-NZ" sz="4800" dirty="0" smtClean="0">
                <a:sym typeface="Symbol"/>
              </a:rPr>
              <a:t>20 – 22 points</a:t>
            </a:r>
            <a:endParaRPr lang="en-NZ" sz="4000" dirty="0" smtClean="0">
              <a:sym typeface="Symbol"/>
            </a:endParaRPr>
          </a:p>
          <a:p>
            <a:pPr algn="ctr">
              <a:buNone/>
            </a:pPr>
            <a:r>
              <a:rPr lang="en-NZ" sz="4400" dirty="0" smtClean="0">
                <a:sym typeface="Symbol"/>
              </a:rPr>
              <a:t>Balanced Hand</a:t>
            </a: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5229200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There are TWO Strong Opening Bids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pic>
        <p:nvPicPr>
          <p:cNvPr id="2050" name="Picture 2" descr="C:\Users\Amanda\AppData\Local\Microsoft\Windows\Temporary Internet Files\Content.IE5\DLMTVB4T\MC90019818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988840"/>
            <a:ext cx="1964602" cy="20928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STRONG OPENING BIDS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4149080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 smtClean="0">
                <a:latin typeface="+mj-lt"/>
              </a:rPr>
              <a:t>Open 2NT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985" y="980728"/>
            <a:ext cx="8020021" cy="2004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652120" y="4149080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20 – 22 points</a:t>
            </a:r>
          </a:p>
          <a:p>
            <a:pPr algn="ctr"/>
            <a:r>
              <a:rPr lang="en-NZ" sz="2800" b="1" dirty="0" smtClean="0">
                <a:solidFill>
                  <a:srgbClr val="FF0000"/>
                </a:solidFill>
                <a:latin typeface="+mj-lt"/>
              </a:rPr>
              <a:t>Balanced hand</a:t>
            </a:r>
            <a:endParaRPr lang="en-NZ" sz="6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STRONG OPENING BIDS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4149080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 smtClean="0">
                <a:latin typeface="+mj-lt"/>
              </a:rPr>
              <a:t>Open 2NT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985" y="1052736"/>
            <a:ext cx="8020021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652120" y="4149080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20 – 22 points</a:t>
            </a:r>
          </a:p>
          <a:p>
            <a:pPr algn="ctr"/>
            <a:r>
              <a:rPr lang="en-NZ" sz="2800" b="1" dirty="0" smtClean="0">
                <a:solidFill>
                  <a:srgbClr val="FF0000"/>
                </a:solidFill>
                <a:latin typeface="+mj-lt"/>
              </a:rPr>
              <a:t>Balanced hand</a:t>
            </a:r>
            <a:endParaRPr lang="en-NZ" sz="6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RESPONSES TO 2NT – 20-22 Pts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389120"/>
          </a:xfrm>
        </p:spPr>
        <p:txBody>
          <a:bodyPr>
            <a:normAutofit/>
          </a:bodyPr>
          <a:lstStyle/>
          <a:p>
            <a:r>
              <a:rPr lang="en-NZ" sz="3200" dirty="0" smtClean="0">
                <a:sym typeface="Symbol"/>
              </a:rPr>
              <a:t>PASS	 </a:t>
            </a:r>
            <a:r>
              <a:rPr lang="en-NZ" sz="32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 smtClean="0">
                <a:sym typeface="Symbol"/>
              </a:rPr>
              <a:t>0-4 points, no GAME</a:t>
            </a:r>
          </a:p>
          <a:p>
            <a:r>
              <a:rPr lang="en-NZ" sz="3200" dirty="0" smtClean="0">
                <a:sym typeface="Symbol"/>
              </a:rPr>
              <a:t>3/</a:t>
            </a:r>
            <a:r>
              <a:rPr lang="en-NZ" sz="32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3200" dirty="0" smtClean="0">
                <a:sym typeface="Symbol"/>
              </a:rPr>
              <a:t> 	 </a:t>
            </a:r>
            <a:r>
              <a:rPr lang="en-NZ" sz="32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 smtClean="0">
                <a:sym typeface="Symbol"/>
              </a:rPr>
              <a:t>5+ card suit … forcing</a:t>
            </a:r>
          </a:p>
          <a:p>
            <a:r>
              <a:rPr lang="en-NZ" sz="3200" b="1" dirty="0" smtClean="0">
                <a:sym typeface="Symbol"/>
              </a:rPr>
              <a:t>3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3200" b="1" dirty="0" smtClean="0">
                <a:sym typeface="Symbol"/>
              </a:rPr>
              <a:t>/ 	 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b="1" dirty="0" smtClean="0">
                <a:sym typeface="Symbol"/>
              </a:rPr>
              <a:t>5-card suit … forcing</a:t>
            </a:r>
          </a:p>
          <a:p>
            <a:r>
              <a:rPr lang="en-NZ" sz="3200" b="1" dirty="0" smtClean="0">
                <a:sym typeface="Symbol"/>
              </a:rPr>
              <a:t>3NT 	 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b="1" dirty="0" smtClean="0">
                <a:sym typeface="Symbol"/>
              </a:rPr>
              <a:t>No 5-card major, balanced hand</a:t>
            </a:r>
          </a:p>
          <a:p>
            <a:r>
              <a:rPr lang="en-NZ" sz="3200" b="1" dirty="0" smtClean="0">
                <a:sym typeface="Symbol"/>
              </a:rPr>
              <a:t>4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3200" b="1" dirty="0" smtClean="0">
                <a:sym typeface="Symbol"/>
              </a:rPr>
              <a:t>/ 	 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b="1" dirty="0" smtClean="0">
                <a:sym typeface="Symbol"/>
              </a:rPr>
              <a:t>6-card suit</a:t>
            </a:r>
            <a:endParaRPr lang="en-NZ" sz="2400" b="1" dirty="0" smtClean="0">
              <a:sym typeface="Symbo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838963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Responses to 2NT openers are similar to 1NT openers … BUT there is no weak option now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6843"/>
            <a:ext cx="9190336" cy="6309319"/>
          </a:xfrm>
        </p:spPr>
      </p:pic>
      <p:sp>
        <p:nvSpPr>
          <p:cNvPr id="5" name="TextBox 4"/>
          <p:cNvSpPr txBox="1"/>
          <p:nvPr/>
        </p:nvSpPr>
        <p:spPr>
          <a:xfrm>
            <a:off x="5436096" y="2277195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3NT</a:t>
            </a:r>
            <a:endParaRPr lang="en-NZ" sz="20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2157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5+ points</a:t>
            </a:r>
          </a:p>
          <a:p>
            <a:pPr algn="just"/>
            <a:r>
              <a:rPr lang="en-NZ" b="1" dirty="0" smtClean="0">
                <a:latin typeface="+mj-lt"/>
              </a:rPr>
              <a:t>Balanced hand</a:t>
            </a:r>
            <a:endParaRPr lang="en-NZ" b="1" dirty="0">
              <a:latin typeface="+mj-lt"/>
            </a:endParaRP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3" y="4725144"/>
            <a:ext cx="2123728" cy="1564733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1065588"/>
            <a:ext cx="288032" cy="275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3429000"/>
            <a:ext cx="374441" cy="39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5877272"/>
            <a:ext cx="407094" cy="43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W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477760"/>
            <a:ext cx="447481" cy="383288"/>
          </a:xfrm>
          <a:prstGeom prst="rect">
            <a:avLst/>
          </a:prstGeom>
        </p:spPr>
      </p:pic>
      <p:pic>
        <p:nvPicPr>
          <p:cNvPr id="10" name="Picture 9" descr="WNE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99792" y="1937380"/>
            <a:ext cx="3744416" cy="411500"/>
          </a:xfrm>
          <a:prstGeom prst="rect">
            <a:avLst/>
          </a:prstGeom>
        </p:spPr>
      </p:pic>
      <p:pic>
        <p:nvPicPr>
          <p:cNvPr id="11" name="Picture 10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123728" cy="1564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1"/>
            <a:ext cx="9190337" cy="6309319"/>
          </a:xfrm>
        </p:spPr>
      </p:pic>
      <p:sp>
        <p:nvSpPr>
          <p:cNvPr id="5" name="TextBox 4"/>
          <p:cNvSpPr txBox="1"/>
          <p:nvPr/>
        </p:nvSpPr>
        <p:spPr>
          <a:xfrm>
            <a:off x="5436096" y="2204864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3</a:t>
            </a:r>
            <a:r>
              <a:rPr lang="en-NZ" sz="32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5+ points</a:t>
            </a:r>
          </a:p>
          <a:p>
            <a:pPr algn="just"/>
            <a:r>
              <a:rPr lang="en-NZ" b="1" dirty="0" smtClean="0">
                <a:latin typeface="+mj-lt"/>
              </a:rPr>
              <a:t>5-card heart suit</a:t>
            </a:r>
            <a:endParaRPr lang="en-NZ" b="1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3068" y="1052736"/>
            <a:ext cx="290699" cy="301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08" y="3492790"/>
            <a:ext cx="395536" cy="36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3429000"/>
            <a:ext cx="319658" cy="368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5877272"/>
            <a:ext cx="305290" cy="35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1916832"/>
            <a:ext cx="3744000" cy="447235"/>
          </a:xfrm>
          <a:prstGeom prst="rect">
            <a:avLst/>
          </a:prstGeom>
        </p:spPr>
      </p:pic>
      <p:pic>
        <p:nvPicPr>
          <p:cNvPr id="10" name="Picture 9" descr="gre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20273" y="4725144"/>
            <a:ext cx="2123728" cy="1564733"/>
          </a:xfrm>
          <a:prstGeom prst="rect">
            <a:avLst/>
          </a:prstGeom>
        </p:spPr>
      </p:pic>
      <p:pic>
        <p:nvPicPr>
          <p:cNvPr id="11" name="Picture 10" descr="gre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2123728" cy="1564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237312"/>
          </a:xfrm>
        </p:spPr>
      </p:pic>
      <p:sp>
        <p:nvSpPr>
          <p:cNvPr id="5" name="TextBox 4"/>
          <p:cNvSpPr txBox="1"/>
          <p:nvPr/>
        </p:nvSpPr>
        <p:spPr>
          <a:xfrm>
            <a:off x="5462222" y="2196153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4</a:t>
            </a:r>
            <a:r>
              <a:rPr lang="en-NZ" sz="3200" b="1" dirty="0" smtClean="0">
                <a:latin typeface="+mj-lt"/>
                <a:sym typeface="Symbol"/>
              </a:rPr>
              <a:t></a:t>
            </a:r>
            <a:endParaRPr lang="en-NZ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5+ points</a:t>
            </a:r>
          </a:p>
          <a:p>
            <a:pPr algn="just"/>
            <a:r>
              <a:rPr lang="en-NZ" b="1" dirty="0" smtClean="0">
                <a:latin typeface="+mj-lt"/>
              </a:rPr>
              <a:t>6-card spade suit</a:t>
            </a:r>
            <a:endParaRPr lang="en-NZ" b="1" dirty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47480" cy="41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980728"/>
            <a:ext cx="401189" cy="41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3356992"/>
            <a:ext cx="373453" cy="430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5733256"/>
            <a:ext cx="429441" cy="49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1800" y="1844824"/>
            <a:ext cx="3672408" cy="504056"/>
          </a:xfrm>
          <a:prstGeom prst="rect">
            <a:avLst/>
          </a:prstGeom>
        </p:spPr>
      </p:pic>
      <p:pic>
        <p:nvPicPr>
          <p:cNvPr id="10" name="Picture 9" descr="gre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20273" y="4725144"/>
            <a:ext cx="2123728" cy="1564733"/>
          </a:xfrm>
          <a:prstGeom prst="rect">
            <a:avLst/>
          </a:prstGeom>
        </p:spPr>
      </p:pic>
      <p:pic>
        <p:nvPicPr>
          <p:cNvPr id="11" name="Picture 10" descr="gre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2123728" cy="1564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STRONG OPENING BIDS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6771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NZ" sz="11500" b="1" dirty="0" smtClean="0"/>
              <a:t>2</a:t>
            </a:r>
            <a:r>
              <a:rPr lang="en-NZ" sz="11500" b="1" dirty="0" smtClean="0">
                <a:sym typeface="Symbol"/>
              </a:rPr>
              <a:t></a:t>
            </a:r>
            <a:endParaRPr lang="en-NZ" sz="2400" b="1" dirty="0" smtClean="0">
              <a:sym typeface="Symbol"/>
            </a:endParaRPr>
          </a:p>
          <a:p>
            <a:pPr algn="ctr">
              <a:buNone/>
            </a:pPr>
            <a:r>
              <a:rPr lang="en-NZ" sz="4800" dirty="0" smtClean="0">
                <a:sym typeface="Symbol"/>
              </a:rPr>
              <a:t>20+ points (Distributional hand)</a:t>
            </a:r>
          </a:p>
          <a:p>
            <a:pPr algn="ctr">
              <a:buNone/>
            </a:pPr>
            <a:r>
              <a:rPr lang="en-NZ" sz="2800" dirty="0" smtClean="0">
                <a:sym typeface="Symbol"/>
              </a:rPr>
              <a:t>or</a:t>
            </a:r>
            <a:endParaRPr lang="en-NZ" sz="4000" dirty="0" smtClean="0">
              <a:sym typeface="Symbol"/>
            </a:endParaRPr>
          </a:p>
          <a:p>
            <a:pPr algn="ctr">
              <a:buNone/>
            </a:pPr>
            <a:r>
              <a:rPr lang="en-NZ" sz="4400" dirty="0" smtClean="0">
                <a:sym typeface="Symbol"/>
              </a:rPr>
              <a:t>23+ points (Balanced Hand)</a:t>
            </a: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4869740"/>
            <a:ext cx="8208912" cy="101566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2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 is an ARTIFICIAL BID</a:t>
            </a:r>
          </a:p>
          <a:p>
            <a:pPr algn="ctr">
              <a:buNone/>
            </a:pP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to keep bidding until GAME is reached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pic>
        <p:nvPicPr>
          <p:cNvPr id="2050" name="Picture 2" descr="C:\Users\Amanda\AppData\Local\Microsoft\Windows\Temporary Internet Files\Content.IE5\DLMTVB4T\MC90019818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620688"/>
            <a:ext cx="1964602" cy="20928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Balanced Hands</a:t>
            </a:r>
            <a:endParaRPr lang="en-NZ" sz="4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836712"/>
          <a:ext cx="8229600" cy="51204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14800"/>
                <a:gridCol w="4114800"/>
              </a:tblGrid>
              <a:tr h="786339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POINT COUNT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</a:t>
                      </a:r>
                      <a:r>
                        <a:rPr lang="en-NZ" sz="2800" baseline="0" dirty="0" smtClean="0"/>
                        <a:t>TRUMP STRUCTURE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86339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12 – 14 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Open 1NT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786339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15 – 17 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Bid a suit then rebid 1NT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786339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18 – 19 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Bid a suit then rebid 2NT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786339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20 – 22 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Open 2NT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1180305">
                <a:tc>
                  <a:txBody>
                    <a:bodyPr/>
                    <a:lstStyle/>
                    <a:p>
                      <a:pPr algn="ctr"/>
                      <a:r>
                        <a:rPr lang="en-NZ" sz="4400" dirty="0" smtClean="0"/>
                        <a:t>23+</a:t>
                      </a:r>
                      <a:endParaRPr lang="en-NZ" sz="4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Open 2</a:t>
                      </a:r>
                      <a:r>
                        <a:rPr lang="en-NZ" sz="3600" dirty="0" smtClean="0">
                          <a:sym typeface="Symbol"/>
                        </a:rPr>
                        <a:t> then rebid 2NT or 3NT</a:t>
                      </a:r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STRONG OPENING BIDS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467544" y="3140968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 smtClean="0">
                <a:latin typeface="+mj-lt"/>
              </a:rPr>
              <a:t>Open 2</a:t>
            </a:r>
            <a:r>
              <a:rPr lang="en-NZ" sz="6600" b="1" dirty="0" smtClean="0">
                <a:latin typeface="+mj-lt"/>
                <a:sym typeface="Symbol"/>
              </a:rPr>
              <a:t>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rcRect l="23260" t="77561" r="24189" b="7050"/>
          <a:stretch>
            <a:fillRect/>
          </a:stretch>
        </p:blipFill>
        <p:spPr>
          <a:xfrm>
            <a:off x="395536" y="1052736"/>
            <a:ext cx="7906478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64088" y="3212976"/>
            <a:ext cx="3096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/>
              <a:t>20+ points</a:t>
            </a:r>
          </a:p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Distributional hand</a:t>
            </a:r>
            <a:endParaRPr lang="en-NZ" sz="6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4581128"/>
            <a:ext cx="8208912" cy="101566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2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 is an ARTIFICIAL BID</a:t>
            </a:r>
          </a:p>
          <a:p>
            <a:pPr algn="ctr">
              <a:buNone/>
            </a:pP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to keep bidding until GAME is reached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2738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STRONG OPENING BIDS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2924944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 smtClean="0">
                <a:latin typeface="+mj-lt"/>
              </a:rPr>
              <a:t>Open 2</a:t>
            </a:r>
            <a:r>
              <a:rPr lang="en-NZ" sz="6600" b="1" dirty="0" smtClean="0">
                <a:latin typeface="+mj-lt"/>
                <a:sym typeface="Symbol"/>
              </a:rPr>
              <a:t>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rcRect l="23530" t="77294" r="23529" b="6932"/>
          <a:stretch>
            <a:fillRect/>
          </a:stretch>
        </p:blipFill>
        <p:spPr>
          <a:xfrm>
            <a:off x="467543" y="980728"/>
            <a:ext cx="8165707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64088" y="2996952"/>
            <a:ext cx="3096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/>
              <a:t>23+ points</a:t>
            </a:r>
          </a:p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Balanced hand</a:t>
            </a:r>
            <a:endParaRPr lang="en-NZ" sz="6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4509700"/>
            <a:ext cx="8208912" cy="101566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2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 is an ARTIFICIAL BID</a:t>
            </a:r>
          </a:p>
          <a:p>
            <a:pPr algn="ctr">
              <a:buNone/>
            </a:pP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to keep bidding until GAME is reached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RESPONSES TO 2</a:t>
            </a:r>
            <a:r>
              <a:rPr lang="en-NZ" sz="4800" b="1" dirty="0" smtClean="0">
                <a:sym typeface="Symbol"/>
              </a:rPr>
              <a:t>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316835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NZ" sz="6700" b="1" dirty="0" smtClean="0">
                <a:sym typeface="Symbol"/>
              </a:rPr>
              <a:t>2</a:t>
            </a:r>
            <a:r>
              <a:rPr lang="en-NZ" sz="6700" b="1" dirty="0" smtClean="0">
                <a:solidFill>
                  <a:srgbClr val="FF0000"/>
                </a:solidFill>
                <a:sym typeface="Symbol"/>
              </a:rPr>
              <a:t> 		</a:t>
            </a:r>
            <a:r>
              <a:rPr lang="en-NZ" sz="6700" b="1" dirty="0" smtClean="0">
                <a:sym typeface="Symbol"/>
              </a:rPr>
              <a:t> </a:t>
            </a:r>
            <a:r>
              <a:rPr lang="en-NZ" sz="6700" b="1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6700" b="1" dirty="0" smtClean="0">
                <a:sym typeface="Symbol"/>
              </a:rPr>
              <a:t>0-7points, any shape</a:t>
            </a:r>
          </a:p>
          <a:p>
            <a:pPr>
              <a:lnSpc>
                <a:spcPct val="120000"/>
              </a:lnSpc>
            </a:pPr>
            <a:r>
              <a:rPr lang="en-NZ" sz="7000" b="1" dirty="0" smtClean="0">
                <a:sym typeface="Symbol"/>
              </a:rPr>
              <a:t>2</a:t>
            </a:r>
            <a:r>
              <a:rPr lang="en-NZ" sz="70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7000" b="1" dirty="0" smtClean="0">
                <a:sym typeface="Symbol"/>
              </a:rPr>
              <a:t>/ 	 </a:t>
            </a:r>
            <a:r>
              <a:rPr lang="en-NZ" sz="7000" b="1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7000" dirty="0" smtClean="0">
                <a:sym typeface="Symbol"/>
              </a:rPr>
              <a:t>8+ points, 5+ card suit </a:t>
            </a:r>
          </a:p>
          <a:p>
            <a:pPr>
              <a:lnSpc>
                <a:spcPct val="120000"/>
              </a:lnSpc>
            </a:pPr>
            <a:r>
              <a:rPr lang="en-NZ" sz="7000" b="1" dirty="0" smtClean="0">
                <a:sym typeface="Symbol"/>
              </a:rPr>
              <a:t>2NT		</a:t>
            </a:r>
            <a:r>
              <a:rPr lang="en-NZ" sz="7000" dirty="0" smtClean="0">
                <a:sym typeface="Symbol"/>
              </a:rPr>
              <a:t>  8+ points, balanced hand</a:t>
            </a:r>
          </a:p>
          <a:p>
            <a:pPr>
              <a:lnSpc>
                <a:spcPct val="120000"/>
              </a:lnSpc>
            </a:pPr>
            <a:r>
              <a:rPr lang="en-NZ" sz="7000" b="1" dirty="0" smtClean="0">
                <a:sym typeface="Symbol"/>
              </a:rPr>
              <a:t>3/</a:t>
            </a:r>
            <a:r>
              <a:rPr lang="en-NZ" sz="70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7000" b="1" dirty="0" smtClean="0">
                <a:sym typeface="Symbol"/>
              </a:rPr>
              <a:t>	 </a:t>
            </a:r>
            <a:r>
              <a:rPr lang="en-NZ" sz="7000" b="1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7000" dirty="0" smtClean="0">
                <a:sym typeface="Symbol"/>
              </a:rPr>
              <a:t>8+ points, 5+ card suit </a:t>
            </a:r>
            <a:endParaRPr lang="en-NZ" sz="6500" dirty="0" smtClean="0">
              <a:sym typeface="Symbol"/>
            </a:endParaRPr>
          </a:p>
          <a:p>
            <a:endParaRPr lang="en-NZ" sz="2400" b="1" dirty="0" smtClean="0">
              <a:sym typeface="Symbo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581128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 2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response is artificial … it has NOTHING to do with diamonds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-171400"/>
            <a:ext cx="9190337" cy="64807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124145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/>
              <a:t>2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</a:t>
            </a:r>
            <a:endParaRPr lang="en-NZ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0 – 7 points</a:t>
            </a:r>
          </a:p>
          <a:p>
            <a:pPr algn="just"/>
            <a:r>
              <a:rPr lang="en-NZ" b="1" dirty="0" smtClean="0">
                <a:latin typeface="+mj-lt"/>
              </a:rPr>
              <a:t>Bid 2</a:t>
            </a:r>
            <a:r>
              <a:rPr lang="en-NZ" b="1" dirty="0" smtClean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r>
              <a:rPr lang="en-NZ" b="1" dirty="0" smtClean="0">
                <a:latin typeface="+mj-lt"/>
                <a:sym typeface="Symbol"/>
              </a:rPr>
              <a:t> ... This is an ARTIFICIAL BID</a:t>
            </a:r>
            <a:endParaRPr lang="en-NZ" b="1" dirty="0">
              <a:latin typeface="+mj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6992"/>
            <a:ext cx="447480" cy="41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908720"/>
            <a:ext cx="411857" cy="427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3356992"/>
            <a:ext cx="411857" cy="47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5805264"/>
            <a:ext cx="407094" cy="4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1829637"/>
            <a:ext cx="3744000" cy="447235"/>
          </a:xfrm>
          <a:prstGeom prst="rect">
            <a:avLst/>
          </a:prstGeom>
        </p:spPr>
      </p:pic>
      <p:pic>
        <p:nvPicPr>
          <p:cNvPr id="10" name="Picture 9" descr="gre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20273" y="4725144"/>
            <a:ext cx="2123728" cy="1564733"/>
          </a:xfrm>
          <a:prstGeom prst="rect">
            <a:avLst/>
          </a:prstGeom>
        </p:spPr>
      </p:pic>
      <p:pic>
        <p:nvPicPr>
          <p:cNvPr id="11" name="Picture 10" descr="gre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-171400"/>
            <a:ext cx="2123728" cy="1564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90337" cy="6309319"/>
          </a:xfrm>
        </p:spPr>
      </p:pic>
      <p:sp>
        <p:nvSpPr>
          <p:cNvPr id="5" name="TextBox 4"/>
          <p:cNvSpPr txBox="1"/>
          <p:nvPr/>
        </p:nvSpPr>
        <p:spPr>
          <a:xfrm>
            <a:off x="5508104" y="2268161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/>
              <a:t>2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NZ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8+ points</a:t>
            </a:r>
          </a:p>
          <a:p>
            <a:pPr algn="just"/>
            <a:r>
              <a:rPr lang="en-NZ" b="1" dirty="0" smtClean="0">
                <a:latin typeface="+mj-lt"/>
              </a:rPr>
              <a:t>Bid 2</a:t>
            </a:r>
            <a:r>
              <a:rPr lang="en-NZ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r>
              <a:rPr lang="en-NZ" b="1" dirty="0" smtClean="0">
                <a:latin typeface="+mj-lt"/>
                <a:sym typeface="Symbol"/>
              </a:rPr>
              <a:t> ... Shows 5+ hearts</a:t>
            </a:r>
            <a:endParaRPr lang="en-NZ" b="1" dirty="0">
              <a:latin typeface="+mj-lt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980728"/>
            <a:ext cx="411857" cy="427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6407" y="3429000"/>
            <a:ext cx="411857" cy="47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5877272"/>
            <a:ext cx="407094" cy="4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429000"/>
            <a:ext cx="447480" cy="41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1901645"/>
            <a:ext cx="3744000" cy="447235"/>
          </a:xfrm>
          <a:prstGeom prst="rect">
            <a:avLst/>
          </a:prstGeom>
        </p:spPr>
      </p:pic>
      <p:pic>
        <p:nvPicPr>
          <p:cNvPr id="12" name="Picture 11" descr="gre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20273" y="4725144"/>
            <a:ext cx="2123728" cy="1564733"/>
          </a:xfrm>
          <a:prstGeom prst="rect">
            <a:avLst/>
          </a:prstGeom>
        </p:spPr>
      </p:pic>
      <p:pic>
        <p:nvPicPr>
          <p:cNvPr id="13" name="Picture 12" descr="gre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2123728" cy="1564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268161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/>
              <a:t>2</a:t>
            </a:r>
            <a:r>
              <a:rPr lang="en-NZ" sz="3200" b="1" dirty="0" smtClean="0">
                <a:sym typeface="Symbol"/>
              </a:rPr>
              <a:t>NT</a:t>
            </a:r>
            <a:endParaRPr lang="en-NZ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8+ points</a:t>
            </a:r>
          </a:p>
          <a:p>
            <a:pPr algn="just"/>
            <a:r>
              <a:rPr lang="en-NZ" b="1" dirty="0" smtClean="0">
                <a:latin typeface="+mj-lt"/>
              </a:rPr>
              <a:t>No 5-card suit ... Bid 2NT</a:t>
            </a:r>
            <a:endParaRPr lang="en-NZ" b="1" dirty="0"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47480" cy="41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5805264"/>
            <a:ext cx="407094" cy="4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6407" y="3429000"/>
            <a:ext cx="411857" cy="47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1052736"/>
            <a:ext cx="411857" cy="427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1901645"/>
            <a:ext cx="3744000" cy="447235"/>
          </a:xfrm>
          <a:prstGeom prst="rect">
            <a:avLst/>
          </a:prstGeom>
        </p:spPr>
      </p:pic>
      <p:pic>
        <p:nvPicPr>
          <p:cNvPr id="12" name="Picture 11" descr="gre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20273" y="4725144"/>
            <a:ext cx="2123728" cy="1564733"/>
          </a:xfrm>
          <a:prstGeom prst="rect">
            <a:avLst/>
          </a:prstGeom>
        </p:spPr>
      </p:pic>
      <p:pic>
        <p:nvPicPr>
          <p:cNvPr id="13" name="Picture 12" descr="gre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2123728" cy="1564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OPENER’S REBIDS AFTER 2</a:t>
            </a:r>
            <a:r>
              <a:rPr lang="en-NZ" sz="4800" b="1" dirty="0" smtClean="0">
                <a:sym typeface="Symbol"/>
              </a:rPr>
              <a:t>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316835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NZ" sz="6700" b="1" dirty="0" smtClean="0">
                <a:sym typeface="Symbol"/>
              </a:rPr>
              <a:t>IF partner bids 2</a:t>
            </a:r>
            <a:r>
              <a:rPr lang="en-NZ" sz="6700" b="1" dirty="0" smtClean="0">
                <a:solidFill>
                  <a:srgbClr val="FF0000"/>
                </a:solidFill>
                <a:sym typeface="Symbol"/>
              </a:rPr>
              <a:t> 	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Bid your own </a:t>
            </a:r>
            <a:r>
              <a:rPr lang="en-NZ" sz="6500" b="1" dirty="0" smtClean="0">
                <a:sym typeface="Symbol"/>
              </a:rPr>
              <a:t>5-card</a:t>
            </a:r>
            <a:r>
              <a:rPr lang="en-NZ" sz="6500" dirty="0" smtClean="0">
                <a:sym typeface="Symbol"/>
              </a:rPr>
              <a:t> suit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Bid 2NT (shows 23 or 24 points)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Bid 3NT (shows 25+ points)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694947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REMEMBER ... Partner HAS to keep bidding until GAME is reached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pic>
        <p:nvPicPr>
          <p:cNvPr id="1027" name="Picture 3" descr="C:\Users\Amanda\AppData\Local\Microsoft\Windows\Temporary Internet Files\Content.IE5\UMXB5R1S\MC90043268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980728"/>
            <a:ext cx="1862937" cy="1862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OPENER’S REBIDS AFTER 2</a:t>
            </a:r>
            <a:r>
              <a:rPr lang="en-NZ" sz="4400" b="1" dirty="0" smtClean="0">
                <a:sym typeface="Symbol"/>
              </a:rPr>
              <a:t>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85835"/>
            <a:ext cx="8229600" cy="316835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NZ" sz="6700" b="1" dirty="0" smtClean="0">
                <a:sym typeface="Symbol"/>
              </a:rPr>
              <a:t>IF partner bids 2</a:t>
            </a:r>
            <a:r>
              <a:rPr lang="en-NZ" sz="67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6700" b="1" dirty="0" smtClean="0">
                <a:sym typeface="Symbol"/>
              </a:rPr>
              <a:t>/2</a:t>
            </a:r>
            <a:r>
              <a:rPr lang="en-NZ" sz="6700" b="1" dirty="0" smtClean="0">
                <a:solidFill>
                  <a:srgbClr val="FF0000"/>
                </a:solidFill>
                <a:sym typeface="Symbol"/>
              </a:rPr>
              <a:t> 	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Agree the </a:t>
            </a:r>
            <a:r>
              <a:rPr lang="en-NZ" sz="6500" b="1" dirty="0" smtClean="0">
                <a:sym typeface="Symbol"/>
              </a:rPr>
              <a:t>FIT</a:t>
            </a:r>
            <a:r>
              <a:rPr lang="en-NZ" sz="6500" dirty="0" smtClean="0">
                <a:sym typeface="Symbol"/>
              </a:rPr>
              <a:t> with 3 of the suit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Bid 2NT (23 + points) – no fit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Bid your own suit with 5-card suit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656038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REMEMBER ... Partner HAS to keep bidding until GAME is reached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pic>
        <p:nvPicPr>
          <p:cNvPr id="2050" name="Picture 2" descr="C:\Users\Amanda\AppData\Local\Microsoft\Windows\Temporary Internet Files\Content.IE5\UMXB5R1S\MC90043268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653787"/>
            <a:ext cx="1584176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8256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OPENER’S REBIDS AFTER 2</a:t>
            </a:r>
            <a:r>
              <a:rPr lang="en-NZ" sz="4800" b="1" dirty="0" smtClean="0">
                <a:sym typeface="Symbol"/>
              </a:rPr>
              <a:t>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352839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NZ" sz="6700" b="1" dirty="0" smtClean="0">
                <a:sym typeface="Symbol"/>
              </a:rPr>
              <a:t>IF partner bids 2NT</a:t>
            </a:r>
            <a:r>
              <a:rPr lang="en-NZ" sz="6700" b="1" dirty="0" smtClean="0">
                <a:solidFill>
                  <a:srgbClr val="FF0000"/>
                </a:solidFill>
                <a:sym typeface="Symbol"/>
              </a:rPr>
              <a:t>	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Bid 3</a:t>
            </a:r>
            <a:r>
              <a:rPr lang="en-NZ" sz="66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6600" dirty="0" smtClean="0">
                <a:sym typeface="Symbol"/>
              </a:rPr>
              <a:t>/3</a:t>
            </a:r>
            <a:r>
              <a:rPr lang="en-NZ" sz="6600" b="1" dirty="0" smtClean="0">
                <a:sym typeface="Symbol"/>
              </a:rPr>
              <a:t> </a:t>
            </a:r>
            <a:r>
              <a:rPr lang="en-NZ" sz="6500" dirty="0" smtClean="0">
                <a:sym typeface="Symbol"/>
              </a:rPr>
              <a:t>with 5-card suit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Bid 4</a:t>
            </a:r>
            <a:r>
              <a:rPr lang="en-NZ" sz="66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6600" dirty="0" smtClean="0">
                <a:sym typeface="Symbol"/>
              </a:rPr>
              <a:t>/4 </a:t>
            </a:r>
            <a:r>
              <a:rPr lang="en-NZ" sz="6500" dirty="0" smtClean="0">
                <a:sym typeface="Symbol"/>
              </a:rPr>
              <a:t>with 6+ card suit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Bid 3NT with balanced hand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Only bid a MINOR if desperate!!!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550931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REMEMBER ... Partner HAS to keep bidding until GAME is reached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OPENER’S REBIDS AFTER 2</a:t>
            </a:r>
            <a:r>
              <a:rPr lang="en-NZ" sz="4800" b="1" dirty="0" smtClean="0">
                <a:sym typeface="Symbol"/>
              </a:rPr>
              <a:t>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316835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NZ" sz="6700" b="1" dirty="0" smtClean="0">
                <a:sym typeface="Symbol"/>
              </a:rPr>
              <a:t>IF partner bids 3/ 3</a:t>
            </a:r>
            <a:r>
              <a:rPr lang="en-NZ" sz="6700" b="1" dirty="0" smtClean="0">
                <a:solidFill>
                  <a:srgbClr val="FF0000"/>
                </a:solidFill>
                <a:sym typeface="Symbol"/>
              </a:rPr>
              <a:t> 	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Bid your own MAJOR suit with 5+ in suit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Bid 3NT with balanced hand</a:t>
            </a:r>
          </a:p>
          <a:p>
            <a:pPr lvl="1">
              <a:lnSpc>
                <a:spcPct val="120000"/>
              </a:lnSpc>
            </a:pPr>
            <a:r>
              <a:rPr lang="en-NZ" sz="6500" dirty="0" smtClean="0">
                <a:sym typeface="Symbol"/>
              </a:rPr>
              <a:t>Raise minor only if desperate!!!!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694947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REMEMBER ... Partner HAS to keep bidding until GAME is reached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STRONG OPENING BIDS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3140968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atin typeface="+mj-lt"/>
              </a:rPr>
              <a:t>Open 2</a:t>
            </a:r>
            <a:r>
              <a:rPr lang="en-NZ" sz="3600" b="1" dirty="0" smtClean="0">
                <a:latin typeface="+mj-lt"/>
                <a:sym typeface="Symbol"/>
              </a:rPr>
              <a:t></a:t>
            </a:r>
            <a:endParaRPr lang="en-NZ" sz="1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rcRect l="23260" t="77561" r="24189" b="7050"/>
          <a:stretch>
            <a:fillRect/>
          </a:stretch>
        </p:blipFill>
        <p:spPr>
          <a:xfrm>
            <a:off x="395536" y="1124744"/>
            <a:ext cx="7906478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076056" y="3140968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Partner bids 2</a:t>
            </a:r>
            <a:r>
              <a:rPr lang="en-NZ" sz="2800" b="1" dirty="0" smtClean="0">
                <a:solidFill>
                  <a:srgbClr val="FF0000"/>
                </a:solidFill>
                <a:sym typeface="Symbol"/>
              </a:rPr>
              <a:t></a:t>
            </a:r>
            <a:endParaRPr lang="en-NZ" sz="6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4895772"/>
            <a:ext cx="8208912" cy="101566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2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 is an ARTIFICIAL BID</a:t>
            </a:r>
          </a:p>
          <a:p>
            <a:pPr algn="ctr">
              <a:buNone/>
            </a:pP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to keep bidding until GAME is reached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4005064"/>
            <a:ext cx="8208912" cy="523220"/>
          </a:xfrm>
          <a:prstGeom prst="rect">
            <a:avLst/>
          </a:prstGeom>
          <a:noFill/>
          <a:ln w="28575">
            <a:solidFill>
              <a:srgbClr val="2A700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Now bid 2</a:t>
            </a:r>
            <a:r>
              <a:rPr lang="en-NZ" sz="28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r>
              <a:rPr lang="en-NZ" sz="2800" b="1" dirty="0" smtClean="0">
                <a:latin typeface="+mj-lt"/>
                <a:sym typeface="Symbol"/>
              </a:rPr>
              <a:t> ... Showing 5+ hearts ...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STRONG OPENING BIDS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306896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atin typeface="+mj-lt"/>
              </a:rPr>
              <a:t>Open 2</a:t>
            </a:r>
            <a:r>
              <a:rPr lang="en-NZ" sz="3600" b="1" dirty="0" smtClean="0">
                <a:latin typeface="+mj-lt"/>
                <a:sym typeface="Symbol"/>
              </a:rPr>
              <a:t></a:t>
            </a:r>
            <a:endParaRPr lang="en-NZ" sz="1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052736"/>
            <a:ext cx="7906478" cy="1768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076056" y="306896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Partner bids 2</a:t>
            </a:r>
            <a:r>
              <a:rPr lang="en-NZ" sz="2800" b="1" dirty="0" smtClean="0">
                <a:solidFill>
                  <a:srgbClr val="FF0000"/>
                </a:solidFill>
                <a:sym typeface="Symbol"/>
              </a:rPr>
              <a:t>NT</a:t>
            </a:r>
            <a:endParaRPr lang="en-NZ" sz="6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4941748"/>
            <a:ext cx="8208912" cy="101566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2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 is an ARTIFICIAL BID</a:t>
            </a:r>
          </a:p>
          <a:p>
            <a:pPr algn="ctr">
              <a:buNone/>
            </a:pP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to keep bidding until GAME is reached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3789040"/>
            <a:ext cx="8208912" cy="954107"/>
          </a:xfrm>
          <a:prstGeom prst="rect">
            <a:avLst/>
          </a:prstGeom>
          <a:noFill/>
          <a:ln w="28575">
            <a:solidFill>
              <a:srgbClr val="2A700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Now bid 4</a:t>
            </a:r>
            <a:r>
              <a:rPr lang="en-NZ" sz="28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r>
              <a:rPr lang="en-NZ" sz="2800" b="1" dirty="0" smtClean="0">
                <a:latin typeface="+mj-lt"/>
                <a:sym typeface="Symbol"/>
              </a:rPr>
              <a:t> ... Showing 6+ hearts ... </a:t>
            </a:r>
          </a:p>
          <a:p>
            <a:pPr algn="ctr"/>
            <a:r>
              <a:rPr lang="en-NZ" sz="2800" b="1" dirty="0" smtClean="0">
                <a:latin typeface="+mj-lt"/>
                <a:sym typeface="Symbol"/>
              </a:rPr>
              <a:t>Partner MUST have 2+ hearts.</a:t>
            </a:r>
            <a:endParaRPr lang="en-NZ" sz="1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STRONG OPENING BIDS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3140968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atin typeface="+mj-lt"/>
              </a:rPr>
              <a:t>Open 2</a:t>
            </a:r>
            <a:r>
              <a:rPr lang="en-NZ" sz="3600" b="1" dirty="0" smtClean="0">
                <a:latin typeface="+mj-lt"/>
                <a:sym typeface="Symbol"/>
              </a:rPr>
              <a:t></a:t>
            </a:r>
            <a:endParaRPr lang="en-NZ" sz="1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3140968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Partner bids 2</a:t>
            </a:r>
            <a:r>
              <a:rPr lang="en-NZ" sz="2800" b="1" dirty="0" smtClean="0">
                <a:solidFill>
                  <a:srgbClr val="FF0000"/>
                </a:solidFill>
                <a:sym typeface="Symbol"/>
              </a:rPr>
              <a:t>NT</a:t>
            </a:r>
            <a:endParaRPr lang="en-NZ" sz="6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4725144"/>
            <a:ext cx="8208912" cy="101566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2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 is an ARTIFICIAL BID</a:t>
            </a:r>
          </a:p>
          <a:p>
            <a:pPr algn="ctr">
              <a:buNone/>
            </a:pP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to keep bidding until GAME is reached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3861048"/>
            <a:ext cx="8208912" cy="523220"/>
          </a:xfrm>
          <a:prstGeom prst="rect">
            <a:avLst/>
          </a:prstGeom>
          <a:noFill/>
          <a:ln w="28575">
            <a:solidFill>
              <a:srgbClr val="2A700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Now bid 3NT ... No 5-card major to bid</a:t>
            </a:r>
            <a:endParaRPr lang="en-NZ" sz="1400" b="1" dirty="0">
              <a:latin typeface="+mj-lt"/>
            </a:endParaRPr>
          </a:p>
        </p:txBody>
      </p:sp>
      <p:pic>
        <p:nvPicPr>
          <p:cNvPr id="11" name="Picture 10" descr="Lesson 4 - Hand 1.JPG"/>
          <p:cNvPicPr>
            <a:picLocks noChangeAspect="1"/>
          </p:cNvPicPr>
          <p:nvPr/>
        </p:nvPicPr>
        <p:blipFill>
          <a:blip r:embed="rId3" cstate="print"/>
          <a:srcRect l="23530" t="77294" r="23529" b="6932"/>
          <a:stretch>
            <a:fillRect/>
          </a:stretch>
        </p:blipFill>
        <p:spPr>
          <a:xfrm>
            <a:off x="467543" y="1124744"/>
            <a:ext cx="8165707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STRONG OPENING BIDS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306896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atin typeface="+mj-lt"/>
              </a:rPr>
              <a:t>Open 2</a:t>
            </a:r>
            <a:r>
              <a:rPr lang="en-NZ" sz="3600" b="1" dirty="0" smtClean="0">
                <a:latin typeface="+mj-lt"/>
                <a:sym typeface="Symbol"/>
              </a:rPr>
              <a:t></a:t>
            </a:r>
            <a:endParaRPr lang="en-NZ" sz="1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306896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Partner bids 2</a:t>
            </a:r>
            <a:r>
              <a:rPr lang="en-NZ" sz="2800" b="1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NZ" sz="6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4581128"/>
            <a:ext cx="8208912" cy="101566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2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 is an ARTIFICIAL BID</a:t>
            </a:r>
          </a:p>
          <a:p>
            <a:pPr algn="ctr">
              <a:buNone/>
            </a:pP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to keep bidding until GAME is reached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3789040"/>
            <a:ext cx="8208912" cy="523220"/>
          </a:xfrm>
          <a:prstGeom prst="rect">
            <a:avLst/>
          </a:prstGeom>
          <a:noFill/>
          <a:ln w="28575">
            <a:solidFill>
              <a:srgbClr val="2A700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Now bid 3</a:t>
            </a:r>
            <a:r>
              <a:rPr lang="en-NZ" sz="28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r>
              <a:rPr lang="en-NZ" sz="2800" b="1" dirty="0" smtClean="0">
                <a:latin typeface="+mj-lt"/>
              </a:rPr>
              <a:t> ... Show partner you have a fit</a:t>
            </a:r>
            <a:endParaRPr lang="en-NZ" sz="1400" b="1" dirty="0">
              <a:latin typeface="+mj-lt"/>
            </a:endParaRPr>
          </a:p>
        </p:txBody>
      </p:sp>
      <p:pic>
        <p:nvPicPr>
          <p:cNvPr id="11" name="Picture 10" descr="Lesson 4 - Hand 1.JPG"/>
          <p:cNvPicPr>
            <a:picLocks noChangeAspect="1"/>
          </p:cNvPicPr>
          <p:nvPr/>
        </p:nvPicPr>
        <p:blipFill>
          <a:blip r:embed="rId3" cstate="print"/>
          <a:srcRect l="23530" t="77294" r="23529" b="6932"/>
          <a:stretch>
            <a:fillRect/>
          </a:stretch>
        </p:blipFill>
        <p:spPr>
          <a:xfrm>
            <a:off x="467543" y="1052736"/>
            <a:ext cx="8165707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BIDDING TO SLAM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316835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NZ" sz="6700" b="1" dirty="0" smtClean="0">
                <a:sym typeface="Symbol"/>
              </a:rPr>
              <a:t>A SLAM needs           tricks</a:t>
            </a:r>
          </a:p>
          <a:p>
            <a:pPr>
              <a:lnSpc>
                <a:spcPct val="120000"/>
              </a:lnSpc>
            </a:pPr>
            <a:r>
              <a:rPr lang="en-NZ" sz="5700" dirty="0" smtClean="0">
                <a:sym typeface="Symbol"/>
              </a:rPr>
              <a:t>IF the partnership has 32+ points you MAY have the values for SLAM.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766955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NEED to check that you are not missing TWO aces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pic>
        <p:nvPicPr>
          <p:cNvPr id="6" name="Picture 5" descr="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124744"/>
            <a:ext cx="1368152" cy="1152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ASKING FOR ACES USING 4NT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316835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NZ" sz="5700" dirty="0" smtClean="0">
                <a:sym typeface="Symbol"/>
              </a:rPr>
              <a:t>5		 	No Aces</a:t>
            </a:r>
          </a:p>
          <a:p>
            <a:pPr>
              <a:lnSpc>
                <a:spcPct val="120000"/>
              </a:lnSpc>
            </a:pPr>
            <a:r>
              <a:rPr lang="en-NZ" sz="5700" dirty="0" smtClean="0">
                <a:sym typeface="Symbol"/>
              </a:rPr>
              <a:t>5</a:t>
            </a:r>
            <a:r>
              <a:rPr lang="en-NZ" sz="57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5700" dirty="0" smtClean="0">
                <a:sym typeface="Symbol"/>
              </a:rPr>
              <a:t>			1 Ace</a:t>
            </a:r>
          </a:p>
          <a:p>
            <a:pPr>
              <a:lnSpc>
                <a:spcPct val="120000"/>
              </a:lnSpc>
            </a:pPr>
            <a:r>
              <a:rPr lang="en-NZ" sz="5700" dirty="0" smtClean="0">
                <a:sym typeface="Symbol"/>
              </a:rPr>
              <a:t>5</a:t>
            </a:r>
            <a:r>
              <a:rPr lang="en-NZ" sz="57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5700" dirty="0" smtClean="0">
                <a:sym typeface="Symbol"/>
              </a:rPr>
              <a:t>			2 Aces</a:t>
            </a:r>
          </a:p>
          <a:p>
            <a:pPr>
              <a:lnSpc>
                <a:spcPct val="120000"/>
              </a:lnSpc>
            </a:pPr>
            <a:r>
              <a:rPr lang="en-NZ" sz="5700" dirty="0" smtClean="0">
                <a:sym typeface="Symbol"/>
              </a:rPr>
              <a:t>5			3 Aces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941168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Count on your fingers ... Start from ZERO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pic>
        <p:nvPicPr>
          <p:cNvPr id="2050" name="Picture 2" descr="C:\Users\amanda.smith\AppData\Local\Microsoft\Windows\Temporary Internet Files\Content.IE5\28QO359A\MC9000979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556792"/>
            <a:ext cx="1850053" cy="2472184"/>
          </a:xfrm>
          <a:prstGeom prst="rect">
            <a:avLst/>
          </a:prstGeom>
          <a:noFill/>
        </p:spPr>
      </p:pic>
      <p:pic>
        <p:nvPicPr>
          <p:cNvPr id="6" name="Picture 2" descr="C:\Users\Amanda\AppData\Local\Microsoft\Windows\Temporary Internet Files\Content.IE5\DLMTVB4T\MC90043268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14470" y="5940438"/>
            <a:ext cx="629530" cy="629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8972</TotalTime>
  <Words>719</Words>
  <Application>Microsoft Office PowerPoint</Application>
  <PresentationFormat>On-screen Show (4:3)</PresentationFormat>
  <Paragraphs>189</Paragraphs>
  <Slides>31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Lesson Ten   Strong Opening Bids</vt:lpstr>
      <vt:lpstr>Rules up until NOW</vt:lpstr>
      <vt:lpstr>Balanced Hands</vt:lpstr>
      <vt:lpstr>Balanced Hands</vt:lpstr>
      <vt:lpstr>STRONG OPENING BIDS</vt:lpstr>
      <vt:lpstr>STRONG OPENING BIDS</vt:lpstr>
      <vt:lpstr>STRONG OPENING BIDS</vt:lpstr>
      <vt:lpstr>RESPONSES TO 2NT – 20-22 Pts</vt:lpstr>
      <vt:lpstr>PowerPoint Presentation</vt:lpstr>
      <vt:lpstr>PowerPoint Presentation</vt:lpstr>
      <vt:lpstr>PowerPoint Presentation</vt:lpstr>
      <vt:lpstr>STRONG OPENING BIDS</vt:lpstr>
      <vt:lpstr>Balanced Hands</vt:lpstr>
      <vt:lpstr>STRONG OPENING BIDS</vt:lpstr>
      <vt:lpstr>STRONG OPENING BIDS</vt:lpstr>
      <vt:lpstr>RESPONSES TO 2</vt:lpstr>
      <vt:lpstr>PowerPoint Presentation</vt:lpstr>
      <vt:lpstr>PowerPoint Presentation</vt:lpstr>
      <vt:lpstr>PowerPoint Presentation</vt:lpstr>
      <vt:lpstr>OPENER’S REBIDS AFTER 2</vt:lpstr>
      <vt:lpstr>OPENER’S REBIDS AFTER 2</vt:lpstr>
      <vt:lpstr>OPENER’S REBIDS AFTER 2</vt:lpstr>
      <vt:lpstr>OPENER’S REBIDS AFTER 2</vt:lpstr>
      <vt:lpstr>STRONG OPENING BIDS</vt:lpstr>
      <vt:lpstr>STRONG OPENING BIDS</vt:lpstr>
      <vt:lpstr>STRONG OPENING BIDS</vt:lpstr>
      <vt:lpstr>STRONG OPENING BIDS</vt:lpstr>
      <vt:lpstr>BIDDING TO SLAM</vt:lpstr>
      <vt:lpstr>ASKING FOR ACES USING 4NT</vt:lpstr>
      <vt:lpstr>BEGINNERS’ LESSONS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Jane Lawrence</cp:lastModifiedBy>
  <cp:revision>247</cp:revision>
  <dcterms:created xsi:type="dcterms:W3CDTF">2013-02-20T01:53:33Z</dcterms:created>
  <dcterms:modified xsi:type="dcterms:W3CDTF">2015-09-28T05:05:44Z</dcterms:modified>
</cp:coreProperties>
</file>