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3"/>
  </p:notesMasterIdLst>
  <p:handoutMasterIdLst>
    <p:handoutMasterId r:id="rId34"/>
  </p:handoutMasterIdLst>
  <p:sldIdLst>
    <p:sldId id="418" r:id="rId2"/>
    <p:sldId id="422" r:id="rId3"/>
    <p:sldId id="420" r:id="rId4"/>
    <p:sldId id="424" r:id="rId5"/>
    <p:sldId id="425" r:id="rId6"/>
    <p:sldId id="426" r:id="rId7"/>
    <p:sldId id="428" r:id="rId8"/>
    <p:sldId id="429" r:id="rId9"/>
    <p:sldId id="430" r:id="rId10"/>
    <p:sldId id="431" r:id="rId11"/>
    <p:sldId id="432" r:id="rId12"/>
    <p:sldId id="435" r:id="rId13"/>
    <p:sldId id="434" r:id="rId14"/>
    <p:sldId id="437" r:id="rId15"/>
    <p:sldId id="436" r:id="rId16"/>
    <p:sldId id="438" r:id="rId17"/>
    <p:sldId id="439" r:id="rId18"/>
    <p:sldId id="440" r:id="rId19"/>
    <p:sldId id="441" r:id="rId20"/>
    <p:sldId id="442" r:id="rId21"/>
    <p:sldId id="443" r:id="rId22"/>
    <p:sldId id="444" r:id="rId23"/>
    <p:sldId id="445" r:id="rId24"/>
    <p:sldId id="446" r:id="rId25"/>
    <p:sldId id="447" r:id="rId26"/>
    <p:sldId id="448" r:id="rId27"/>
    <p:sldId id="449" r:id="rId28"/>
    <p:sldId id="450" r:id="rId29"/>
    <p:sldId id="451" r:id="rId30"/>
    <p:sldId id="452" r:id="rId31"/>
    <p:sldId id="419" r:id="rId3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A70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4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3690369-EA61-4D28-ABAA-339CB8F82449}" type="datetimeFigureOut">
              <a:rPr lang="en-NZ" smtClean="0"/>
              <a:pPr/>
              <a:t>5/07/2016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17E71328-DAE2-47C5-957A-12A4CF7223B5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22396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854AD07A-8AE9-4621-8908-CC63674184FC}" type="datetimeFigureOut">
              <a:rPr lang="en-NZ" smtClean="0"/>
              <a:pPr/>
              <a:t>5/07/2016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141E241-F53C-41FE-9ADC-BC7D7146BCD4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7843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4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5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6</a:t>
            </a:fld>
            <a:endParaRPr lang="en-N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7</a:t>
            </a:fld>
            <a:endParaRPr lang="en-N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9</a:t>
            </a:fld>
            <a:endParaRPr lang="en-N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10</a:t>
            </a:fld>
            <a:endParaRPr lang="en-N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11</a:t>
            </a:fld>
            <a:endParaRPr lang="en-N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12</a:t>
            </a:fld>
            <a:endParaRPr lang="en-N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13</a:t>
            </a:fld>
            <a:endParaRPr lang="en-N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14</a:t>
            </a:fld>
            <a:endParaRPr lang="en-N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15</a:t>
            </a:fld>
            <a:endParaRPr lang="en-N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16</a:t>
            </a:fld>
            <a:endParaRPr lang="en-N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17</a:t>
            </a:fld>
            <a:endParaRPr lang="en-N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18</a:t>
            </a:fld>
            <a:endParaRPr lang="en-N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19</a:t>
            </a:fld>
            <a:endParaRPr lang="en-N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20</a:t>
            </a:fld>
            <a:endParaRPr lang="en-N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21</a:t>
            </a:fld>
            <a:endParaRPr lang="en-N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22</a:t>
            </a:fld>
            <a:endParaRPr lang="en-N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23</a:t>
            </a:fld>
            <a:endParaRPr lang="en-N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24</a:t>
            </a:fld>
            <a:endParaRPr lang="en-NZ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25</a:t>
            </a:fld>
            <a:endParaRPr lang="en-NZ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26</a:t>
            </a:fld>
            <a:endParaRPr lang="en-NZ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27</a:t>
            </a:fld>
            <a:endParaRPr lang="en-NZ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28</a:t>
            </a:fld>
            <a:endParaRPr lang="en-NZ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29</a:t>
            </a:fld>
            <a:endParaRPr lang="en-NZ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30</a:t>
            </a:fld>
            <a:endParaRPr lang="en-NZ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1E241-F53C-41FE-9ADC-BC7D7146BCD4}" type="slidenum">
              <a:rPr lang="en-NZ" smtClean="0"/>
              <a:pPr/>
              <a:t>31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58192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129"/>
          <a:stretch/>
        </p:blipFill>
        <p:spPr>
          <a:xfrm>
            <a:off x="0" y="6237970"/>
            <a:ext cx="9144000" cy="60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7593" y="238590"/>
            <a:ext cx="1908815" cy="61866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092111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52381">
              <a:schemeClr val="bg1">
                <a:alpha val="37000"/>
              </a:schemeClr>
            </a:gs>
            <a:gs pos="66667">
              <a:schemeClr val="accent6">
                <a:lumMod val="20000"/>
                <a:lumOff val="80000"/>
                <a:alpha val="2000"/>
              </a:schemeClr>
            </a:gs>
            <a:gs pos="85000">
              <a:schemeClr val="accent6">
                <a:lumMod val="40000"/>
                <a:lumOff val="60000"/>
                <a:alpha val="64000"/>
              </a:schemeClr>
            </a:gs>
            <a:gs pos="94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59145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62948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 algn="ctr">
              <a:defRPr sz="45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04877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433143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814130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7970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0F40268-64D2-4B9E-B39D-47D316979B5F}" type="datetimeFigureOut">
              <a:rPr lang="en-US" smtClean="0"/>
              <a:pPr/>
              <a:t>7/5/2016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04BD28C-DFAA-410C-AD7A-9F6C81DC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6262256"/>
            <a:ext cx="9162703" cy="601885"/>
            <a:chOff x="0" y="6262255"/>
            <a:chExt cx="12216937" cy="601885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129"/>
            <a:stretch/>
          </p:blipFill>
          <p:spPr>
            <a:xfrm>
              <a:off x="0" y="6262255"/>
              <a:ext cx="12192000" cy="6018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136" t="90126" r="2523"/>
            <a:stretch/>
          </p:blipFill>
          <p:spPr>
            <a:xfrm>
              <a:off x="11809612" y="6737350"/>
              <a:ext cx="407325" cy="12679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048" y="6619281"/>
            <a:ext cx="554189" cy="2068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58892" y="630814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A5336E-1954-4E4D-BCA4-6310509CADC3}" type="slidenum">
              <a:rPr lang="en-US" sz="900" smtClean="0"/>
              <a:pPr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337909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2381">
              <a:schemeClr val="bg1"/>
            </a:gs>
            <a:gs pos="66667">
              <a:schemeClr val="accent6">
                <a:lumMod val="20000"/>
                <a:lumOff val="80000"/>
                <a:alpha val="43000"/>
              </a:schemeClr>
            </a:gs>
            <a:gs pos="81000">
              <a:schemeClr val="accent6">
                <a:lumMod val="40000"/>
                <a:lumOff val="60000"/>
                <a:alpha val="76000"/>
              </a:schemeClr>
            </a:gs>
            <a:gs pos="93000">
              <a:srgbClr val="213315">
                <a:alpha val="6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52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1268760"/>
            <a:ext cx="82296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IMPROVERS</a:t>
            </a:r>
            <a:r>
              <a:rPr kumimoji="0" lang="en-NZ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’ LESSONS</a:t>
            </a: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N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Welcome</a:t>
            </a:r>
            <a:endParaRPr kumimoji="0" lang="en-NZ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23048" y="3789040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1" descr="TBC 2012 logo smaller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584" y="3357779"/>
            <a:ext cx="1584176" cy="1901010"/>
          </a:xfrm>
          <a:prstGeom prst="rect">
            <a:avLst/>
          </a:prstGeom>
          <a:noFill/>
        </p:spPr>
      </p:pic>
      <p:sp>
        <p:nvSpPr>
          <p:cNvPr id="9" name="Footer Placeholder 12"/>
          <p:cNvSpPr>
            <a:spLocks noGrp="1"/>
          </p:cNvSpPr>
          <p:nvPr>
            <p:ph type="ftr" sz="quarter" idx="4294967295"/>
          </p:nvPr>
        </p:nvSpPr>
        <p:spPr>
          <a:xfrm>
            <a:off x="251520" y="5949280"/>
            <a:ext cx="8640960" cy="288032"/>
          </a:xfrm>
          <a:prstGeom prst="rect">
            <a:avLst/>
          </a:prstGeom>
        </p:spPr>
        <p:txBody>
          <a:bodyPr/>
          <a:lstStyle/>
          <a:p>
            <a:r>
              <a:rPr lang="en-NZ" sz="1100" dirty="0" smtClean="0">
                <a:latin typeface="+mj-lt"/>
              </a:rPr>
              <a:t>© Copyright Reserved New Zealand Bridge Inc. 2016                                                                                                                          Prepared by Amanda Smith</a:t>
            </a:r>
            <a:endParaRPr lang="en-NZ" sz="11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1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20280"/>
          </a:xfrm>
        </p:spPr>
        <p:txBody>
          <a:bodyPr>
            <a:normAutofit/>
          </a:bodyPr>
          <a:lstStyle/>
          <a:p>
            <a:pPr algn="ctr"/>
            <a:r>
              <a:rPr lang="en-NZ" sz="4900" b="1" dirty="0" smtClean="0"/>
              <a:t>Lesson Two</a:t>
            </a: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b="1" dirty="0" smtClean="0"/>
              <a:t/>
            </a:r>
            <a:br>
              <a:rPr lang="en-NZ" sz="4400" b="1" dirty="0" smtClean="0"/>
            </a:br>
            <a:r>
              <a:rPr lang="en-NZ" sz="4400" dirty="0" smtClean="0"/>
              <a:t>Blackwood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900" b="1" dirty="0" smtClean="0"/>
              <a:t>When should you look for Slam?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5698976" cy="4301832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  <a:buNone/>
            </a:pPr>
            <a:r>
              <a:rPr lang="en-NZ" sz="4400" b="1" dirty="0" smtClean="0">
                <a:solidFill>
                  <a:srgbClr val="FF0000"/>
                </a:solidFill>
              </a:rPr>
              <a:t>1.</a:t>
            </a:r>
            <a:r>
              <a:rPr lang="en-NZ" sz="4400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NZ" sz="4000" dirty="0" smtClean="0"/>
              <a:t>When you have </a:t>
            </a:r>
            <a:r>
              <a:rPr lang="en-NZ" sz="4000" b="1" dirty="0" smtClean="0">
                <a:solidFill>
                  <a:srgbClr val="2A700F"/>
                </a:solidFill>
              </a:rPr>
              <a:t>32+HCP</a:t>
            </a:r>
            <a:r>
              <a:rPr lang="en-NZ" sz="4000" dirty="0" smtClean="0"/>
              <a:t> 	and </a:t>
            </a:r>
            <a:r>
              <a:rPr lang="en-NZ" sz="4000" u="sng" dirty="0" smtClean="0"/>
              <a:t>no fit</a:t>
            </a:r>
            <a:endParaRPr lang="en-NZ" sz="4400" u="sng" dirty="0" smtClean="0"/>
          </a:p>
          <a:p>
            <a:pPr marL="742950" indent="-742950">
              <a:spcAft>
                <a:spcPts val="1800"/>
              </a:spcAft>
              <a:buNone/>
            </a:pPr>
            <a:r>
              <a:rPr lang="en-NZ" sz="4000" b="1" dirty="0" smtClean="0">
                <a:solidFill>
                  <a:srgbClr val="FF0000"/>
                </a:solidFill>
              </a:rPr>
              <a:t>2.</a:t>
            </a:r>
            <a:r>
              <a:rPr lang="en-NZ" sz="4000" dirty="0" smtClean="0"/>
              <a:t>	When you have </a:t>
            </a:r>
            <a:r>
              <a:rPr lang="en-NZ" sz="4000" b="1" dirty="0" smtClean="0">
                <a:solidFill>
                  <a:srgbClr val="2A700F"/>
                </a:solidFill>
              </a:rPr>
              <a:t>30+HCP</a:t>
            </a:r>
            <a:r>
              <a:rPr lang="en-NZ" sz="4000" dirty="0" smtClean="0"/>
              <a:t> and </a:t>
            </a:r>
            <a:r>
              <a:rPr lang="en-NZ" sz="4000" u="sng" dirty="0" smtClean="0"/>
              <a:t>a fit</a:t>
            </a:r>
          </a:p>
          <a:p>
            <a:pPr marL="742950" indent="-742950">
              <a:spcAft>
                <a:spcPts val="1800"/>
              </a:spcAft>
              <a:buNone/>
            </a:pPr>
            <a:r>
              <a:rPr lang="en-NZ" sz="4000" b="1" dirty="0" smtClean="0">
                <a:solidFill>
                  <a:srgbClr val="FF0000"/>
                </a:solidFill>
              </a:rPr>
              <a:t>3.</a:t>
            </a:r>
            <a:r>
              <a:rPr lang="en-NZ" sz="4000" dirty="0" smtClean="0"/>
              <a:t>	With a </a:t>
            </a:r>
            <a:r>
              <a:rPr lang="en-NZ" sz="4000" b="1" dirty="0" smtClean="0">
                <a:solidFill>
                  <a:srgbClr val="2A700F"/>
                </a:solidFill>
              </a:rPr>
              <a:t>VERY</a:t>
            </a:r>
            <a:r>
              <a:rPr lang="en-NZ" sz="4000" dirty="0" smtClean="0"/>
              <a:t> </a:t>
            </a:r>
            <a:r>
              <a:rPr lang="en-NZ" sz="4000" u="sng" dirty="0" smtClean="0"/>
              <a:t>good fit</a:t>
            </a:r>
            <a:r>
              <a:rPr lang="en-NZ" sz="4000" dirty="0" smtClean="0"/>
              <a:t> and extra distribution (and close to 30HCP) </a:t>
            </a:r>
            <a:r>
              <a:rPr lang="en-NZ" sz="4400" dirty="0" smtClean="0"/>
              <a:t>	</a:t>
            </a:r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1029" name="Picture 5" descr="C:\Users\Amanda\AppData\Local\Microsoft\Windows\INetCache\IE\82ULNLP5\think_big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484784"/>
            <a:ext cx="2922216" cy="38542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Blackwood Convention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147248" cy="4301832"/>
          </a:xfrm>
        </p:spPr>
        <p:txBody>
          <a:bodyPr>
            <a:normAutofit lnSpcReduction="10000"/>
          </a:bodyPr>
          <a:lstStyle/>
          <a:p>
            <a:pPr>
              <a:spcAft>
                <a:spcPts val="1800"/>
              </a:spcAft>
            </a:pPr>
            <a:r>
              <a:rPr lang="en-NZ" sz="4400" dirty="0" smtClean="0"/>
              <a:t>Invented by Easley Blackwood</a:t>
            </a:r>
          </a:p>
          <a:p>
            <a:pPr>
              <a:spcAft>
                <a:spcPts val="1800"/>
              </a:spcAft>
            </a:pPr>
            <a:r>
              <a:rPr lang="en-NZ" sz="4000" dirty="0" smtClean="0"/>
              <a:t> Mr Blackwood was American</a:t>
            </a:r>
          </a:p>
          <a:p>
            <a:pPr>
              <a:spcAft>
                <a:spcPts val="1800"/>
              </a:spcAft>
            </a:pPr>
            <a:r>
              <a:rPr lang="en-NZ" sz="4000" dirty="0" smtClean="0"/>
              <a:t>He died aged 89 in 1992</a:t>
            </a:r>
          </a:p>
          <a:p>
            <a:pPr>
              <a:spcAft>
                <a:spcPts val="1800"/>
              </a:spcAft>
            </a:pPr>
            <a:r>
              <a:rPr lang="en-NZ" sz="4000" dirty="0" smtClean="0"/>
              <a:t>Inducted into the ACBL Hall</a:t>
            </a:r>
          </a:p>
          <a:p>
            <a:pPr>
              <a:spcAft>
                <a:spcPts val="1800"/>
              </a:spcAft>
              <a:buNone/>
            </a:pPr>
            <a:r>
              <a:rPr lang="en-NZ" sz="4000" dirty="0" smtClean="0"/>
              <a:t>  of Fame in 1995 (a bit late!)</a:t>
            </a:r>
          </a:p>
          <a:p>
            <a:pPr>
              <a:spcAft>
                <a:spcPts val="1800"/>
              </a:spcAft>
              <a:buNone/>
            </a:pPr>
            <a:endParaRPr lang="en-NZ" sz="4000" dirty="0" smtClean="0"/>
          </a:p>
          <a:p>
            <a:pPr>
              <a:spcAft>
                <a:spcPts val="1800"/>
              </a:spcAft>
            </a:pPr>
            <a:endParaRPr lang="en-NZ" sz="44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5" name="Picture 4" descr="Easley Blackwo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2996952"/>
            <a:ext cx="2271132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b="1" dirty="0" smtClean="0"/>
              <a:t>Blackwood Convention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147248" cy="4301832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NZ" sz="4400" dirty="0" smtClean="0"/>
              <a:t>Allows the </a:t>
            </a:r>
            <a:r>
              <a:rPr lang="en-NZ" sz="4400" dirty="0" smtClean="0"/>
              <a:t>one </a:t>
            </a:r>
            <a:r>
              <a:rPr lang="en-NZ" sz="4400" smtClean="0"/>
              <a:t>player to </a:t>
            </a:r>
            <a:r>
              <a:rPr lang="en-NZ" sz="4400" dirty="0" smtClean="0"/>
              <a:t>find the number of Aces and Kings held by </a:t>
            </a:r>
            <a:r>
              <a:rPr lang="en-NZ" sz="4400" dirty="0" smtClean="0"/>
              <a:t>their partner</a:t>
            </a:r>
            <a:endParaRPr lang="en-NZ" sz="4400" dirty="0" smtClean="0"/>
          </a:p>
          <a:p>
            <a:pPr>
              <a:spcAft>
                <a:spcPts val="1800"/>
              </a:spcAft>
            </a:pPr>
            <a:r>
              <a:rPr lang="en-NZ" sz="4400" dirty="0" smtClean="0"/>
              <a:t>It is important to be sure which suit is trumps (or </a:t>
            </a:r>
            <a:r>
              <a:rPr lang="en-NZ" sz="4400" dirty="0" err="1" smtClean="0"/>
              <a:t>NoTrumps</a:t>
            </a:r>
            <a:r>
              <a:rPr lang="en-NZ" sz="4400" dirty="0" smtClean="0"/>
              <a:t>)</a:t>
            </a:r>
          </a:p>
          <a:p>
            <a:pPr>
              <a:spcAft>
                <a:spcPts val="1800"/>
              </a:spcAft>
            </a:pPr>
            <a:endParaRPr lang="en-NZ" sz="4000" dirty="0" smtClean="0"/>
          </a:p>
          <a:p>
            <a:pPr>
              <a:spcAft>
                <a:spcPts val="1800"/>
              </a:spcAft>
              <a:buNone/>
            </a:pPr>
            <a:endParaRPr lang="en-NZ" sz="4000" dirty="0" smtClean="0"/>
          </a:p>
          <a:p>
            <a:pPr>
              <a:spcAft>
                <a:spcPts val="1800"/>
              </a:spcAft>
            </a:pPr>
            <a:endParaRPr lang="en-NZ" sz="44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dirty="0" smtClean="0"/>
              <a:t>Why use </a:t>
            </a:r>
            <a:r>
              <a:rPr lang="en-NZ" sz="4900" b="1" dirty="0" smtClean="0"/>
              <a:t>Blackwood?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147248" cy="4301832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NZ" sz="4400" dirty="0" smtClean="0"/>
              <a:t>To prevent bidding a small slam missing two or more Aces</a:t>
            </a:r>
          </a:p>
          <a:p>
            <a:pPr>
              <a:spcAft>
                <a:spcPts val="1800"/>
              </a:spcAft>
            </a:pPr>
            <a:r>
              <a:rPr lang="en-NZ" sz="4400" dirty="0" smtClean="0"/>
              <a:t>To prevent bidding a grand slam missing an Ace</a:t>
            </a:r>
          </a:p>
          <a:p>
            <a:pPr>
              <a:spcAft>
                <a:spcPts val="1800"/>
              </a:spcAft>
            </a:pPr>
            <a:endParaRPr lang="en-NZ" sz="4000" dirty="0" smtClean="0"/>
          </a:p>
          <a:p>
            <a:pPr>
              <a:spcAft>
                <a:spcPts val="1800"/>
              </a:spcAft>
              <a:buNone/>
            </a:pPr>
            <a:endParaRPr lang="en-NZ" sz="4000" dirty="0" smtClean="0"/>
          </a:p>
          <a:p>
            <a:pPr>
              <a:spcAft>
                <a:spcPts val="1800"/>
              </a:spcAft>
            </a:pPr>
            <a:endParaRPr lang="en-NZ" sz="44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881934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solidFill>
                  <a:srgbClr val="2A700F"/>
                </a:solidFill>
              </a:rPr>
              <a:t>To find MISSING Aces</a:t>
            </a:r>
            <a:endParaRPr lang="en-NZ" sz="5400" b="1" dirty="0">
              <a:solidFill>
                <a:srgbClr val="2A700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dirty="0" smtClean="0"/>
              <a:t>4NT – Asks for Aces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147248" cy="4301832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NZ" sz="4400" dirty="0" smtClean="0"/>
              <a:t>4NT asks partner … “How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en-NZ" sz="4400" dirty="0" smtClean="0"/>
              <a:t> many Aces do you have?”</a:t>
            </a:r>
            <a:endParaRPr lang="en-NZ" sz="4000" dirty="0" smtClean="0"/>
          </a:p>
          <a:p>
            <a:pPr>
              <a:spcAft>
                <a:spcPts val="1800"/>
              </a:spcAft>
            </a:pPr>
            <a:r>
              <a:rPr lang="en-NZ" sz="4400" dirty="0" smtClean="0"/>
              <a:t>Partner must answer the question</a:t>
            </a:r>
          </a:p>
          <a:p>
            <a:pPr>
              <a:spcAft>
                <a:spcPts val="1800"/>
              </a:spcAft>
            </a:pPr>
            <a:endParaRPr lang="en-NZ" sz="4000" dirty="0" smtClean="0"/>
          </a:p>
          <a:p>
            <a:pPr>
              <a:spcAft>
                <a:spcPts val="1800"/>
              </a:spcAft>
              <a:buNone/>
            </a:pPr>
            <a:endParaRPr lang="en-NZ" sz="4000" dirty="0" smtClean="0"/>
          </a:p>
          <a:p>
            <a:pPr>
              <a:spcAft>
                <a:spcPts val="1800"/>
              </a:spcAft>
            </a:pPr>
            <a:endParaRPr lang="en-NZ" sz="44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569736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solidFill>
                  <a:srgbClr val="2A700F"/>
                </a:solidFill>
              </a:rPr>
              <a:t>4NT is an ARTIFICIAL bid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5" name="Picture 4" descr="A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476672"/>
            <a:ext cx="2239797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dirty="0" smtClean="0"/>
              <a:t>Responses to 4NT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147248" cy="430183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NZ" sz="4400" dirty="0" smtClean="0"/>
              <a:t>5</a:t>
            </a:r>
            <a:r>
              <a:rPr lang="en-NZ" sz="4400" dirty="0" smtClean="0">
                <a:sym typeface="Symbol"/>
              </a:rPr>
              <a:t> = </a:t>
            </a:r>
            <a:r>
              <a:rPr lang="en-NZ" sz="4400" b="1" dirty="0" smtClean="0">
                <a:solidFill>
                  <a:srgbClr val="2A700F"/>
                </a:solidFill>
                <a:sym typeface="Symbol"/>
              </a:rPr>
              <a:t>0</a:t>
            </a:r>
            <a:r>
              <a:rPr lang="en-NZ" sz="4400" dirty="0" smtClean="0">
                <a:sym typeface="Symbol"/>
              </a:rPr>
              <a:t> or </a:t>
            </a:r>
            <a:r>
              <a:rPr lang="en-NZ" sz="4400" b="1" dirty="0" smtClean="0">
                <a:solidFill>
                  <a:srgbClr val="2A700F"/>
                </a:solidFill>
                <a:sym typeface="Symbol"/>
              </a:rPr>
              <a:t>4</a:t>
            </a:r>
            <a:r>
              <a:rPr lang="en-NZ" sz="4400" dirty="0" smtClean="0">
                <a:sym typeface="Symbol"/>
              </a:rPr>
              <a:t> aces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NZ" sz="4400" dirty="0" smtClean="0">
                <a:sym typeface="Symbol"/>
              </a:rPr>
              <a:t>5</a:t>
            </a:r>
            <a:r>
              <a:rPr lang="en-NZ" sz="44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400" dirty="0" smtClean="0">
                <a:sym typeface="Symbol"/>
              </a:rPr>
              <a:t> = </a:t>
            </a:r>
            <a:r>
              <a:rPr lang="en-NZ" sz="4400" b="1" dirty="0" smtClean="0">
                <a:solidFill>
                  <a:srgbClr val="2A700F"/>
                </a:solidFill>
                <a:sym typeface="Symbol"/>
              </a:rPr>
              <a:t>1</a:t>
            </a:r>
            <a:r>
              <a:rPr lang="en-NZ" sz="4400" dirty="0" smtClean="0">
                <a:sym typeface="Symbol"/>
              </a:rPr>
              <a:t> ace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NZ" sz="4400" dirty="0" smtClean="0">
                <a:sym typeface="Symbol"/>
              </a:rPr>
              <a:t>5</a:t>
            </a:r>
            <a:r>
              <a:rPr lang="en-NZ" sz="44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dirty="0" smtClean="0">
                <a:sym typeface="Symbol"/>
              </a:rPr>
              <a:t> = </a:t>
            </a:r>
            <a:r>
              <a:rPr lang="en-NZ" sz="4400" b="1" dirty="0" smtClean="0">
                <a:solidFill>
                  <a:srgbClr val="2A700F"/>
                </a:solidFill>
                <a:sym typeface="Symbol"/>
              </a:rPr>
              <a:t>2</a:t>
            </a:r>
            <a:r>
              <a:rPr lang="en-NZ" sz="4400" dirty="0" smtClean="0">
                <a:sym typeface="Symbol"/>
              </a:rPr>
              <a:t> aces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NZ" sz="4400" dirty="0" smtClean="0">
                <a:sym typeface="Symbol"/>
              </a:rPr>
              <a:t>5 = </a:t>
            </a:r>
            <a:r>
              <a:rPr lang="en-NZ" sz="4400" b="1" dirty="0" smtClean="0">
                <a:solidFill>
                  <a:srgbClr val="2A700F"/>
                </a:solidFill>
                <a:sym typeface="Symbol"/>
              </a:rPr>
              <a:t>3</a:t>
            </a:r>
            <a:r>
              <a:rPr lang="en-NZ" sz="4400" dirty="0" smtClean="0">
                <a:sym typeface="Symbol"/>
              </a:rPr>
              <a:t> aces</a:t>
            </a:r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569736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solidFill>
                  <a:srgbClr val="2A700F"/>
                </a:solidFill>
              </a:rPr>
              <a:t>4NT is an ARTIFICIAL bid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5" name="Picture 4" descr="A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476672"/>
            <a:ext cx="2239797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dirty="0" smtClean="0"/>
              <a:t>5NT – Asks for Kings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147248" cy="4301832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NZ" sz="4400" dirty="0" smtClean="0"/>
              <a:t>5NT asks partner … “How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en-NZ" sz="4400" dirty="0" smtClean="0"/>
              <a:t> many Kings do you have?”</a:t>
            </a:r>
            <a:endParaRPr lang="en-NZ" sz="4000" dirty="0" smtClean="0"/>
          </a:p>
          <a:p>
            <a:pPr>
              <a:spcAft>
                <a:spcPts val="1800"/>
              </a:spcAft>
            </a:pPr>
            <a:r>
              <a:rPr lang="en-NZ" sz="4400" dirty="0" smtClean="0"/>
              <a:t>Partner must answer the question</a:t>
            </a:r>
          </a:p>
          <a:p>
            <a:pPr>
              <a:spcAft>
                <a:spcPts val="1800"/>
              </a:spcAft>
            </a:pPr>
            <a:r>
              <a:rPr lang="en-NZ" sz="4400" dirty="0" smtClean="0"/>
              <a:t>You must have all the Aces</a:t>
            </a:r>
          </a:p>
          <a:p>
            <a:pPr>
              <a:spcAft>
                <a:spcPts val="1800"/>
              </a:spcAft>
            </a:pPr>
            <a:endParaRPr lang="en-NZ" sz="4000" dirty="0" smtClean="0"/>
          </a:p>
          <a:p>
            <a:pPr>
              <a:spcAft>
                <a:spcPts val="1800"/>
              </a:spcAft>
              <a:buNone/>
            </a:pPr>
            <a:endParaRPr lang="en-NZ" sz="4000" dirty="0" smtClean="0"/>
          </a:p>
          <a:p>
            <a:pPr>
              <a:spcAft>
                <a:spcPts val="1800"/>
              </a:spcAft>
            </a:pPr>
            <a:endParaRPr lang="en-NZ" sz="4400" dirty="0" smtClean="0"/>
          </a:p>
          <a:p>
            <a:pPr>
              <a:buNone/>
            </a:pPr>
            <a:endParaRPr lang="en-NZ" dirty="0" smtClean="0"/>
          </a:p>
          <a:p>
            <a:pPr>
              <a:buNone/>
            </a:pPr>
            <a:endParaRPr lang="en-N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881934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solidFill>
                  <a:srgbClr val="2A700F"/>
                </a:solidFill>
              </a:rPr>
              <a:t>5NT is an ARTIFICIAL bid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5" name="Picture 4" descr="A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0054" y="642352"/>
            <a:ext cx="2259975" cy="2426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/>
          </a:bodyPr>
          <a:lstStyle/>
          <a:p>
            <a:r>
              <a:rPr lang="en-NZ" sz="4900" dirty="0" smtClean="0"/>
              <a:t>Responses to 5NT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2040"/>
            <a:ext cx="8147248" cy="430183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NZ" sz="4400" dirty="0" smtClean="0">
                <a:sym typeface="Symbol"/>
              </a:rPr>
              <a:t>6 = </a:t>
            </a:r>
            <a:r>
              <a:rPr lang="en-NZ" sz="4400" b="1" dirty="0" smtClean="0">
                <a:solidFill>
                  <a:srgbClr val="2A700F"/>
                </a:solidFill>
                <a:sym typeface="Symbol"/>
              </a:rPr>
              <a:t>0</a:t>
            </a:r>
            <a:r>
              <a:rPr lang="en-NZ" sz="4400" dirty="0" smtClean="0">
                <a:sym typeface="Symbol"/>
              </a:rPr>
              <a:t> or </a:t>
            </a:r>
            <a:r>
              <a:rPr lang="en-NZ" sz="4400" b="1" dirty="0" smtClean="0">
                <a:solidFill>
                  <a:srgbClr val="2A700F"/>
                </a:solidFill>
                <a:sym typeface="Symbol"/>
              </a:rPr>
              <a:t>4</a:t>
            </a:r>
            <a:r>
              <a:rPr lang="en-NZ" sz="4400" dirty="0" smtClean="0">
                <a:sym typeface="Symbol"/>
              </a:rPr>
              <a:t> kings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NZ" sz="4400" dirty="0" smtClean="0">
                <a:sym typeface="Symbol"/>
              </a:rPr>
              <a:t>6</a:t>
            </a:r>
            <a:r>
              <a:rPr lang="en-NZ" sz="4400" dirty="0" smtClean="0">
                <a:solidFill>
                  <a:srgbClr val="FF0000"/>
                </a:solidFill>
                <a:sym typeface="Symbol"/>
              </a:rPr>
              <a:t></a:t>
            </a:r>
            <a:r>
              <a:rPr lang="en-NZ" sz="4400" dirty="0" smtClean="0">
                <a:sym typeface="Symbol"/>
              </a:rPr>
              <a:t> = </a:t>
            </a:r>
            <a:r>
              <a:rPr lang="en-NZ" sz="4400" b="1" dirty="0" smtClean="0">
                <a:solidFill>
                  <a:srgbClr val="2A700F"/>
                </a:solidFill>
                <a:sym typeface="Symbol"/>
              </a:rPr>
              <a:t>1</a:t>
            </a:r>
            <a:r>
              <a:rPr lang="en-NZ" sz="4400" dirty="0" smtClean="0">
                <a:sym typeface="Symbol"/>
              </a:rPr>
              <a:t> king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NZ" sz="4400" dirty="0" smtClean="0">
                <a:sym typeface="Symbol"/>
              </a:rPr>
              <a:t>6</a:t>
            </a:r>
            <a:r>
              <a:rPr lang="en-NZ" sz="4400" dirty="0" smtClean="0">
                <a:solidFill>
                  <a:srgbClr val="FF0000"/>
                </a:solidFill>
                <a:sym typeface="Symbol"/>
              </a:rPr>
              <a:t></a:t>
            </a:r>
            <a:r>
              <a:rPr lang="en-NZ" sz="4400" dirty="0" smtClean="0">
                <a:sym typeface="Symbol"/>
              </a:rPr>
              <a:t> = </a:t>
            </a:r>
            <a:r>
              <a:rPr lang="en-NZ" sz="4400" b="1" dirty="0" smtClean="0">
                <a:solidFill>
                  <a:srgbClr val="2A700F"/>
                </a:solidFill>
                <a:sym typeface="Symbol"/>
              </a:rPr>
              <a:t>2</a:t>
            </a:r>
            <a:r>
              <a:rPr lang="en-NZ" sz="4400" dirty="0" smtClean="0">
                <a:sym typeface="Symbol"/>
              </a:rPr>
              <a:t> kings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NZ" sz="4400" dirty="0" smtClean="0">
                <a:sym typeface="Symbol"/>
              </a:rPr>
              <a:t>6 = </a:t>
            </a:r>
            <a:r>
              <a:rPr lang="en-NZ" sz="4400" b="1" dirty="0" smtClean="0">
                <a:solidFill>
                  <a:srgbClr val="2A700F"/>
                </a:solidFill>
                <a:sym typeface="Symbol"/>
              </a:rPr>
              <a:t>3</a:t>
            </a:r>
            <a:r>
              <a:rPr lang="en-NZ" sz="4400" dirty="0" smtClean="0">
                <a:sym typeface="Symbol"/>
              </a:rPr>
              <a:t> kings</a:t>
            </a:r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809926"/>
            <a:ext cx="8136904" cy="923330"/>
          </a:xfrm>
          <a:prstGeom prst="rect">
            <a:avLst/>
          </a:prstGeom>
          <a:gradFill flip="none" rotWithShape="1">
            <a:gsLst>
              <a:gs pos="0">
                <a:srgbClr val="2A700F">
                  <a:tint val="66000"/>
                  <a:satMod val="160000"/>
                </a:srgbClr>
              </a:gs>
              <a:gs pos="50000">
                <a:srgbClr val="2A700F">
                  <a:tint val="44500"/>
                  <a:satMod val="160000"/>
                </a:srgbClr>
              </a:gs>
              <a:gs pos="100000">
                <a:srgbClr val="2A700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2A700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NZ" sz="5400" b="1" dirty="0" smtClean="0">
                <a:solidFill>
                  <a:srgbClr val="2A700F"/>
                </a:solidFill>
              </a:rPr>
              <a:t>5NT is an ARTIFICIAL bid</a:t>
            </a:r>
            <a:endParaRPr lang="en-NZ" sz="5400" b="1" dirty="0">
              <a:solidFill>
                <a:srgbClr val="2A700F"/>
              </a:solidFill>
            </a:endParaRPr>
          </a:p>
        </p:txBody>
      </p:sp>
      <p:pic>
        <p:nvPicPr>
          <p:cNvPr id="5" name="Picture 4" descr="A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642352"/>
            <a:ext cx="3463933" cy="3719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338" y="1052736"/>
            <a:ext cx="7882086" cy="146823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2952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338" y="1052736"/>
            <a:ext cx="7882086" cy="146823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2952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338" y="1052736"/>
            <a:ext cx="7882086" cy="146823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2952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338" y="1052736"/>
            <a:ext cx="7882086" cy="146823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2952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4NT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338" y="1052736"/>
            <a:ext cx="7882086" cy="146823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2952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4NT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 smtClean="0">
                          <a:latin typeface="+mj-lt"/>
                        </a:rPr>
                        <a:t>5</a:t>
                      </a:r>
                      <a:r>
                        <a:rPr lang="en-NZ" sz="4000" b="1" dirty="0" smtClean="0">
                          <a:solidFill>
                            <a:srgbClr val="FF0000"/>
                          </a:solidFill>
                          <a:latin typeface="+mj-lt"/>
                          <a:sym typeface="Symbol"/>
                        </a:rPr>
                        <a:t>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338" y="1052736"/>
            <a:ext cx="7882086" cy="146823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2952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ym typeface="Symbol"/>
                        </a:rPr>
                        <a:t>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4NT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 smtClean="0">
                          <a:latin typeface="+mj-lt"/>
                        </a:rPr>
                        <a:t>5</a:t>
                      </a:r>
                      <a:r>
                        <a:rPr lang="en-NZ" sz="4000" b="1" dirty="0" smtClean="0">
                          <a:solidFill>
                            <a:srgbClr val="FF0000"/>
                          </a:solidFill>
                          <a:latin typeface="+mj-lt"/>
                          <a:sym typeface="Symbol"/>
                        </a:rPr>
                        <a:t>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 smtClean="0">
                          <a:latin typeface="+mj-lt"/>
                        </a:rPr>
                        <a:t>6</a:t>
                      </a:r>
                      <a:r>
                        <a:rPr lang="en-NZ" sz="4000" b="1" dirty="0" smtClean="0">
                          <a:latin typeface="+mj-lt"/>
                          <a:sym typeface="Symbol"/>
                        </a:rPr>
                        <a:t>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52736"/>
            <a:ext cx="7845864" cy="146823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2952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52736"/>
            <a:ext cx="7845864" cy="146823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2952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52736"/>
            <a:ext cx="7845864" cy="146823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2952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52736"/>
            <a:ext cx="7845864" cy="146823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2952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4NT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52736"/>
            <a:ext cx="7845864" cy="146823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2952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4NT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 smtClean="0">
                          <a:latin typeface="+mj-lt"/>
                        </a:rPr>
                        <a:t>5</a:t>
                      </a:r>
                      <a:r>
                        <a:rPr lang="en-NZ" sz="4000" b="1" dirty="0" smtClean="0">
                          <a:solidFill>
                            <a:srgbClr val="FF0000"/>
                          </a:solidFill>
                          <a:latin typeface="+mj-lt"/>
                          <a:sym typeface="Symbol"/>
                        </a:rPr>
                        <a:t>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52736"/>
            <a:ext cx="7845864" cy="146823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2952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1</a:t>
                      </a:r>
                      <a:r>
                        <a:rPr lang="en-NZ" sz="4000" dirty="0" smtClean="0">
                          <a:solidFill>
                            <a:schemeClr val="tx1"/>
                          </a:solidFill>
                          <a:sym typeface="Symbol"/>
                        </a:rPr>
                        <a:t></a:t>
                      </a:r>
                      <a:endParaRPr lang="en-NZ" sz="4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2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3</a:t>
                      </a:r>
                      <a:r>
                        <a:rPr lang="en-NZ" sz="40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4NT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/>
                </a:tc>
              </a:tr>
              <a:tr h="738082"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 smtClean="0">
                          <a:latin typeface="+mj-lt"/>
                        </a:rPr>
                        <a:t>5</a:t>
                      </a:r>
                      <a:r>
                        <a:rPr lang="en-NZ" sz="4000" b="1" dirty="0" smtClean="0">
                          <a:solidFill>
                            <a:srgbClr val="FF0000"/>
                          </a:solidFill>
                          <a:latin typeface="+mj-lt"/>
                          <a:sym typeface="Symbol"/>
                        </a:rPr>
                        <a:t>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b="1" dirty="0" smtClean="0">
                          <a:latin typeface="+mj-lt"/>
                        </a:rPr>
                        <a:t>5</a:t>
                      </a:r>
                      <a:r>
                        <a:rPr lang="en-NZ" sz="4000" b="1" dirty="0" smtClean="0">
                          <a:solidFill>
                            <a:srgbClr val="FF0000"/>
                          </a:solidFill>
                          <a:latin typeface="+mj-lt"/>
                          <a:sym typeface="Symbol"/>
                        </a:rPr>
                        <a:t></a:t>
                      </a:r>
                      <a:endParaRPr lang="en-NZ" sz="40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78439"/>
            <a:ext cx="7845864" cy="141682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1</a:t>
                      </a:r>
                      <a:r>
                        <a:rPr lang="en-NZ" sz="3600" dirty="0" smtClean="0">
                          <a:solidFill>
                            <a:schemeClr val="tx1"/>
                          </a:solidFill>
                          <a:sym typeface="Symbol"/>
                        </a:rPr>
                        <a:t></a:t>
                      </a:r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78439"/>
            <a:ext cx="7845864" cy="141682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1</a:t>
                      </a:r>
                      <a:r>
                        <a:rPr lang="en-NZ" sz="3600" dirty="0" smtClean="0">
                          <a:solidFill>
                            <a:schemeClr val="tx1"/>
                          </a:solidFill>
                          <a:sym typeface="Symbol"/>
                        </a:rPr>
                        <a:t></a:t>
                      </a:r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1</a:t>
                      </a:r>
                      <a:r>
                        <a:rPr lang="en-NZ" sz="36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78439"/>
            <a:ext cx="7845864" cy="141682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1</a:t>
                      </a:r>
                      <a:r>
                        <a:rPr lang="en-NZ" sz="3600" dirty="0" smtClean="0">
                          <a:solidFill>
                            <a:schemeClr val="tx1"/>
                          </a:solidFill>
                          <a:sym typeface="Symbol"/>
                        </a:rPr>
                        <a:t></a:t>
                      </a:r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1</a:t>
                      </a:r>
                      <a:r>
                        <a:rPr lang="en-NZ" sz="36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>
                          <a:solidFill>
                            <a:schemeClr val="dk1"/>
                          </a:solidFill>
                          <a:sym typeface="Symbol"/>
                        </a:rPr>
                        <a:t>1</a:t>
                      </a:r>
                      <a:r>
                        <a:rPr lang="en-NZ" sz="36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78439"/>
            <a:ext cx="7845864" cy="141682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1</a:t>
                      </a:r>
                      <a:r>
                        <a:rPr lang="en-NZ" sz="3600" dirty="0" smtClean="0">
                          <a:solidFill>
                            <a:schemeClr val="tx1"/>
                          </a:solidFill>
                          <a:sym typeface="Symbol"/>
                        </a:rPr>
                        <a:t></a:t>
                      </a:r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1</a:t>
                      </a:r>
                      <a:r>
                        <a:rPr lang="en-NZ" sz="36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>
                          <a:solidFill>
                            <a:schemeClr val="dk1"/>
                          </a:solidFill>
                          <a:sym typeface="Symbol"/>
                        </a:rPr>
                        <a:t>1</a:t>
                      </a:r>
                      <a:r>
                        <a:rPr lang="en-NZ" sz="36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4NT</a:t>
                      </a:r>
                      <a:endParaRPr lang="en-NZ" sz="3600" b="1" dirty="0"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78439"/>
            <a:ext cx="7845864" cy="141682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1</a:t>
                      </a:r>
                      <a:r>
                        <a:rPr lang="en-NZ" sz="3600" dirty="0" smtClean="0">
                          <a:solidFill>
                            <a:schemeClr val="tx1"/>
                          </a:solidFill>
                          <a:sym typeface="Symbol"/>
                        </a:rPr>
                        <a:t></a:t>
                      </a:r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1</a:t>
                      </a:r>
                      <a:r>
                        <a:rPr lang="en-NZ" sz="36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</a:t>
                      </a:r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>
                          <a:solidFill>
                            <a:schemeClr val="dk1"/>
                          </a:solidFill>
                          <a:sym typeface="Symbol"/>
                        </a:rPr>
                        <a:t>1</a:t>
                      </a:r>
                      <a:r>
                        <a:rPr lang="en-NZ" sz="3600" dirty="0" smtClean="0">
                          <a:solidFill>
                            <a:srgbClr val="FF0000"/>
                          </a:solidFill>
                          <a:sym typeface="Symbol"/>
                        </a:rPr>
                        <a:t></a:t>
                      </a:r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dirty="0" smtClean="0"/>
                        <a:t>4NT</a:t>
                      </a:r>
                      <a:endParaRPr lang="en-NZ" sz="3600" b="1" dirty="0"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r>
                        <a:rPr lang="en-NZ" sz="3600" b="1" dirty="0" smtClean="0">
                          <a:solidFill>
                            <a:schemeClr val="tx1"/>
                          </a:solidFill>
                          <a:latin typeface="+mj-lt"/>
                          <a:sym typeface="Symbol"/>
                        </a:rPr>
                        <a:t></a:t>
                      </a:r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78439"/>
            <a:ext cx="7845864" cy="141682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latin typeface="+mn-lt"/>
                        </a:rPr>
                        <a:t>1</a:t>
                      </a:r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</a:t>
                      </a:r>
                      <a:endParaRPr lang="en-NZ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latin typeface="+mn-lt"/>
                        </a:rPr>
                        <a:t>1</a:t>
                      </a:r>
                      <a:r>
                        <a:rPr lang="en-NZ" sz="3600" b="0" dirty="0" smtClean="0">
                          <a:solidFill>
                            <a:srgbClr val="FF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36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solidFill>
                            <a:schemeClr val="dk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3600" b="0" dirty="0" smtClean="0">
                          <a:solidFill>
                            <a:srgbClr val="FF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36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latin typeface="+mn-lt"/>
                        </a:rPr>
                        <a:t>4NT</a:t>
                      </a:r>
                      <a:endParaRPr lang="en-NZ" sz="3600" b="0" dirty="0">
                        <a:latin typeface="+mn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</a:t>
                      </a:r>
                      <a:endParaRPr lang="en-NZ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latin typeface="+mn-lt"/>
                        </a:rPr>
                        <a:t>5NT</a:t>
                      </a:r>
                      <a:endParaRPr lang="en-NZ" sz="36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endParaRPr lang="en-NZ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78439"/>
            <a:ext cx="7845864" cy="141682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latin typeface="+mn-lt"/>
                        </a:rPr>
                        <a:t>1</a:t>
                      </a:r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</a:t>
                      </a:r>
                      <a:endParaRPr lang="en-NZ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latin typeface="+mn-lt"/>
                        </a:rPr>
                        <a:t>1</a:t>
                      </a:r>
                      <a:r>
                        <a:rPr lang="en-NZ" sz="3600" b="0" dirty="0" smtClean="0">
                          <a:solidFill>
                            <a:srgbClr val="FF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36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solidFill>
                            <a:schemeClr val="dk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3600" b="0" dirty="0" smtClean="0">
                          <a:solidFill>
                            <a:srgbClr val="FF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36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latin typeface="+mn-lt"/>
                        </a:rPr>
                        <a:t>4NT</a:t>
                      </a:r>
                      <a:endParaRPr lang="en-NZ" sz="3600" b="0" dirty="0">
                        <a:latin typeface="+mn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</a:t>
                      </a:r>
                      <a:endParaRPr lang="en-NZ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latin typeface="+mn-lt"/>
                        </a:rPr>
                        <a:t>5NT</a:t>
                      </a:r>
                      <a:endParaRPr lang="en-NZ" sz="36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</a:t>
                      </a:r>
                      <a:endParaRPr lang="en-NZ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sz="36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Should we bid SMALL or GRAND slam?</a:t>
            </a:r>
            <a:endParaRPr lang="en-NZ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4449" y="1078439"/>
            <a:ext cx="7845864" cy="141682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552" y="2636913"/>
          <a:ext cx="7848872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4436"/>
                <a:gridCol w="3924436"/>
              </a:tblGrid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PARTNER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4000" dirty="0" smtClean="0"/>
                        <a:t>YOU</a:t>
                      </a:r>
                      <a:endParaRPr lang="en-NZ" sz="40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2A700F"/>
                    </a:solidFill>
                  </a:tcPr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latin typeface="+mn-lt"/>
                        </a:rPr>
                        <a:t>1</a:t>
                      </a:r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</a:t>
                      </a:r>
                      <a:endParaRPr lang="en-NZ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latin typeface="+mn-lt"/>
                        </a:rPr>
                        <a:t>1</a:t>
                      </a:r>
                      <a:r>
                        <a:rPr lang="en-NZ" sz="3600" b="0" dirty="0" smtClean="0">
                          <a:solidFill>
                            <a:srgbClr val="FF0000"/>
                          </a:solidFill>
                          <a:latin typeface="+mn-lt"/>
                          <a:sym typeface="Symbol"/>
                        </a:rPr>
                        <a:t></a:t>
                      </a:r>
                      <a:endParaRPr lang="en-NZ" sz="36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solidFill>
                            <a:schemeClr val="dk1"/>
                          </a:solidFill>
                          <a:latin typeface="+mn-lt"/>
                          <a:sym typeface="Symbol"/>
                        </a:rPr>
                        <a:t>1</a:t>
                      </a:r>
                      <a:r>
                        <a:rPr lang="en-NZ" sz="3600" b="0" dirty="0" smtClean="0">
                          <a:solidFill>
                            <a:srgbClr val="FF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36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latin typeface="+mn-lt"/>
                        </a:rPr>
                        <a:t>4NT</a:t>
                      </a:r>
                      <a:endParaRPr lang="en-NZ" sz="3600" b="0" dirty="0">
                        <a:latin typeface="+mn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</a:t>
                      </a:r>
                      <a:endParaRPr lang="en-NZ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latin typeface="+mn-lt"/>
                        </a:rPr>
                        <a:t>5NT</a:t>
                      </a:r>
                      <a:endParaRPr lang="en-NZ" sz="36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590465"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  <a:sym typeface="Symbol"/>
                        </a:rPr>
                        <a:t></a:t>
                      </a:r>
                      <a:endParaRPr lang="en-NZ" sz="3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3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r>
                        <a:rPr lang="en-NZ" sz="3600" b="0" dirty="0" smtClean="0">
                          <a:solidFill>
                            <a:srgbClr val="FF0000"/>
                          </a:solidFill>
                          <a:latin typeface="+mn-lt"/>
                          <a:sym typeface="Symbol"/>
                        </a:rPr>
                        <a:t></a:t>
                      </a:r>
                      <a:endParaRPr lang="en-NZ" sz="36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24136"/>
          </a:xfrm>
        </p:spPr>
        <p:txBody>
          <a:bodyPr>
            <a:noAutofit/>
          </a:bodyPr>
          <a:lstStyle/>
          <a:p>
            <a:pPr algn="ctr"/>
            <a:r>
              <a:rPr lang="en-NZ" sz="7200" b="1" dirty="0" smtClean="0"/>
              <a:t>IMPROVERS’ LESSONS</a:t>
            </a:r>
            <a:endParaRPr lang="en-NZ" sz="6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3688" y="3933056"/>
            <a:ext cx="6837384" cy="1571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Teacher: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Your Name Here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Telephone:  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123 4567</a:t>
            </a:r>
          </a:p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NZ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Email:</a:t>
            </a:r>
            <a:r>
              <a:rPr kumimoji="0" lang="en-NZ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en-NZ" sz="28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email@address.co.nz</a:t>
            </a:r>
            <a:endParaRPr kumimoji="0" lang="en-NZ" sz="2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7544" y="1988840"/>
            <a:ext cx="8229600" cy="1224136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700F"/>
                </a:solidFill>
                <a:effectLst/>
                <a:uLnTx/>
                <a:uFillTx/>
                <a:ea typeface="+mj-ea"/>
                <a:cs typeface="+mj-cs"/>
              </a:rPr>
              <a:t>Please contact me if you have any questions</a:t>
            </a:r>
            <a:endParaRPr kumimoji="0" lang="en-NZ" sz="5400" b="1" i="0" u="none" strike="noStrike" kern="1200" cap="none" spc="0" normalizeH="0" baseline="0" noProof="0" dirty="0">
              <a:ln>
                <a:noFill/>
              </a:ln>
              <a:solidFill>
                <a:srgbClr val="2A700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6" name="Picture 5" descr="NZ Bridg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429" y="3501008"/>
            <a:ext cx="3868531" cy="1083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9153</TotalTime>
  <Words>647</Words>
  <Application>Microsoft Office PowerPoint</Application>
  <PresentationFormat>On-screen Show (4:3)</PresentationFormat>
  <Paragraphs>250</Paragraphs>
  <Slides>31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Lesson Two  Blackwood</vt:lpstr>
      <vt:lpstr>When should you look for Slam?</vt:lpstr>
      <vt:lpstr>Blackwood Convention</vt:lpstr>
      <vt:lpstr>Blackwood Convention</vt:lpstr>
      <vt:lpstr>Why use Blackwood?</vt:lpstr>
      <vt:lpstr>4NT – Asks for Aces</vt:lpstr>
      <vt:lpstr>Responses to 4NT</vt:lpstr>
      <vt:lpstr>5NT – Asks for Kings</vt:lpstr>
      <vt:lpstr>Responses to 5NT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Should we bid SMALL or GRAND slam?</vt:lpstr>
      <vt:lpstr>IMPROVERS’ LESSONS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Amanda Smith</dc:creator>
  <cp:lastModifiedBy>amanda.smith</cp:lastModifiedBy>
  <cp:revision>259</cp:revision>
  <dcterms:created xsi:type="dcterms:W3CDTF">2013-02-20T01:53:33Z</dcterms:created>
  <dcterms:modified xsi:type="dcterms:W3CDTF">2016-07-05T01:04:18Z</dcterms:modified>
</cp:coreProperties>
</file>