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46"/>
  </p:notesMasterIdLst>
  <p:handoutMasterIdLst>
    <p:handoutMasterId r:id="rId47"/>
  </p:handoutMasterIdLst>
  <p:sldIdLst>
    <p:sldId id="418" r:id="rId2"/>
    <p:sldId id="422" r:id="rId3"/>
    <p:sldId id="420" r:id="rId4"/>
    <p:sldId id="470" r:id="rId5"/>
    <p:sldId id="472" r:id="rId6"/>
    <p:sldId id="473" r:id="rId7"/>
    <p:sldId id="474" r:id="rId8"/>
    <p:sldId id="475" r:id="rId9"/>
    <p:sldId id="478" r:id="rId10"/>
    <p:sldId id="480" r:id="rId11"/>
    <p:sldId id="481" r:id="rId12"/>
    <p:sldId id="482" r:id="rId13"/>
    <p:sldId id="483" r:id="rId14"/>
    <p:sldId id="484" r:id="rId15"/>
    <p:sldId id="485" r:id="rId16"/>
    <p:sldId id="486" r:id="rId17"/>
    <p:sldId id="487" r:id="rId18"/>
    <p:sldId id="488" r:id="rId19"/>
    <p:sldId id="489" r:id="rId20"/>
    <p:sldId id="490" r:id="rId21"/>
    <p:sldId id="491" r:id="rId22"/>
    <p:sldId id="493" r:id="rId23"/>
    <p:sldId id="494" r:id="rId24"/>
    <p:sldId id="495" r:id="rId25"/>
    <p:sldId id="496" r:id="rId26"/>
    <p:sldId id="497" r:id="rId27"/>
    <p:sldId id="498" r:id="rId28"/>
    <p:sldId id="499" r:id="rId29"/>
    <p:sldId id="500" r:id="rId30"/>
    <p:sldId id="501" r:id="rId31"/>
    <p:sldId id="502" r:id="rId32"/>
    <p:sldId id="503" r:id="rId33"/>
    <p:sldId id="504" r:id="rId34"/>
    <p:sldId id="505" r:id="rId35"/>
    <p:sldId id="506" r:id="rId36"/>
    <p:sldId id="508" r:id="rId37"/>
    <p:sldId id="509" r:id="rId38"/>
    <p:sldId id="510" r:id="rId39"/>
    <p:sldId id="511" r:id="rId40"/>
    <p:sldId id="507" r:id="rId41"/>
    <p:sldId id="512" r:id="rId42"/>
    <p:sldId id="513" r:id="rId43"/>
    <p:sldId id="514" r:id="rId44"/>
    <p:sldId id="419" r:id="rId4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29/06/2016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29/06/2016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</a:t>
            </a:fld>
            <a:endParaRPr lang="en-N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</a:t>
            </a:fld>
            <a:endParaRPr lang="en-N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5</a:t>
            </a:fld>
            <a:endParaRPr lang="en-N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6</a:t>
            </a:fld>
            <a:endParaRPr lang="en-N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7</a:t>
            </a:fld>
            <a:endParaRPr lang="en-N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8</a:t>
            </a:fld>
            <a:endParaRPr lang="en-N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9</a:t>
            </a:fld>
            <a:endParaRPr lang="en-N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10</a:t>
            </a:fld>
            <a:endParaRPr lang="en-N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11</a:t>
            </a:fld>
            <a:endParaRPr lang="en-N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12</a:t>
            </a:fld>
            <a:endParaRPr lang="en-N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13</a:t>
            </a:fld>
            <a:endParaRPr lang="en-N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14</a:t>
            </a:fld>
            <a:endParaRPr lang="en-N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15</a:t>
            </a:fld>
            <a:endParaRPr lang="en-N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16</a:t>
            </a:fld>
            <a:endParaRPr lang="en-N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17</a:t>
            </a:fld>
            <a:endParaRPr lang="en-N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18</a:t>
            </a:fld>
            <a:endParaRPr lang="en-N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19</a:t>
            </a:fld>
            <a:endParaRPr lang="en-NZ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20</a:t>
            </a:fld>
            <a:endParaRPr lang="en-N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21</a:t>
            </a:fld>
            <a:endParaRPr lang="en-NZ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22</a:t>
            </a:fld>
            <a:endParaRPr lang="en-NZ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23</a:t>
            </a:fld>
            <a:endParaRPr lang="en-NZ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24</a:t>
            </a:fld>
            <a:endParaRPr lang="en-NZ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25</a:t>
            </a:fld>
            <a:endParaRPr lang="en-NZ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26</a:t>
            </a:fld>
            <a:endParaRPr lang="en-NZ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27</a:t>
            </a:fld>
            <a:endParaRPr lang="en-NZ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28</a:t>
            </a:fld>
            <a:endParaRPr lang="en-NZ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29</a:t>
            </a:fld>
            <a:endParaRPr lang="en-NZ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30</a:t>
            </a:fld>
            <a:endParaRPr lang="en-NZ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31</a:t>
            </a:fld>
            <a:endParaRPr lang="en-NZ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32</a:t>
            </a:fld>
            <a:endParaRPr lang="en-NZ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33</a:t>
            </a:fld>
            <a:endParaRPr lang="en-NZ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34</a:t>
            </a:fld>
            <a:endParaRPr lang="en-NZ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35</a:t>
            </a:fld>
            <a:endParaRPr lang="en-NZ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36</a:t>
            </a:fld>
            <a:endParaRPr lang="en-NZ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37</a:t>
            </a:fld>
            <a:endParaRPr lang="en-NZ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38</a:t>
            </a:fld>
            <a:endParaRPr lang="en-NZ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39</a:t>
            </a:fld>
            <a:endParaRPr lang="en-NZ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40</a:t>
            </a:fld>
            <a:endParaRPr lang="en-NZ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41</a:t>
            </a:fld>
            <a:endParaRPr lang="en-NZ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42</a:t>
            </a:fld>
            <a:endParaRPr lang="en-NZ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43</a:t>
            </a:fld>
            <a:endParaRPr lang="en-NZ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44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29-Jun-16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29-Jun-16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29-Jun-16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29-Jun-16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29-Jun-16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29-Jun-16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5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3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3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IMPROVERS’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2016                                                                                                                          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 smtClean="0"/>
              <a:t>Lesson Four</a:t>
            </a: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>Declarer Play in </a:t>
            </a:r>
            <a:r>
              <a:rPr lang="en-NZ" sz="4400" dirty="0" err="1" smtClean="0"/>
              <a:t>Notrumps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MAKE A PLAN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5626968" cy="4301832"/>
          </a:xfrm>
        </p:spPr>
        <p:txBody>
          <a:bodyPr>
            <a:normAutofit fontScale="92500" lnSpcReduction="20000"/>
          </a:bodyPr>
          <a:lstStyle/>
          <a:p>
            <a:pPr marL="341313" indent="-341313" algn="just">
              <a:spcAft>
                <a:spcPts val="1800"/>
              </a:spcAft>
            </a:pPr>
            <a:r>
              <a:rPr lang="en-NZ" sz="4800" dirty="0" smtClean="0"/>
              <a:t>Count your certain winners</a:t>
            </a:r>
          </a:p>
          <a:p>
            <a:pPr marL="341313" indent="-341313" algn="just">
              <a:spcAft>
                <a:spcPts val="1800"/>
              </a:spcAft>
            </a:pPr>
            <a:r>
              <a:rPr lang="en-NZ" sz="4800" dirty="0" smtClean="0"/>
              <a:t>Work out where you can get extra winners</a:t>
            </a:r>
          </a:p>
          <a:p>
            <a:pPr marL="341313" indent="-341313" algn="just">
              <a:spcAft>
                <a:spcPts val="1800"/>
              </a:spcAft>
            </a:pPr>
            <a:r>
              <a:rPr lang="en-NZ" sz="4800" dirty="0" smtClean="0"/>
              <a:t>Don’t cash all your Aces and Kings at the start</a:t>
            </a:r>
          </a:p>
          <a:p>
            <a:pPr marL="742950" indent="-742950">
              <a:spcAft>
                <a:spcPts val="1800"/>
              </a:spcAft>
              <a:buNone/>
            </a:pPr>
            <a:endParaRPr lang="en-NZ" sz="4400" dirty="0" smtClean="0"/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5" name="Picture 4" descr="win l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1484784"/>
            <a:ext cx="2369430" cy="3528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COUNTING WINNERS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8003232" cy="4301832"/>
          </a:xfrm>
        </p:spPr>
        <p:txBody>
          <a:bodyPr>
            <a:normAutofit/>
          </a:bodyPr>
          <a:lstStyle/>
          <a:p>
            <a:pPr marL="341313" indent="-341313">
              <a:spcAft>
                <a:spcPts val="1800"/>
              </a:spcAft>
            </a:pPr>
            <a:r>
              <a:rPr lang="en-NZ" sz="4400" dirty="0" smtClean="0"/>
              <a:t>Check each suit for immediate winners.</a:t>
            </a:r>
            <a:endParaRPr lang="en-NZ" sz="2000" dirty="0"/>
          </a:p>
        </p:txBody>
      </p:sp>
      <p:pic>
        <p:nvPicPr>
          <p:cNvPr id="6" name="Picture 5" descr="count 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83594" y="2924944"/>
            <a:ext cx="6140733" cy="25146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COUNTING WINNERS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rcRect t="4610"/>
          <a:stretch>
            <a:fillRect/>
          </a:stretch>
        </p:blipFill>
        <p:spPr>
          <a:xfrm>
            <a:off x="683568" y="1484784"/>
            <a:ext cx="1696908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3645024"/>
            <a:ext cx="2194560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3419872" y="1772816"/>
            <a:ext cx="5112568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 </a:t>
            </a:r>
            <a:endParaRPr lang="en-US" sz="239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Winners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COUNTING WINNERS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5086" y="1484784"/>
            <a:ext cx="1653871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0" y="3645024"/>
            <a:ext cx="1081377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3419872" y="908720"/>
            <a:ext cx="511256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 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Winner</a:t>
            </a:r>
          </a:p>
        </p:txBody>
      </p:sp>
      <p:sp>
        <p:nvSpPr>
          <p:cNvPr id="6" name="Rectangle 5"/>
          <p:cNvSpPr/>
          <p:nvPr/>
        </p:nvSpPr>
        <p:spPr>
          <a:xfrm>
            <a:off x="3563888" y="2924944"/>
            <a:ext cx="5112568" cy="28931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or with a Heart lead</a:t>
            </a:r>
            <a:endParaRPr lang="en-US" sz="54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13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 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Winners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COUNTING WINNERS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1494722"/>
            <a:ext cx="1720279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1519" y="3645024"/>
            <a:ext cx="2178657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3419872" y="1772816"/>
            <a:ext cx="5112568" cy="38779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 </a:t>
            </a:r>
            <a:endParaRPr lang="en-US" sz="239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Immediate / Certain Winners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COUNTING WINNERS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1665119"/>
            <a:ext cx="2252097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795" y="3645024"/>
            <a:ext cx="1732104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3419872" y="1772816"/>
            <a:ext cx="5112568" cy="38779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 </a:t>
            </a:r>
            <a:endParaRPr lang="en-US" sz="239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Immediate Winners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3NT </a:t>
            </a:r>
            <a:r>
              <a:rPr lang="en-NZ" sz="4000" b="1" dirty="0" smtClean="0"/>
              <a:t>… need 9 tricks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2" y="980728"/>
            <a:ext cx="7623217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636912"/>
            <a:ext cx="7632848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509120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dirty="0" smtClean="0"/>
              <a:t>TOTAL WINNERS = 4</a:t>
            </a:r>
            <a:r>
              <a:rPr lang="en-NZ" sz="2800" dirty="0" smtClean="0">
                <a:sym typeface="Symbol"/>
              </a:rPr>
              <a:t>, 1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2800" dirty="0" smtClean="0">
                <a:sym typeface="Symbol"/>
              </a:rPr>
              <a:t>, 3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2800" dirty="0" smtClean="0">
                <a:sym typeface="Symbol"/>
              </a:rPr>
              <a:t>, 0</a:t>
            </a:r>
            <a:r>
              <a:rPr lang="en-NZ" sz="2800" dirty="0" smtClean="0"/>
              <a:t> = 8 in total</a:t>
            </a:r>
            <a:endParaRPr lang="en-NZ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539552" y="5097958"/>
            <a:ext cx="8136904" cy="92333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How do you make more?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3NT </a:t>
            </a:r>
            <a:r>
              <a:rPr lang="en-NZ" sz="4000" b="1" dirty="0" smtClean="0"/>
              <a:t>… need 9 tricks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2" y="980728"/>
            <a:ext cx="7623217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636912"/>
            <a:ext cx="7632848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509120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dirty="0" smtClean="0"/>
              <a:t>With a 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 </a:t>
            </a:r>
            <a:r>
              <a:rPr lang="en-NZ" sz="2800" dirty="0" smtClean="0">
                <a:sym typeface="Symbol"/>
              </a:rPr>
              <a:t>lead you will win a trick with the 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2800" dirty="0" smtClean="0">
                <a:sym typeface="Symbol"/>
              </a:rPr>
              <a:t>Q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 </a:t>
            </a:r>
            <a:endParaRPr lang="en-NZ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539552" y="5097958"/>
            <a:ext cx="8136904" cy="92333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How do you make more?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3NT </a:t>
            </a:r>
            <a:r>
              <a:rPr lang="en-NZ" sz="4000" b="1" dirty="0" smtClean="0"/>
              <a:t>… need 9 tricks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2" y="980728"/>
            <a:ext cx="7623217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636912"/>
            <a:ext cx="7632848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509120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dirty="0" smtClean="0"/>
              <a:t>If the 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2800" dirty="0" smtClean="0">
                <a:sym typeface="Symbol"/>
              </a:rPr>
              <a:t>’s</a:t>
            </a:r>
            <a:r>
              <a:rPr lang="en-NZ" sz="2800" dirty="0" smtClean="0"/>
              <a:t> split 3-3 that will give an additional trick</a:t>
            </a:r>
            <a:endParaRPr lang="en-NZ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539552" y="5097958"/>
            <a:ext cx="8136904" cy="92333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How do you make more?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  <p:pic>
        <p:nvPicPr>
          <p:cNvPr id="10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60432" y="6174432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Establishing a Long Suit 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4301832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3600" dirty="0" smtClean="0"/>
              <a:t>Establish the suit where you have the BEST fit.  This suit will be your longest/strongest combination.</a:t>
            </a:r>
            <a:endParaRPr lang="en-NZ" sz="4800" dirty="0" smtClean="0"/>
          </a:p>
          <a:p>
            <a:pPr marL="742950" indent="-742950">
              <a:spcAft>
                <a:spcPts val="1800"/>
              </a:spcAft>
              <a:buNone/>
            </a:pPr>
            <a:r>
              <a:rPr lang="en-NZ" sz="4400" dirty="0" smtClean="0"/>
              <a:t>	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6" name="Picture 5" descr="low to hig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3684630"/>
            <a:ext cx="6264696" cy="21926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Establishing a Long Suit 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4301832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3600" dirty="0" smtClean="0"/>
              <a:t>If there is a choice between 2 suits, choose the suit with good intermediate cards – 10s, 9s and 8s</a:t>
            </a:r>
            <a:endParaRPr lang="en-NZ" sz="4800" dirty="0" smtClean="0"/>
          </a:p>
          <a:p>
            <a:pPr marL="742950" indent="-742950">
              <a:spcAft>
                <a:spcPts val="1800"/>
              </a:spcAft>
              <a:buNone/>
            </a:pPr>
            <a:r>
              <a:rPr lang="en-NZ" sz="4400" dirty="0" smtClean="0"/>
              <a:t>	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6" name="Picture 5" descr="low to hig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3684630"/>
            <a:ext cx="6264696" cy="21926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Promoting Honours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4301832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4800" dirty="0" smtClean="0"/>
              <a:t>You often need to </a:t>
            </a:r>
            <a:r>
              <a:rPr lang="en-NZ" sz="4800" b="1" dirty="0" smtClean="0">
                <a:solidFill>
                  <a:srgbClr val="2A700F"/>
                </a:solidFill>
              </a:rPr>
              <a:t>LOSE </a:t>
            </a:r>
            <a:r>
              <a:rPr lang="en-NZ" sz="4800" dirty="0" smtClean="0"/>
              <a:t>a trick to establish other tricks</a:t>
            </a:r>
          </a:p>
          <a:p>
            <a:pPr marL="742950" indent="-742950">
              <a:spcAft>
                <a:spcPts val="1800"/>
              </a:spcAft>
              <a:buNone/>
            </a:pPr>
            <a:r>
              <a:rPr lang="en-NZ" sz="4400" dirty="0" smtClean="0"/>
              <a:t>	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5" name="Picture 4" descr="win l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84894" y="3068960"/>
            <a:ext cx="3787306" cy="2520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Lead towards Honours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4301832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4800" dirty="0" smtClean="0"/>
              <a:t>Play towards an Honour, hoping that the missing card is in </a:t>
            </a:r>
            <a:r>
              <a:rPr lang="en-NZ" sz="4800" b="1" dirty="0" smtClean="0">
                <a:solidFill>
                  <a:srgbClr val="2A700F"/>
                </a:solidFill>
              </a:rPr>
              <a:t>SECOND</a:t>
            </a:r>
            <a:r>
              <a:rPr lang="en-NZ" sz="4800" dirty="0" smtClean="0"/>
              <a:t> player’s hand</a:t>
            </a:r>
          </a:p>
          <a:p>
            <a:pPr marL="742950" indent="-742950">
              <a:spcAft>
                <a:spcPts val="1800"/>
              </a:spcAft>
              <a:buNone/>
            </a:pPr>
            <a:r>
              <a:rPr lang="en-NZ" sz="4400" dirty="0" smtClean="0"/>
              <a:t>	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6" name="Picture 5" descr="low to hig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0850" y="3789040"/>
            <a:ext cx="3162300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Finesse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7715200" cy="4301832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NZ" sz="4800" dirty="0" smtClean="0"/>
              <a:t>You hope that the missing honour is favourably placed</a:t>
            </a:r>
          </a:p>
          <a:p>
            <a:pPr marL="742950" indent="-742950">
              <a:spcAft>
                <a:spcPts val="1800"/>
              </a:spcAft>
              <a:buNone/>
            </a:pPr>
            <a:r>
              <a:rPr lang="en-NZ" sz="4400" dirty="0" smtClean="0"/>
              <a:t>	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6" name="Picture 5" descr="low to hig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3104501"/>
            <a:ext cx="2180364" cy="21323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3NT </a:t>
            </a:r>
            <a:r>
              <a:rPr lang="en-NZ" sz="4000" b="1" dirty="0" smtClean="0"/>
              <a:t>… lead </a:t>
            </a:r>
            <a:r>
              <a:rPr lang="en-NZ" sz="4000" b="1" dirty="0" smtClean="0">
                <a:sym typeface="Symbol"/>
              </a:rPr>
              <a:t>2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2" y="1014348"/>
            <a:ext cx="7623217" cy="13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19685"/>
            <a:ext cx="7632848" cy="1418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509120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dirty="0" smtClean="0"/>
              <a:t>Check each suit for immediate winners</a:t>
            </a:r>
            <a:endParaRPr lang="en-NZ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3NT </a:t>
            </a:r>
            <a:r>
              <a:rPr lang="en-NZ" sz="4000" b="1" dirty="0" smtClean="0"/>
              <a:t>… lead </a:t>
            </a:r>
            <a:r>
              <a:rPr lang="en-NZ" sz="4000" b="1" dirty="0" smtClean="0">
                <a:sym typeface="Symbol"/>
              </a:rPr>
              <a:t>2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2" y="1014348"/>
            <a:ext cx="7623217" cy="13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19685"/>
            <a:ext cx="7632848" cy="1418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509120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dirty="0" smtClean="0"/>
              <a:t>SPADES = 1 winner</a:t>
            </a:r>
            <a:endParaRPr lang="en-NZ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3NT </a:t>
            </a:r>
            <a:r>
              <a:rPr lang="en-NZ" sz="4000" b="1" dirty="0" smtClean="0"/>
              <a:t>… lead </a:t>
            </a:r>
            <a:r>
              <a:rPr lang="en-NZ" sz="4000" b="1" dirty="0" smtClean="0">
                <a:sym typeface="Symbol"/>
              </a:rPr>
              <a:t>2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2" y="1014348"/>
            <a:ext cx="7623217" cy="13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19685"/>
            <a:ext cx="7632848" cy="1418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509120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dirty="0" smtClean="0"/>
              <a:t>HEARTS = 3 winners</a:t>
            </a:r>
            <a:endParaRPr lang="en-NZ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3NT </a:t>
            </a:r>
            <a:r>
              <a:rPr lang="en-NZ" sz="4000" b="1" dirty="0" smtClean="0"/>
              <a:t>… lead </a:t>
            </a:r>
            <a:r>
              <a:rPr lang="en-NZ" sz="4000" b="1" dirty="0" smtClean="0">
                <a:sym typeface="Symbol"/>
              </a:rPr>
              <a:t>2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2" y="1014348"/>
            <a:ext cx="7623217" cy="13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19685"/>
            <a:ext cx="7632848" cy="1418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509120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dirty="0" smtClean="0"/>
              <a:t>DIAMONDS = 1 winner</a:t>
            </a:r>
            <a:endParaRPr lang="en-NZ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3NT </a:t>
            </a:r>
            <a:r>
              <a:rPr lang="en-NZ" sz="4000" b="1" dirty="0" smtClean="0"/>
              <a:t>… lead </a:t>
            </a:r>
            <a:r>
              <a:rPr lang="en-NZ" sz="4000" b="1" dirty="0" smtClean="0">
                <a:sym typeface="Symbol"/>
              </a:rPr>
              <a:t>2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2" y="1014348"/>
            <a:ext cx="7623217" cy="13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19685"/>
            <a:ext cx="7632848" cy="1418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509120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dirty="0" smtClean="0"/>
              <a:t>CLUBS = 1 winner</a:t>
            </a:r>
            <a:endParaRPr lang="en-NZ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3NT </a:t>
            </a:r>
            <a:r>
              <a:rPr lang="en-NZ" sz="4000" b="1" dirty="0" smtClean="0"/>
              <a:t>… lead </a:t>
            </a:r>
            <a:r>
              <a:rPr lang="en-NZ" sz="4000" b="1" dirty="0" smtClean="0">
                <a:sym typeface="Symbol"/>
              </a:rPr>
              <a:t>2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2" y="1014348"/>
            <a:ext cx="7623217" cy="13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19685"/>
            <a:ext cx="7632848" cy="1418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345940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dirty="0" smtClean="0"/>
              <a:t>TOTAL WINNERS = 1</a:t>
            </a:r>
            <a:r>
              <a:rPr lang="en-NZ" sz="2800" dirty="0" smtClean="0">
                <a:sym typeface="Symbol"/>
              </a:rPr>
              <a:t>, 3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2800" dirty="0" smtClean="0">
                <a:sym typeface="Symbol"/>
              </a:rPr>
              <a:t>, 1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2800" dirty="0" smtClean="0">
                <a:sym typeface="Symbol"/>
              </a:rPr>
              <a:t>, 1</a:t>
            </a:r>
            <a:r>
              <a:rPr lang="en-NZ" sz="2800" dirty="0" smtClean="0"/>
              <a:t> = 6 in total</a:t>
            </a:r>
            <a:endParaRPr lang="en-NZ" sz="4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39552" y="5097958"/>
            <a:ext cx="8136904" cy="92333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How do you make more?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3NT </a:t>
            </a:r>
            <a:r>
              <a:rPr lang="en-NZ" sz="4000" b="1" dirty="0" smtClean="0"/>
              <a:t>… lead </a:t>
            </a:r>
            <a:r>
              <a:rPr lang="en-NZ" sz="4000" b="1" dirty="0" smtClean="0">
                <a:sym typeface="Symbol"/>
              </a:rPr>
              <a:t>2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2" y="1014348"/>
            <a:ext cx="7623217" cy="13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19685"/>
            <a:ext cx="7632848" cy="1418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221088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dirty="0" smtClean="0"/>
              <a:t>The </a:t>
            </a:r>
            <a:r>
              <a:rPr lang="en-NZ" sz="24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2400" dirty="0" smtClean="0">
                <a:sym typeface="Symbol"/>
              </a:rPr>
              <a:t> suit offers the best chance to make more tricks … must play the </a:t>
            </a:r>
            <a:r>
              <a:rPr lang="en-NZ" sz="24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2400" dirty="0" smtClean="0">
                <a:sym typeface="Symbol"/>
              </a:rPr>
              <a:t>Q first to </a:t>
            </a:r>
            <a:r>
              <a:rPr lang="en-NZ" sz="2400" dirty="0" smtClean="0">
                <a:sym typeface="Symbol"/>
              </a:rPr>
              <a:t>hoping we can finesse the </a:t>
            </a:r>
            <a:r>
              <a:rPr lang="en-NZ" sz="24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2400" dirty="0" smtClean="0">
                <a:sym typeface="Symbol"/>
              </a:rPr>
              <a:t>K</a:t>
            </a:r>
            <a:endParaRPr lang="en-NZ" sz="4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39552" y="5097958"/>
            <a:ext cx="8136904" cy="92333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How do you make more?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  <p:pic>
        <p:nvPicPr>
          <p:cNvPr id="10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60432" y="6174432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DON’T KEEP CHANGING SUITS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5554960" cy="4301832"/>
          </a:xfrm>
        </p:spPr>
        <p:txBody>
          <a:bodyPr>
            <a:normAutofit fontScale="92500"/>
          </a:bodyPr>
          <a:lstStyle/>
          <a:p>
            <a:pPr marL="403225" indent="-341313">
              <a:spcAft>
                <a:spcPts val="1800"/>
              </a:spcAft>
            </a:pPr>
            <a:r>
              <a:rPr lang="en-NZ" sz="4000" dirty="0" smtClean="0"/>
              <a:t>Play on the suit that is going to make you the most tricks</a:t>
            </a:r>
          </a:p>
          <a:p>
            <a:pPr marL="403225" indent="-403225">
              <a:spcAft>
                <a:spcPts val="1800"/>
              </a:spcAft>
            </a:pPr>
            <a:r>
              <a:rPr lang="en-NZ" sz="4000" dirty="0" smtClean="0"/>
              <a:t>Don’t keep changing suits</a:t>
            </a:r>
          </a:p>
          <a:p>
            <a:pPr marL="403225" indent="-403225">
              <a:spcAft>
                <a:spcPts val="1800"/>
              </a:spcAft>
            </a:pPr>
            <a:r>
              <a:rPr lang="en-NZ" sz="4000" dirty="0" smtClean="0"/>
              <a:t>Let your opponents open up new suits</a:t>
            </a:r>
            <a:r>
              <a:rPr lang="en-NZ" sz="4400" dirty="0" smtClean="0"/>
              <a:t>	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6" name="Picture 5" descr="low to hig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1961016"/>
            <a:ext cx="2684439" cy="2908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DON’T KEEP CHANGING SUITS</a:t>
            </a:r>
            <a:endParaRPr lang="en-NZ" dirty="0"/>
          </a:p>
        </p:txBody>
      </p:sp>
      <p:pic>
        <p:nvPicPr>
          <p:cNvPr id="7" name="Picture 6" descr="n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7784" y="980728"/>
            <a:ext cx="1489588" cy="1371600"/>
          </a:xfrm>
          <a:prstGeom prst="rect">
            <a:avLst/>
          </a:prstGeom>
        </p:spPr>
      </p:pic>
      <p:pic>
        <p:nvPicPr>
          <p:cNvPr id="12" name="Picture 11" descr="e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5976" y="2420888"/>
            <a:ext cx="1589808" cy="1371600"/>
          </a:xfrm>
          <a:prstGeom prst="rect">
            <a:avLst/>
          </a:prstGeom>
        </p:spPr>
      </p:pic>
      <p:pic>
        <p:nvPicPr>
          <p:cNvPr id="13" name="Picture 12" descr="s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27784" y="3933056"/>
            <a:ext cx="1587358" cy="1371600"/>
          </a:xfrm>
          <a:prstGeom prst="rect">
            <a:avLst/>
          </a:prstGeom>
        </p:spPr>
      </p:pic>
      <p:pic>
        <p:nvPicPr>
          <p:cNvPr id="14" name="Picture 13" descr="w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5536" y="2492896"/>
            <a:ext cx="2087880" cy="13716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51520" y="4365104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b="1" dirty="0" smtClean="0">
                <a:solidFill>
                  <a:srgbClr val="FF0000"/>
                </a:solidFill>
              </a:rPr>
              <a:t>YOU  </a:t>
            </a:r>
            <a:endParaRPr lang="en-NZ" b="1" dirty="0">
              <a:solidFill>
                <a:srgbClr val="FF000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1259632" y="4293096"/>
            <a:ext cx="720080" cy="576064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0192" y="1196752"/>
            <a:ext cx="25202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 smtClean="0"/>
              <a:t>Don’t open up this suit … wait for your opponents … you will then win a trick</a:t>
            </a:r>
            <a:endParaRPr lang="en-NZ" sz="3200" dirty="0"/>
          </a:p>
        </p:txBody>
      </p:sp>
      <p:pic>
        <p:nvPicPr>
          <p:cNvPr id="18" name="Picture 17" descr="low to high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04248" y="4365104"/>
            <a:ext cx="1462315" cy="1584176"/>
          </a:xfrm>
          <a:prstGeom prst="rect">
            <a:avLst/>
          </a:prstGeom>
        </p:spPr>
      </p:pic>
      <p:pic>
        <p:nvPicPr>
          <p:cNvPr id="11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60432" y="6174432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HOLD UP PLAY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5554960" cy="3737160"/>
          </a:xfrm>
        </p:spPr>
        <p:txBody>
          <a:bodyPr>
            <a:normAutofit fontScale="92500"/>
          </a:bodyPr>
          <a:lstStyle/>
          <a:p>
            <a:pPr marL="403225" indent="-341313">
              <a:spcAft>
                <a:spcPts val="1800"/>
              </a:spcAft>
            </a:pPr>
            <a:r>
              <a:rPr lang="en-NZ" sz="4300" dirty="0" smtClean="0"/>
              <a:t>As part of your plan, you must decide whether you should win the first trick	</a:t>
            </a:r>
          </a:p>
          <a:p>
            <a:pPr marL="403225" indent="-341313">
              <a:spcAft>
                <a:spcPts val="1800"/>
              </a:spcAft>
            </a:pPr>
            <a:r>
              <a:rPr lang="en-NZ" sz="4300" dirty="0" smtClean="0"/>
              <a:t>It might be safer to wait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6" name="Picture 5" descr="low to hig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92017" y="1896689"/>
            <a:ext cx="2684439" cy="2684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3NT </a:t>
            </a:r>
            <a:r>
              <a:rPr lang="en-NZ" sz="4000" b="1" dirty="0" smtClean="0"/>
              <a:t>… lead </a:t>
            </a:r>
            <a:r>
              <a:rPr lang="en-NZ" sz="4000" b="1" dirty="0" smtClean="0">
                <a:sym typeface="Symbol"/>
              </a:rPr>
              <a:t>4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0541" y="1014348"/>
            <a:ext cx="7429258" cy="13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28809"/>
            <a:ext cx="7632848" cy="1400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509120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dirty="0" smtClean="0"/>
              <a:t>Check each suit for immediate winners</a:t>
            </a:r>
            <a:endParaRPr lang="en-NZ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3NT </a:t>
            </a:r>
            <a:r>
              <a:rPr lang="en-NZ" sz="4000" b="1" dirty="0" smtClean="0"/>
              <a:t>… lead </a:t>
            </a:r>
            <a:r>
              <a:rPr lang="en-NZ" sz="4000" b="1" dirty="0" smtClean="0">
                <a:sym typeface="Symbol"/>
              </a:rPr>
              <a:t>4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0541" y="1014348"/>
            <a:ext cx="7429258" cy="13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28809"/>
            <a:ext cx="7632848" cy="1400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509120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dirty="0" smtClean="0"/>
              <a:t>SPADES = 1 winner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3NT </a:t>
            </a:r>
            <a:r>
              <a:rPr lang="en-NZ" sz="4000" b="1" dirty="0" smtClean="0"/>
              <a:t>… lead </a:t>
            </a:r>
            <a:r>
              <a:rPr lang="en-NZ" sz="4000" b="1" dirty="0" smtClean="0">
                <a:sym typeface="Symbol"/>
              </a:rPr>
              <a:t>4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0541" y="1014348"/>
            <a:ext cx="7429258" cy="13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28809"/>
            <a:ext cx="7632848" cy="1400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509120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dirty="0" smtClean="0"/>
              <a:t>HEARTS = 3 winners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3NT </a:t>
            </a:r>
            <a:r>
              <a:rPr lang="en-NZ" sz="4000" b="1" dirty="0" smtClean="0"/>
              <a:t>… lead </a:t>
            </a:r>
            <a:r>
              <a:rPr lang="en-NZ" sz="4000" b="1" dirty="0" smtClean="0">
                <a:sym typeface="Symbol"/>
              </a:rPr>
              <a:t>4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0541" y="1014348"/>
            <a:ext cx="7429258" cy="13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28809"/>
            <a:ext cx="7632848" cy="1400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293096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dirty="0" smtClean="0"/>
              <a:t>DIAMONDS = 0 winners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5157192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b="1" dirty="0" smtClean="0"/>
              <a:t>But there are 4 potential winners</a:t>
            </a:r>
            <a:endParaRPr lang="en-NZ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3NT </a:t>
            </a:r>
            <a:r>
              <a:rPr lang="en-NZ" sz="4000" b="1" dirty="0" smtClean="0"/>
              <a:t>… lead </a:t>
            </a:r>
            <a:r>
              <a:rPr lang="en-NZ" sz="4000" b="1" dirty="0" smtClean="0">
                <a:sym typeface="Symbol"/>
              </a:rPr>
              <a:t>4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0541" y="1014348"/>
            <a:ext cx="7429258" cy="13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28809"/>
            <a:ext cx="7632848" cy="1400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509120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dirty="0" smtClean="0"/>
              <a:t>CLUBS = 1 winner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3NT </a:t>
            </a:r>
            <a:r>
              <a:rPr lang="en-NZ" sz="4000" b="1" dirty="0" smtClean="0"/>
              <a:t>… lead </a:t>
            </a:r>
            <a:r>
              <a:rPr lang="en-NZ" sz="4000" b="1" dirty="0" smtClean="0">
                <a:sym typeface="Symbol"/>
              </a:rPr>
              <a:t>4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0541" y="1014348"/>
            <a:ext cx="7429258" cy="13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2708920"/>
            <a:ext cx="7632848" cy="1400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39552" y="5085184"/>
            <a:ext cx="8136904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BUT our SPADE suit is a problem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4345940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dirty="0" smtClean="0"/>
              <a:t>TOTAL WINNERS = 1</a:t>
            </a:r>
            <a:r>
              <a:rPr lang="en-NZ" sz="2800" dirty="0" smtClean="0">
                <a:sym typeface="Symbol"/>
              </a:rPr>
              <a:t>, 3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2800" dirty="0" smtClean="0">
                <a:sym typeface="Symbol"/>
              </a:rPr>
              <a:t>, 0(4)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2800" dirty="0" smtClean="0">
                <a:sym typeface="Symbol"/>
              </a:rPr>
              <a:t>, 1</a:t>
            </a:r>
            <a:r>
              <a:rPr lang="en-NZ" sz="2800" dirty="0" smtClean="0"/>
              <a:t> = 5(9) in total</a:t>
            </a:r>
            <a:endParaRPr lang="en-NZ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3NT </a:t>
            </a:r>
            <a:r>
              <a:rPr lang="en-NZ" sz="4000" b="1" dirty="0" smtClean="0"/>
              <a:t>… lead </a:t>
            </a:r>
            <a:r>
              <a:rPr lang="en-NZ" sz="4000" b="1" dirty="0" smtClean="0">
                <a:sym typeface="Symbol"/>
              </a:rPr>
              <a:t>4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0541" y="1014348"/>
            <a:ext cx="7429258" cy="13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28809"/>
            <a:ext cx="7632848" cy="1400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39552" y="5323855"/>
            <a:ext cx="8136904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BUT our SPADE suit is a problem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4345940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dirty="0" smtClean="0"/>
              <a:t>Hold up the </a:t>
            </a:r>
            <a:r>
              <a:rPr lang="en-NZ" sz="2400" dirty="0" smtClean="0">
                <a:sym typeface="Symbol"/>
              </a:rPr>
              <a:t> suit until the third round HOPING that </a:t>
            </a:r>
            <a:r>
              <a:rPr lang="en-NZ" sz="2400" dirty="0" smtClean="0">
                <a:sym typeface="Symbol"/>
              </a:rPr>
              <a:t>the defender with </a:t>
            </a:r>
            <a:r>
              <a:rPr lang="en-NZ" sz="24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2400" dirty="0" smtClean="0">
                <a:sym typeface="Symbol"/>
              </a:rPr>
              <a:t>A has no more spades to lead</a:t>
            </a:r>
            <a:endParaRPr lang="en-NZ" sz="4800" dirty="0" smtClean="0"/>
          </a:p>
        </p:txBody>
      </p:sp>
      <p:pic>
        <p:nvPicPr>
          <p:cNvPr id="9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60432" y="6174432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b="1" dirty="0" smtClean="0"/>
              <a:t>CHOOSE THE CORRECT SUIT TO DEVELOP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5554960" cy="4301832"/>
          </a:xfrm>
        </p:spPr>
        <p:txBody>
          <a:bodyPr>
            <a:normAutofit lnSpcReduction="10000"/>
          </a:bodyPr>
          <a:lstStyle/>
          <a:p>
            <a:pPr marL="403225" indent="-341313">
              <a:spcAft>
                <a:spcPts val="1800"/>
              </a:spcAft>
            </a:pPr>
            <a:r>
              <a:rPr lang="en-NZ" sz="4000" dirty="0" smtClean="0"/>
              <a:t>Don’t be afraid to lose the lead early</a:t>
            </a:r>
          </a:p>
          <a:p>
            <a:pPr marL="403225" indent="-403225">
              <a:spcAft>
                <a:spcPts val="1800"/>
              </a:spcAft>
            </a:pPr>
            <a:r>
              <a:rPr lang="en-NZ" sz="4000" dirty="0" smtClean="0"/>
              <a:t>If suits are equal in potential winners, choose the suit with good intermediate cards</a:t>
            </a:r>
            <a:r>
              <a:rPr lang="en-NZ" sz="4400" dirty="0" smtClean="0"/>
              <a:t>	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6" name="Picture 5" descr="low to hig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51450" y="1961016"/>
            <a:ext cx="2237907" cy="2908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</a:t>
            </a:r>
            <a:r>
              <a:rPr lang="en-NZ" sz="4900" b="1" dirty="0" smtClean="0"/>
              <a:t>1NT </a:t>
            </a:r>
            <a:r>
              <a:rPr lang="en-NZ" sz="4000" b="1" dirty="0" smtClean="0"/>
              <a:t>… lead</a:t>
            </a:r>
            <a:r>
              <a:rPr lang="en-NZ" sz="4000" b="1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4000" b="1" dirty="0" smtClean="0">
                <a:sym typeface="Symbol"/>
              </a:rPr>
              <a:t>4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0541" y="1029357"/>
            <a:ext cx="7429258" cy="1365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31621"/>
            <a:ext cx="7632848" cy="1394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509120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dirty="0" smtClean="0"/>
              <a:t>Check each suit for immediate winners</a:t>
            </a:r>
            <a:endParaRPr lang="en-NZ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</a:t>
            </a:r>
            <a:r>
              <a:rPr lang="en-NZ" sz="4900" b="1" dirty="0" smtClean="0"/>
              <a:t>1NT </a:t>
            </a:r>
            <a:r>
              <a:rPr lang="en-NZ" sz="4000" b="1" dirty="0" smtClean="0"/>
              <a:t>… lead</a:t>
            </a:r>
            <a:r>
              <a:rPr lang="en-NZ" sz="4000" b="1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4000" b="1" dirty="0" smtClean="0">
                <a:sym typeface="Symbol"/>
              </a:rPr>
              <a:t>4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0541" y="1029357"/>
            <a:ext cx="7429258" cy="1365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31621"/>
            <a:ext cx="7632848" cy="1394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509120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dirty="0" smtClean="0"/>
              <a:t>SPADES = 0 winners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</a:t>
            </a:r>
            <a:r>
              <a:rPr lang="en-NZ" sz="4900" b="1" dirty="0" smtClean="0"/>
              <a:t>1NT </a:t>
            </a:r>
            <a:r>
              <a:rPr lang="en-NZ" sz="4000" b="1" dirty="0" smtClean="0"/>
              <a:t>… lead</a:t>
            </a:r>
            <a:r>
              <a:rPr lang="en-NZ" sz="4000" b="1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4000" b="1" dirty="0" smtClean="0">
                <a:sym typeface="Symbol"/>
              </a:rPr>
              <a:t>4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0541" y="1029357"/>
            <a:ext cx="7429258" cy="1365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31621"/>
            <a:ext cx="7632848" cy="1394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509120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dirty="0" smtClean="0"/>
              <a:t>HEARTS = 1 winner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</a:t>
            </a:r>
            <a:r>
              <a:rPr lang="en-NZ" sz="4900" b="1" dirty="0" smtClean="0"/>
              <a:t>1NT </a:t>
            </a:r>
            <a:r>
              <a:rPr lang="en-NZ" sz="4000" b="1" dirty="0" smtClean="0"/>
              <a:t>… lead</a:t>
            </a:r>
            <a:r>
              <a:rPr lang="en-NZ" sz="4000" b="1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4000" b="1" dirty="0" smtClean="0">
                <a:sym typeface="Symbol"/>
              </a:rPr>
              <a:t>4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0541" y="1029357"/>
            <a:ext cx="7429258" cy="1365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31621"/>
            <a:ext cx="7632848" cy="1394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509120"/>
            <a:ext cx="7704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dirty="0" smtClean="0"/>
              <a:t>DIAMONDS = 2 winners</a:t>
            </a:r>
          </a:p>
          <a:p>
            <a:pPr algn="ctr"/>
            <a:r>
              <a:rPr lang="en-NZ" sz="3600" dirty="0" smtClean="0"/>
              <a:t>(because of the lead)</a:t>
            </a:r>
            <a:endParaRPr lang="en-NZ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</a:t>
            </a:r>
            <a:r>
              <a:rPr lang="en-NZ" sz="4900" b="1" dirty="0" smtClean="0"/>
              <a:t>1NT </a:t>
            </a:r>
            <a:r>
              <a:rPr lang="en-NZ" sz="4000" b="1" dirty="0" smtClean="0"/>
              <a:t>… lead</a:t>
            </a:r>
            <a:r>
              <a:rPr lang="en-NZ" sz="4000" b="1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4000" b="1" dirty="0" smtClean="0">
                <a:sym typeface="Symbol"/>
              </a:rPr>
              <a:t>4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0541" y="1029357"/>
            <a:ext cx="7429258" cy="1365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31621"/>
            <a:ext cx="7632848" cy="1394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509120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dirty="0" smtClean="0"/>
              <a:t>CLUBS = 2 winners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1NT </a:t>
            </a:r>
            <a:r>
              <a:rPr lang="en-NZ" sz="4000" b="1" dirty="0" smtClean="0"/>
              <a:t>… lead</a:t>
            </a:r>
            <a:r>
              <a:rPr lang="en-NZ" sz="4000" b="1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4000" b="1" dirty="0" smtClean="0">
                <a:sym typeface="Symbol"/>
              </a:rPr>
              <a:t>4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0541" y="1029357"/>
            <a:ext cx="7429258" cy="1365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31621"/>
            <a:ext cx="7632848" cy="1394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539552" y="5085184"/>
            <a:ext cx="8136904" cy="92333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How do you make more?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568" y="4345940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dirty="0" smtClean="0"/>
              <a:t>TOTAL WINNERS = 0</a:t>
            </a:r>
            <a:r>
              <a:rPr lang="en-NZ" sz="2800" dirty="0" smtClean="0">
                <a:sym typeface="Symbol"/>
              </a:rPr>
              <a:t>,1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2800" dirty="0" smtClean="0">
                <a:sym typeface="Symbol"/>
              </a:rPr>
              <a:t>, 2</a:t>
            </a:r>
            <a:r>
              <a:rPr lang="en-NZ" sz="28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2800" dirty="0" smtClean="0">
                <a:sym typeface="Symbol"/>
              </a:rPr>
              <a:t>, 2</a:t>
            </a:r>
            <a:r>
              <a:rPr lang="en-NZ" sz="2800" dirty="0" smtClean="0"/>
              <a:t> = 5 in total</a:t>
            </a:r>
            <a:endParaRPr lang="en-NZ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1NT </a:t>
            </a:r>
            <a:r>
              <a:rPr lang="en-NZ" sz="4000" b="1" dirty="0" smtClean="0"/>
              <a:t>… lead</a:t>
            </a:r>
            <a:r>
              <a:rPr lang="en-NZ" sz="4000" b="1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4000" b="1" dirty="0" smtClean="0">
                <a:sym typeface="Symbol"/>
              </a:rPr>
              <a:t>4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0541" y="1029357"/>
            <a:ext cx="7429258" cy="1365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31621"/>
            <a:ext cx="7632848" cy="1394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539552" y="5085184"/>
            <a:ext cx="8136904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Which is best?  Spades or Hearts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568" y="4345940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dirty="0" smtClean="0"/>
              <a:t>We have two 7-card suits … SPADES and HEARTS</a:t>
            </a:r>
            <a:endParaRPr lang="en-NZ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 CONTRACT = 1NT </a:t>
            </a:r>
            <a:r>
              <a:rPr lang="en-NZ" sz="4000" b="1" dirty="0" smtClean="0"/>
              <a:t>… lead</a:t>
            </a:r>
            <a:r>
              <a:rPr lang="en-NZ" sz="4000" b="1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4000" b="1" dirty="0" smtClean="0">
                <a:sym typeface="Symbol"/>
              </a:rPr>
              <a:t>4</a:t>
            </a:r>
            <a:endParaRPr lang="en-NZ" dirty="0"/>
          </a:p>
        </p:txBody>
      </p:sp>
      <p:pic>
        <p:nvPicPr>
          <p:cNvPr id="7" name="Picture 6" descr="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0541" y="1029357"/>
            <a:ext cx="7429258" cy="1365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9" y="2731621"/>
            <a:ext cx="7632848" cy="1394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539552" y="5085184"/>
            <a:ext cx="8136904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You are GUARANTEED 2 winners once you lose 2 rounds of Spades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568" y="4345940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dirty="0" smtClean="0"/>
              <a:t>Choose SPADES … it has more intermediate values</a:t>
            </a:r>
            <a:endParaRPr lang="en-NZ" sz="4800" dirty="0" smtClean="0"/>
          </a:p>
        </p:txBody>
      </p:sp>
      <p:pic>
        <p:nvPicPr>
          <p:cNvPr id="9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60432" y="6174432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Autofit/>
          </a:bodyPr>
          <a:lstStyle/>
          <a:p>
            <a:r>
              <a:rPr lang="en-NZ" sz="5400" b="1" dirty="0" smtClean="0"/>
              <a:t>SUMMARY</a:t>
            </a:r>
            <a:endParaRPr lang="en-NZ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4618856" cy="3377120"/>
          </a:xfrm>
        </p:spPr>
        <p:txBody>
          <a:bodyPr>
            <a:normAutofit lnSpcReduction="10000"/>
          </a:bodyPr>
          <a:lstStyle/>
          <a:p>
            <a:pPr marL="403225" indent="-341313">
              <a:spcAft>
                <a:spcPts val="1800"/>
              </a:spcAft>
            </a:pPr>
            <a:r>
              <a:rPr lang="en-NZ" sz="4000" dirty="0" smtClean="0"/>
              <a:t>COUNT your winners</a:t>
            </a:r>
          </a:p>
          <a:p>
            <a:pPr marL="403225" indent="-403225">
              <a:spcAft>
                <a:spcPts val="1800"/>
              </a:spcAft>
            </a:pPr>
            <a:r>
              <a:rPr lang="en-NZ" sz="4000" dirty="0" smtClean="0"/>
              <a:t>Work out where you can get your extra </a:t>
            </a:r>
            <a:r>
              <a:rPr lang="en-NZ" sz="4000" smtClean="0"/>
              <a:t>tricks </a:t>
            </a: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5085184"/>
            <a:ext cx="8136904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Calibri" pitchFamily="34" charset="0"/>
              </a:rPr>
              <a:t>Make a PLAN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Calibri" pitchFamily="34" charset="0"/>
            </a:endParaRPr>
          </a:p>
        </p:txBody>
      </p:sp>
      <p:pic>
        <p:nvPicPr>
          <p:cNvPr id="7" name="Picture 6" descr="pl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908720"/>
            <a:ext cx="4536504" cy="339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IMPROVERS’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9486</TotalTime>
  <Words>874</Words>
  <Application>Microsoft Office PowerPoint</Application>
  <PresentationFormat>On-screen Show (4:3)</PresentationFormat>
  <Paragraphs>196</Paragraphs>
  <Slides>44</Slides>
  <Notes>42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Slide 1</vt:lpstr>
      <vt:lpstr>Lesson Four  Declarer Play in Notrumps</vt:lpstr>
      <vt:lpstr>MAKE A PLAN</vt:lpstr>
      <vt:lpstr>COUNTING WINNERS</vt:lpstr>
      <vt:lpstr> COUNTING WINNERS</vt:lpstr>
      <vt:lpstr> COUNTING WINNERS</vt:lpstr>
      <vt:lpstr> COUNTING WINNERS</vt:lpstr>
      <vt:lpstr> COUNTING WINNERS</vt:lpstr>
      <vt:lpstr> CONTRACT = 3NT … need 9 tricks</vt:lpstr>
      <vt:lpstr> CONTRACT = 3NT … need 9 tricks</vt:lpstr>
      <vt:lpstr> CONTRACT = 3NT … need 9 tricks</vt:lpstr>
      <vt:lpstr>Establishing a Long Suit </vt:lpstr>
      <vt:lpstr>Establishing a Long Suit </vt:lpstr>
      <vt:lpstr>Promoting Honours</vt:lpstr>
      <vt:lpstr>Lead towards Honours</vt:lpstr>
      <vt:lpstr>Finesse</vt:lpstr>
      <vt:lpstr> CONTRACT = 3NT … lead 2</vt:lpstr>
      <vt:lpstr> CONTRACT = 3NT … lead 2</vt:lpstr>
      <vt:lpstr> CONTRACT = 3NT … lead 2</vt:lpstr>
      <vt:lpstr> CONTRACT = 3NT … lead 2</vt:lpstr>
      <vt:lpstr> CONTRACT = 3NT … lead 2</vt:lpstr>
      <vt:lpstr> CONTRACT = 3NT … lead 2</vt:lpstr>
      <vt:lpstr> CONTRACT = 3NT … lead 2</vt:lpstr>
      <vt:lpstr>DON’T KEEP CHANGING SUITS</vt:lpstr>
      <vt:lpstr>DON’T KEEP CHANGING SUITS</vt:lpstr>
      <vt:lpstr>HOLD UP PLAY</vt:lpstr>
      <vt:lpstr> CONTRACT = 3NT … lead 4</vt:lpstr>
      <vt:lpstr> CONTRACT = 3NT … lead 4</vt:lpstr>
      <vt:lpstr> CONTRACT = 3NT … lead 4</vt:lpstr>
      <vt:lpstr> CONTRACT = 3NT … lead 4</vt:lpstr>
      <vt:lpstr> CONTRACT = 3NT … lead 4</vt:lpstr>
      <vt:lpstr> CONTRACT = 3NT … lead 4</vt:lpstr>
      <vt:lpstr> CONTRACT = 3NT … lead 4</vt:lpstr>
      <vt:lpstr>CHOOSE THE CORRECT SUIT TO DEVELOP</vt:lpstr>
      <vt:lpstr> CONTRACT = 1NT … lead4</vt:lpstr>
      <vt:lpstr> CONTRACT = 1NT … lead4</vt:lpstr>
      <vt:lpstr> CONTRACT = 1NT … lead4</vt:lpstr>
      <vt:lpstr> CONTRACT = 1NT … lead4</vt:lpstr>
      <vt:lpstr> CONTRACT = 1NT … lead4</vt:lpstr>
      <vt:lpstr> CONTRACT = 1NT … lead4</vt:lpstr>
      <vt:lpstr> CONTRACT = 1NT … lead4</vt:lpstr>
      <vt:lpstr> CONTRACT = 1NT … lead4</vt:lpstr>
      <vt:lpstr>SUMMARY</vt:lpstr>
      <vt:lpstr>IMPROVERS’ LESSONS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Amanda Smith</cp:lastModifiedBy>
  <cp:revision>287</cp:revision>
  <dcterms:created xsi:type="dcterms:W3CDTF">2013-02-20T01:53:33Z</dcterms:created>
  <dcterms:modified xsi:type="dcterms:W3CDTF">2016-06-29T07:48:04Z</dcterms:modified>
</cp:coreProperties>
</file>