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notesMasterIdLst>
    <p:notesMasterId r:id="rId17"/>
  </p:notesMasterIdLst>
  <p:handoutMasterIdLst>
    <p:handoutMasterId r:id="rId18"/>
  </p:handoutMasterIdLst>
  <p:sldIdLst>
    <p:sldId id="428" r:id="rId2"/>
    <p:sldId id="429" r:id="rId3"/>
    <p:sldId id="422" r:id="rId4"/>
    <p:sldId id="431" r:id="rId5"/>
    <p:sldId id="453" r:id="rId6"/>
    <p:sldId id="454" r:id="rId7"/>
    <p:sldId id="455" r:id="rId8"/>
    <p:sldId id="457" r:id="rId9"/>
    <p:sldId id="463" r:id="rId10"/>
    <p:sldId id="458" r:id="rId11"/>
    <p:sldId id="459" r:id="rId12"/>
    <p:sldId id="460" r:id="rId13"/>
    <p:sldId id="461" r:id="rId14"/>
    <p:sldId id="462" r:id="rId15"/>
    <p:sldId id="452" r:id="rId16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2A700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1003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/>
          <a:lstStyle>
            <a:lvl1pPr algn="l">
              <a:defRPr sz="1300"/>
            </a:lvl1pPr>
          </a:lstStyle>
          <a:p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1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/>
          <a:lstStyle>
            <a:lvl1pPr algn="r">
              <a:defRPr sz="1300"/>
            </a:lvl1pPr>
          </a:lstStyle>
          <a:p>
            <a:fld id="{93690369-EA61-4D28-ABAA-339CB8F82449}" type="datetimeFigureOut">
              <a:rPr lang="en-NZ" smtClean="0"/>
              <a:pPr/>
              <a:t>30/06/2016</a:t>
            </a:fld>
            <a:endParaRPr lang="en-N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 anchor="b"/>
          <a:lstStyle>
            <a:lvl1pPr algn="l">
              <a:defRPr sz="1300"/>
            </a:lvl1pPr>
          </a:lstStyle>
          <a:p>
            <a:endParaRPr lang="en-N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 anchor="b"/>
          <a:lstStyle>
            <a:lvl1pPr algn="r">
              <a:defRPr sz="1300"/>
            </a:lvl1pPr>
          </a:lstStyle>
          <a:p>
            <a:fld id="{17E71328-DAE2-47C5-957A-12A4CF7223B5}" type="slidenum">
              <a:rPr lang="en-NZ" smtClean="0"/>
              <a:pPr/>
              <a:t>‹#›</a:t>
            </a:fld>
            <a:endParaRPr lang="en-NZ"/>
          </a:p>
        </p:txBody>
      </p:sp>
    </p:spTree>
    <p:extLst>
      <p:ext uri="{BB962C8B-B14F-4D97-AF65-F5344CB8AC3E}">
        <p14:creationId xmlns="" xmlns:p14="http://schemas.microsoft.com/office/powerpoint/2010/main" val="22239671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/>
          <a:lstStyle>
            <a:lvl1pPr algn="l">
              <a:defRPr sz="1300"/>
            </a:lvl1pPr>
          </a:lstStyle>
          <a:p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/>
          <a:lstStyle>
            <a:lvl1pPr algn="r">
              <a:defRPr sz="1300"/>
            </a:lvl1pPr>
          </a:lstStyle>
          <a:p>
            <a:fld id="{854AD07A-8AE9-4621-8908-CC63674184FC}" type="datetimeFigureOut">
              <a:rPr lang="en-NZ" smtClean="0"/>
              <a:pPr/>
              <a:t>30/06/2016</a:t>
            </a:fld>
            <a:endParaRPr lang="en-N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62" tIns="47781" rIns="95562" bIns="47781" rtlCol="0" anchor="ctr"/>
          <a:lstStyle/>
          <a:p>
            <a:endParaRPr lang="en-N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5562" tIns="47781" rIns="95562" bIns="47781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 anchor="b"/>
          <a:lstStyle>
            <a:lvl1pPr algn="l">
              <a:defRPr sz="1300"/>
            </a:lvl1pPr>
          </a:lstStyle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 anchor="b"/>
          <a:lstStyle>
            <a:lvl1pPr algn="r">
              <a:defRPr sz="1300"/>
            </a:lvl1pPr>
          </a:lstStyle>
          <a:p>
            <a:fld id="{E141E241-F53C-41FE-9ADC-BC7D7146BCD4}" type="slidenum">
              <a:rPr lang="en-NZ" smtClean="0"/>
              <a:pPr/>
              <a:t>‹#›</a:t>
            </a:fld>
            <a:endParaRPr lang="en-NZ"/>
          </a:p>
        </p:txBody>
      </p:sp>
    </p:spTree>
    <p:extLst>
      <p:ext uri="{BB962C8B-B14F-4D97-AF65-F5344CB8AC3E}">
        <p14:creationId xmlns="" xmlns:p14="http://schemas.microsoft.com/office/powerpoint/2010/main" val="7843329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4</a:t>
            </a:fld>
            <a:endParaRPr lang="en-NZ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5</a:t>
            </a:fld>
            <a:endParaRPr lang="en-NZ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6</a:t>
            </a:fld>
            <a:endParaRPr lang="en-NZ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9</a:t>
            </a:fld>
            <a:endParaRPr lang="en-NZ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12</a:t>
            </a:fld>
            <a:endParaRPr lang="en-NZ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13</a:t>
            </a:fld>
            <a:endParaRPr lang="en-NZ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14</a:t>
            </a:fld>
            <a:endParaRPr lang="en-NZ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15</a:t>
            </a:fld>
            <a:endParaRPr lang="en-NZ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="" val="35819259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gradFill>
          <a:gsLst>
            <a:gs pos="52381">
              <a:schemeClr val="bg1">
                <a:alpha val="37000"/>
              </a:schemeClr>
            </a:gs>
            <a:gs pos="66667">
              <a:schemeClr val="accent6">
                <a:lumMod val="20000"/>
                <a:lumOff val="80000"/>
                <a:alpha val="2000"/>
              </a:schemeClr>
            </a:gs>
            <a:gs pos="85000">
              <a:schemeClr val="accent6">
                <a:lumMod val="40000"/>
                <a:lumOff val="60000"/>
                <a:alpha val="64000"/>
              </a:schemeClr>
            </a:gs>
            <a:gs pos="94000">
              <a:srgbClr val="213315">
                <a:alpha val="64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 b="1">
                <a:latin typeface="+mn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6/30/2016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53129"/>
          <a:stretch/>
        </p:blipFill>
        <p:spPr>
          <a:xfrm>
            <a:off x="0" y="6237970"/>
            <a:ext cx="9144000" cy="60188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7593" y="238590"/>
            <a:ext cx="1908815" cy="618660"/>
          </a:xfrm>
          <a:prstGeom prst="rect">
            <a:avLst/>
          </a:prstGeom>
        </p:spPr>
      </p:pic>
      <p:sp>
        <p:nvSpPr>
          <p:cNvPr id="9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="" xmlns:p14="http://schemas.microsoft.com/office/powerpoint/2010/main" val="10921111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gradFill>
          <a:gsLst>
            <a:gs pos="52381">
              <a:schemeClr val="bg1">
                <a:alpha val="37000"/>
              </a:schemeClr>
            </a:gs>
            <a:gs pos="66667">
              <a:schemeClr val="accent6">
                <a:lumMod val="20000"/>
                <a:lumOff val="80000"/>
                <a:alpha val="2000"/>
              </a:schemeClr>
            </a:gs>
            <a:gs pos="85000">
              <a:schemeClr val="accent6">
                <a:lumMod val="40000"/>
                <a:lumOff val="60000"/>
                <a:alpha val="64000"/>
              </a:schemeClr>
            </a:gs>
            <a:gs pos="94000">
              <a:srgbClr val="213315">
                <a:alpha val="64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grpSp>
        <p:nvGrpSpPr>
          <p:cNvPr id="10" name="Group 9"/>
          <p:cNvGrpSpPr/>
          <p:nvPr userDrawn="1"/>
        </p:nvGrpSpPr>
        <p:grpSpPr>
          <a:xfrm>
            <a:off x="0" y="6259145"/>
            <a:ext cx="9162703" cy="601885"/>
            <a:chOff x="0" y="6262255"/>
            <a:chExt cx="12216937" cy="601885"/>
          </a:xfrm>
        </p:grpSpPr>
        <p:pic>
          <p:nvPicPr>
            <p:cNvPr id="7" name="Picture 6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t="53129"/>
            <a:stretch/>
          </p:blipFill>
          <p:spPr>
            <a:xfrm>
              <a:off x="0" y="6262255"/>
              <a:ext cx="12192000" cy="601885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94136" t="90126" r="2523"/>
            <a:stretch/>
          </p:blipFill>
          <p:spPr>
            <a:xfrm>
              <a:off x="11809612" y="6737350"/>
              <a:ext cx="407325" cy="126790"/>
            </a:xfrm>
            <a:prstGeom prst="rect">
              <a:avLst/>
            </a:prstGeom>
          </p:spPr>
        </p:pic>
      </p:grp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="" xmlns:p14="http://schemas.microsoft.com/office/powerpoint/2010/main" val="16294864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 algn="ctr">
              <a:defRPr sz="4500"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6/30/2016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04BD28C-DFAA-410C-AD7A-9F6C81DC4F2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7" name="Group 6"/>
          <p:cNvGrpSpPr/>
          <p:nvPr userDrawn="1"/>
        </p:nvGrpSpPr>
        <p:grpSpPr>
          <a:xfrm>
            <a:off x="0" y="6262256"/>
            <a:ext cx="9162703" cy="601885"/>
            <a:chOff x="0" y="6262255"/>
            <a:chExt cx="12216937" cy="601885"/>
          </a:xfrm>
        </p:grpSpPr>
        <p:pic>
          <p:nvPicPr>
            <p:cNvPr id="8" name="Picture 7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t="53129"/>
            <a:stretch/>
          </p:blipFill>
          <p:spPr>
            <a:xfrm>
              <a:off x="0" y="6262255"/>
              <a:ext cx="12192000" cy="601885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94136" t="90126" r="2523"/>
            <a:stretch/>
          </p:blipFill>
          <p:spPr>
            <a:xfrm>
              <a:off x="11809612" y="6737350"/>
              <a:ext cx="407325" cy="126790"/>
            </a:xfrm>
            <a:prstGeom prst="rect">
              <a:avLst/>
            </a:prstGeom>
          </p:spPr>
        </p:pic>
      </p:grp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="" xmlns:p14="http://schemas.microsoft.com/office/powerpoint/2010/main" val="20487752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6/30/2016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04BD28C-DFAA-410C-AD7A-9F6C81DC4F2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0" y="6262256"/>
            <a:ext cx="9162703" cy="601885"/>
            <a:chOff x="0" y="6262255"/>
            <a:chExt cx="12216937" cy="601885"/>
          </a:xfrm>
        </p:grpSpPr>
        <p:pic>
          <p:nvPicPr>
            <p:cNvPr id="9" name="Picture 8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t="53129"/>
            <a:stretch/>
          </p:blipFill>
          <p:spPr>
            <a:xfrm>
              <a:off x="0" y="6262255"/>
              <a:ext cx="12192000" cy="601885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94136" t="90126" r="2523"/>
            <a:stretch/>
          </p:blipFill>
          <p:spPr>
            <a:xfrm>
              <a:off x="11809612" y="6737350"/>
              <a:ext cx="407325" cy="126790"/>
            </a:xfrm>
            <a:prstGeom prst="rect">
              <a:avLst/>
            </a:prstGeom>
          </p:spPr>
        </p:pic>
      </p:grp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12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="" xmlns:p14="http://schemas.microsoft.com/office/powerpoint/2010/main" val="4331433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>
            <a:lvl1pPr>
              <a:defRPr b="1"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6/30/2016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04BD28C-DFAA-410C-AD7A-9F6C81DC4F2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0" name="Group 9"/>
          <p:cNvGrpSpPr/>
          <p:nvPr userDrawn="1"/>
        </p:nvGrpSpPr>
        <p:grpSpPr>
          <a:xfrm>
            <a:off x="0" y="6262256"/>
            <a:ext cx="9162703" cy="601885"/>
            <a:chOff x="0" y="6262255"/>
            <a:chExt cx="12216937" cy="601885"/>
          </a:xfrm>
        </p:grpSpPr>
        <p:pic>
          <p:nvPicPr>
            <p:cNvPr id="11" name="Picture 10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t="53129"/>
            <a:stretch/>
          </p:blipFill>
          <p:spPr>
            <a:xfrm>
              <a:off x="0" y="6262255"/>
              <a:ext cx="12192000" cy="601885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94136" t="90126" r="2523"/>
            <a:stretch/>
          </p:blipFill>
          <p:spPr>
            <a:xfrm>
              <a:off x="11809612" y="6737350"/>
              <a:ext cx="407325" cy="126790"/>
            </a:xfrm>
            <a:prstGeom prst="rect">
              <a:avLst/>
            </a:prstGeom>
          </p:spPr>
        </p:pic>
      </p:grp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14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="" xmlns:p14="http://schemas.microsoft.com/office/powerpoint/2010/main" val="18141301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6/30/2016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04BD28C-DFAA-410C-AD7A-9F6C81DC4F2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6" name="Group 5"/>
          <p:cNvGrpSpPr/>
          <p:nvPr userDrawn="1"/>
        </p:nvGrpSpPr>
        <p:grpSpPr>
          <a:xfrm>
            <a:off x="0" y="6262256"/>
            <a:ext cx="9162703" cy="601885"/>
            <a:chOff x="0" y="6262255"/>
            <a:chExt cx="12216937" cy="601885"/>
          </a:xfrm>
        </p:grpSpPr>
        <p:pic>
          <p:nvPicPr>
            <p:cNvPr id="7" name="Picture 6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t="53129"/>
            <a:stretch/>
          </p:blipFill>
          <p:spPr>
            <a:xfrm>
              <a:off x="0" y="6262255"/>
              <a:ext cx="12192000" cy="601885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94136" t="90126" r="2523"/>
            <a:stretch/>
          </p:blipFill>
          <p:spPr>
            <a:xfrm>
              <a:off x="11809612" y="6737350"/>
              <a:ext cx="407325" cy="126790"/>
            </a:xfrm>
            <a:prstGeom prst="rect">
              <a:avLst/>
            </a:prstGeom>
          </p:spPr>
        </p:pic>
      </p:grp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10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="" xmlns:p14="http://schemas.microsoft.com/office/powerpoint/2010/main" val="1797016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6/30/2016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04BD28C-DFAA-410C-AD7A-9F6C81DC4F2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5" name="Group 4"/>
          <p:cNvGrpSpPr/>
          <p:nvPr userDrawn="1"/>
        </p:nvGrpSpPr>
        <p:grpSpPr>
          <a:xfrm>
            <a:off x="0" y="6262256"/>
            <a:ext cx="9162703" cy="601885"/>
            <a:chOff x="0" y="6262255"/>
            <a:chExt cx="12216937" cy="601885"/>
          </a:xfrm>
        </p:grpSpPr>
        <p:pic>
          <p:nvPicPr>
            <p:cNvPr id="6" name="Picture 5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t="53129"/>
            <a:stretch/>
          </p:blipFill>
          <p:spPr>
            <a:xfrm>
              <a:off x="0" y="6262255"/>
              <a:ext cx="12192000" cy="601885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94136" t="90126" r="2523"/>
            <a:stretch/>
          </p:blipFill>
          <p:spPr>
            <a:xfrm>
              <a:off x="11809612" y="6737350"/>
              <a:ext cx="407325" cy="126790"/>
            </a:xfrm>
            <a:prstGeom prst="rect">
              <a:avLst/>
            </a:prstGeom>
          </p:spPr>
        </p:pic>
      </p:grp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9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="" xmlns:p14="http://schemas.microsoft.com/office/powerpoint/2010/main" val="33790992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52381">
              <a:schemeClr val="bg1"/>
            </a:gs>
            <a:gs pos="66667">
              <a:schemeClr val="accent6">
                <a:lumMod val="20000"/>
                <a:lumOff val="80000"/>
                <a:alpha val="43000"/>
              </a:schemeClr>
            </a:gs>
            <a:gs pos="81000">
              <a:schemeClr val="accent6">
                <a:lumMod val="40000"/>
                <a:lumOff val="60000"/>
                <a:alpha val="76000"/>
              </a:schemeClr>
            </a:gs>
            <a:gs pos="93000">
              <a:srgbClr val="213315">
                <a:alpha val="64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085229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1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467544" y="1268760"/>
            <a:ext cx="8229600" cy="20882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6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IMPROVERS’ LESSONS</a:t>
            </a:r>
            <a:r>
              <a:rPr kumimoji="0" lang="en-NZ" sz="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NZ" sz="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NZ" sz="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Welcome</a:t>
            </a:r>
            <a:endParaRPr kumimoji="0" lang="en-NZ" sz="6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1623048" y="3789040"/>
            <a:ext cx="6837384" cy="15716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Teacher:</a:t>
            </a:r>
            <a:r>
              <a:rPr kumimoji="0" lang="en-NZ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  Your Name Here</a:t>
            </a:r>
          </a:p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Telephone:  </a:t>
            </a:r>
            <a:r>
              <a:rPr kumimoji="0" lang="en-NZ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123 4567</a:t>
            </a:r>
          </a:p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Email:</a:t>
            </a:r>
            <a:r>
              <a:rPr kumimoji="0" lang="en-NZ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  </a:t>
            </a:r>
            <a:r>
              <a:rPr kumimoji="0" lang="en-NZ" sz="2800" b="0" i="1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email@address.co.nz</a:t>
            </a:r>
            <a:endParaRPr kumimoji="0" lang="en-NZ" sz="2800" b="0" i="1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pic>
        <p:nvPicPr>
          <p:cNvPr id="7" name="Picture 1" descr="TBC 2012 logo smaller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827584" y="3357779"/>
            <a:ext cx="1584176" cy="1901010"/>
          </a:xfrm>
          <a:prstGeom prst="rect">
            <a:avLst/>
          </a:prstGeom>
          <a:noFill/>
        </p:spPr>
      </p:pic>
      <p:sp>
        <p:nvSpPr>
          <p:cNvPr id="9" name="Footer Placeholder 12"/>
          <p:cNvSpPr>
            <a:spLocks noGrp="1"/>
          </p:cNvSpPr>
          <p:nvPr>
            <p:ph type="ftr" sz="quarter" idx="4294967295"/>
          </p:nvPr>
        </p:nvSpPr>
        <p:spPr>
          <a:xfrm>
            <a:off x="251520" y="5949280"/>
            <a:ext cx="8640960" cy="288032"/>
          </a:xfrm>
          <a:prstGeom prst="rect">
            <a:avLst/>
          </a:prstGeom>
        </p:spPr>
        <p:txBody>
          <a:bodyPr/>
          <a:lstStyle/>
          <a:p>
            <a:r>
              <a:rPr lang="en-NZ" sz="1100" dirty="0" smtClean="0">
                <a:latin typeface="+mj-lt"/>
              </a:rPr>
              <a:t>© Copyright Reserved New Zealand Bridge Inc. 2016                                                                                                                          Prepared by Amanda Smith</a:t>
            </a:r>
            <a:endParaRPr lang="en-NZ" sz="1100" dirty="0"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51461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67544" y="1916832"/>
            <a:ext cx="8229600" cy="2520280"/>
          </a:xfrm>
        </p:spPr>
        <p:txBody>
          <a:bodyPr>
            <a:normAutofit/>
          </a:bodyPr>
          <a:lstStyle/>
          <a:p>
            <a:pPr algn="ctr"/>
            <a:r>
              <a:rPr lang="en-NZ" sz="4900" b="1" dirty="0" smtClean="0"/>
              <a:t>Lesson </a:t>
            </a:r>
            <a:r>
              <a:rPr lang="en-NZ" sz="4900" dirty="0" smtClean="0"/>
              <a:t>Seven</a:t>
            </a:r>
            <a:r>
              <a:rPr lang="en-NZ" sz="4400" b="1" dirty="0" smtClean="0"/>
              <a:t/>
            </a:r>
            <a:br>
              <a:rPr lang="en-NZ" sz="4400" b="1" dirty="0" smtClean="0"/>
            </a:br>
            <a:r>
              <a:rPr lang="en-NZ" sz="4400" b="1" dirty="0" smtClean="0"/>
              <a:t/>
            </a:r>
            <a:br>
              <a:rPr lang="en-NZ" sz="4400" b="1" dirty="0" smtClean="0"/>
            </a:br>
            <a:r>
              <a:rPr lang="en-NZ" sz="4400" dirty="0" smtClean="0"/>
              <a:t>Signals and Discards</a:t>
            </a:r>
            <a:endParaRPr lang="en-N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44624"/>
            <a:ext cx="7886700" cy="1325563"/>
          </a:xfrm>
        </p:spPr>
        <p:txBody>
          <a:bodyPr>
            <a:normAutofit/>
          </a:bodyPr>
          <a:lstStyle/>
          <a:p>
            <a:r>
              <a:rPr lang="en-NZ" sz="4000" b="1" dirty="0" smtClean="0"/>
              <a:t>OPENING LEADS</a:t>
            </a:r>
            <a:endParaRPr lang="en-NZ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505123"/>
            <a:ext cx="7886700" cy="4351338"/>
          </a:xfrm>
        </p:spPr>
        <p:txBody>
          <a:bodyPr>
            <a:normAutofit/>
          </a:bodyPr>
          <a:lstStyle/>
          <a:p>
            <a:r>
              <a:rPr lang="en-NZ" sz="4000" dirty="0" smtClean="0"/>
              <a:t>The opening lead must be clear and unambiguous</a:t>
            </a:r>
          </a:p>
          <a:p>
            <a:endParaRPr lang="en-NZ" sz="4000" dirty="0"/>
          </a:p>
        </p:txBody>
      </p:sp>
      <p:pic>
        <p:nvPicPr>
          <p:cNvPr id="4" name="Picture 3" descr="clear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60855" y="2772916"/>
            <a:ext cx="4643393" cy="26003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80696"/>
          </a:xfrm>
        </p:spPr>
        <p:txBody>
          <a:bodyPr>
            <a:normAutofit fontScale="90000"/>
          </a:bodyPr>
          <a:lstStyle/>
          <a:p>
            <a:r>
              <a:rPr lang="en-NZ" sz="4900" b="1" dirty="0" smtClean="0"/>
              <a:t> </a:t>
            </a:r>
            <a:r>
              <a:rPr lang="en-NZ" sz="3600" dirty="0" smtClean="0"/>
              <a:t>OPENING LEADS AND LEADS DURING PLAY</a:t>
            </a:r>
            <a:endParaRPr lang="en-NZ" dirty="0"/>
          </a:p>
        </p:txBody>
      </p:sp>
      <p:pic>
        <p:nvPicPr>
          <p:cNvPr id="7" name="Picture 6" descr="N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347864" y="1287274"/>
            <a:ext cx="2146852" cy="14260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 descr="S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7544" y="1287411"/>
            <a:ext cx="2178657" cy="14257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 descr="1.1.3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255713" y="1268760"/>
            <a:ext cx="2194560" cy="14630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395536" y="3873242"/>
            <a:ext cx="8208912" cy="707886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40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Lead TOP of a sequence</a:t>
            </a:r>
            <a:endParaRPr lang="en-NZ" b="1" dirty="0">
              <a:ln>
                <a:solidFill>
                  <a:srgbClr val="2A700F"/>
                </a:solidFill>
              </a:ln>
              <a:solidFill>
                <a:srgbClr val="2A700F"/>
              </a:solidFill>
              <a:latin typeface="+mj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95536" y="4725144"/>
            <a:ext cx="8208912" cy="1323439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40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When leading during play, keep to the same principles</a:t>
            </a:r>
            <a:endParaRPr lang="en-NZ" b="1" dirty="0">
              <a:ln>
                <a:solidFill>
                  <a:srgbClr val="2A700F"/>
                </a:solidFill>
              </a:ln>
              <a:solidFill>
                <a:srgbClr val="2A700F"/>
              </a:solidFill>
              <a:latin typeface="+mj-lt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395536" y="1052736"/>
            <a:ext cx="648072" cy="1656184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2" name="Oval 11"/>
          <p:cNvSpPr/>
          <p:nvPr/>
        </p:nvSpPr>
        <p:spPr>
          <a:xfrm>
            <a:off x="6228184" y="1052736"/>
            <a:ext cx="648072" cy="1656184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3" name="Oval 12"/>
          <p:cNvSpPr/>
          <p:nvPr/>
        </p:nvSpPr>
        <p:spPr>
          <a:xfrm>
            <a:off x="3275856" y="1052736"/>
            <a:ext cx="576064" cy="1656184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80696"/>
          </a:xfrm>
        </p:spPr>
        <p:txBody>
          <a:bodyPr>
            <a:normAutofit fontScale="90000"/>
          </a:bodyPr>
          <a:lstStyle/>
          <a:p>
            <a:r>
              <a:rPr lang="en-NZ" sz="4900" b="1" dirty="0" smtClean="0"/>
              <a:t> </a:t>
            </a:r>
            <a:r>
              <a:rPr lang="en-NZ" sz="3600" dirty="0" smtClean="0"/>
              <a:t>OPENING LEADS AND LEADS DURING PLAY</a:t>
            </a:r>
            <a:endParaRPr lang="en-NZ" dirty="0"/>
          </a:p>
        </p:txBody>
      </p:sp>
      <p:pic>
        <p:nvPicPr>
          <p:cNvPr id="7" name="Picture 6" descr="N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347864" y="1292613"/>
            <a:ext cx="2146852" cy="14153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 descr="S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41034" y="1287411"/>
            <a:ext cx="1631677" cy="14257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 descr="1.1.3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012160" y="1268760"/>
            <a:ext cx="2438113" cy="14401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395536" y="3873242"/>
            <a:ext cx="8208912" cy="707886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40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LOW card promises an honour</a:t>
            </a:r>
            <a:endParaRPr lang="en-NZ" b="1" dirty="0">
              <a:ln>
                <a:solidFill>
                  <a:srgbClr val="2A700F"/>
                </a:solidFill>
              </a:ln>
              <a:solidFill>
                <a:srgbClr val="2A700F"/>
              </a:solidFill>
              <a:latin typeface="+mj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95536" y="4725144"/>
            <a:ext cx="8208912" cy="1323439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40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When leading during play, keep to the same principles</a:t>
            </a:r>
            <a:endParaRPr lang="en-NZ" b="1" dirty="0">
              <a:ln>
                <a:solidFill>
                  <a:srgbClr val="2A700F"/>
                </a:solidFill>
              </a:ln>
              <a:solidFill>
                <a:srgbClr val="2A700F"/>
              </a:solidFill>
              <a:latin typeface="+mj-lt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1763688" y="1124744"/>
            <a:ext cx="648072" cy="1656184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2" name="Oval 11"/>
          <p:cNvSpPr/>
          <p:nvPr/>
        </p:nvSpPr>
        <p:spPr>
          <a:xfrm>
            <a:off x="7884368" y="1196752"/>
            <a:ext cx="648072" cy="1656184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3" name="Oval 12"/>
          <p:cNvSpPr/>
          <p:nvPr/>
        </p:nvSpPr>
        <p:spPr>
          <a:xfrm>
            <a:off x="4932040" y="1196752"/>
            <a:ext cx="576064" cy="1656184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80696"/>
          </a:xfrm>
        </p:spPr>
        <p:txBody>
          <a:bodyPr>
            <a:normAutofit fontScale="90000"/>
          </a:bodyPr>
          <a:lstStyle/>
          <a:p>
            <a:r>
              <a:rPr lang="en-NZ" sz="4900" b="1" dirty="0" smtClean="0"/>
              <a:t> </a:t>
            </a:r>
            <a:r>
              <a:rPr lang="en-NZ" sz="3600" dirty="0" smtClean="0"/>
              <a:t>OPENING LEADS AND LEADS DURING PLAY</a:t>
            </a:r>
            <a:endParaRPr lang="en-NZ" dirty="0"/>
          </a:p>
        </p:txBody>
      </p:sp>
      <p:pic>
        <p:nvPicPr>
          <p:cNvPr id="7" name="Picture 6" descr="N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635859" y="1292613"/>
            <a:ext cx="1623813" cy="14630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 descr="S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41031" y="1268760"/>
            <a:ext cx="2244436" cy="14630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 descr="1.1.3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940152" y="1340768"/>
            <a:ext cx="2703443" cy="14630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395536" y="3873242"/>
            <a:ext cx="8208912" cy="646331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36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HIGH card (non-honour) denies an honour</a:t>
            </a:r>
            <a:endParaRPr lang="en-NZ" b="1" dirty="0">
              <a:ln>
                <a:solidFill>
                  <a:srgbClr val="2A700F"/>
                </a:solidFill>
              </a:ln>
              <a:solidFill>
                <a:srgbClr val="2A700F"/>
              </a:solidFill>
              <a:latin typeface="+mj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95536" y="4725144"/>
            <a:ext cx="8208912" cy="1323439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40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When leading during play, keep to the same principles</a:t>
            </a:r>
            <a:endParaRPr lang="en-NZ" b="1" dirty="0">
              <a:ln>
                <a:solidFill>
                  <a:srgbClr val="2A700F"/>
                </a:solidFill>
              </a:ln>
              <a:solidFill>
                <a:srgbClr val="2A700F"/>
              </a:solidFill>
              <a:latin typeface="+mj-lt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755576" y="1124744"/>
            <a:ext cx="504056" cy="1656184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2" name="Oval 11"/>
          <p:cNvSpPr/>
          <p:nvPr/>
        </p:nvSpPr>
        <p:spPr>
          <a:xfrm>
            <a:off x="5868144" y="1196752"/>
            <a:ext cx="576064" cy="1656184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3" name="Oval 12"/>
          <p:cNvSpPr/>
          <p:nvPr/>
        </p:nvSpPr>
        <p:spPr>
          <a:xfrm>
            <a:off x="3635896" y="1124744"/>
            <a:ext cx="576064" cy="1656184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44624"/>
            <a:ext cx="8263830" cy="1325563"/>
          </a:xfrm>
        </p:spPr>
        <p:txBody>
          <a:bodyPr>
            <a:normAutofit/>
          </a:bodyPr>
          <a:lstStyle/>
          <a:p>
            <a:r>
              <a:rPr lang="en-NZ" sz="4000" b="1" dirty="0" smtClean="0"/>
              <a:t>SIGNALS DURING PLAY OF THE HAND</a:t>
            </a:r>
            <a:endParaRPr lang="en-NZ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505123"/>
            <a:ext cx="7886700" cy="4351338"/>
          </a:xfrm>
        </p:spPr>
        <p:txBody>
          <a:bodyPr>
            <a:normAutofit/>
          </a:bodyPr>
          <a:lstStyle/>
          <a:p>
            <a:r>
              <a:rPr lang="en-NZ" sz="4000" dirty="0" smtClean="0"/>
              <a:t>When a lead is made, tell partner if you like it</a:t>
            </a:r>
          </a:p>
          <a:p>
            <a:endParaRPr lang="en-NZ" sz="4000" dirty="0"/>
          </a:p>
        </p:txBody>
      </p:sp>
      <p:pic>
        <p:nvPicPr>
          <p:cNvPr id="4" name="Picture 3" descr="clear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60855" y="2772916"/>
            <a:ext cx="4643393" cy="26003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44624"/>
            <a:ext cx="8263830" cy="1325563"/>
          </a:xfrm>
        </p:spPr>
        <p:txBody>
          <a:bodyPr>
            <a:normAutofit/>
          </a:bodyPr>
          <a:lstStyle/>
          <a:p>
            <a:r>
              <a:rPr lang="en-NZ" sz="4000" b="1" dirty="0" smtClean="0"/>
              <a:t>SIGNALS DURING PLAY OF THE HAND</a:t>
            </a:r>
            <a:endParaRPr lang="en-NZ" sz="4000" b="1" dirty="0"/>
          </a:p>
        </p:txBody>
      </p:sp>
      <p:pic>
        <p:nvPicPr>
          <p:cNvPr id="1026" name="Picture 2" descr="Image result for clipart lik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112" y="1268760"/>
            <a:ext cx="3600400" cy="4207698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395536" y="4221088"/>
            <a:ext cx="5040560" cy="1224136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36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HIGH card – no help in the suit played</a:t>
            </a:r>
            <a:endParaRPr lang="en-NZ" b="1" dirty="0">
              <a:ln>
                <a:solidFill>
                  <a:srgbClr val="2A700F"/>
                </a:solidFill>
              </a:ln>
              <a:solidFill>
                <a:srgbClr val="2A700F"/>
              </a:solidFill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95536" y="1052736"/>
            <a:ext cx="5040560" cy="2862322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36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LOW card – </a:t>
            </a:r>
            <a:r>
              <a:rPr lang="en-NZ" sz="36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encouraging  - you want the suit continued – shows an honour in the suit (or a shortage)</a:t>
            </a:r>
            <a:endParaRPr lang="en-NZ" b="1" dirty="0">
              <a:ln>
                <a:solidFill>
                  <a:srgbClr val="2A700F"/>
                </a:solidFill>
              </a:ln>
              <a:solidFill>
                <a:srgbClr val="2A700F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80696"/>
          </a:xfrm>
        </p:spPr>
        <p:txBody>
          <a:bodyPr>
            <a:normAutofit/>
          </a:bodyPr>
          <a:lstStyle/>
          <a:p>
            <a:r>
              <a:rPr lang="en-NZ" sz="4900" b="1" dirty="0" smtClean="0"/>
              <a:t> </a:t>
            </a:r>
            <a:r>
              <a:rPr lang="en-NZ" sz="3600" dirty="0" smtClean="0"/>
              <a:t>SIGNALS DURING </a:t>
            </a:r>
            <a:r>
              <a:rPr lang="en-NZ" sz="3600" dirty="0" smtClean="0"/>
              <a:t>PLAY</a:t>
            </a:r>
            <a:endParaRPr lang="en-NZ" dirty="0"/>
          </a:p>
        </p:txBody>
      </p:sp>
      <p:pic>
        <p:nvPicPr>
          <p:cNvPr id="8" name="Picture 7" descr="S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331640" y="1268760"/>
            <a:ext cx="2178657" cy="14257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395536" y="4437112"/>
            <a:ext cx="8208912" cy="707886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40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Partner leads </a:t>
            </a:r>
            <a:r>
              <a:rPr lang="en-NZ" sz="40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  <a:sym typeface="Symbol"/>
              </a:rPr>
              <a:t>A</a:t>
            </a:r>
            <a:endParaRPr lang="en-NZ" b="1" dirty="0">
              <a:ln>
                <a:solidFill>
                  <a:srgbClr val="2A700F"/>
                </a:solidFill>
              </a:ln>
              <a:solidFill>
                <a:srgbClr val="2A700F"/>
              </a:solidFill>
              <a:latin typeface="+mj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95536" y="5241394"/>
            <a:ext cx="8208912" cy="707886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40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Which card do you play?</a:t>
            </a:r>
            <a:endParaRPr lang="en-NZ" b="1" dirty="0">
              <a:ln>
                <a:solidFill>
                  <a:srgbClr val="2A700F"/>
                </a:solidFill>
              </a:ln>
              <a:solidFill>
                <a:srgbClr val="2A700F"/>
              </a:solidFill>
              <a:latin typeface="+mj-lt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2915816" y="1124744"/>
            <a:ext cx="648072" cy="1656184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pic>
        <p:nvPicPr>
          <p:cNvPr id="14" name="Picture 13" descr="S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932040" y="1196752"/>
            <a:ext cx="2244436" cy="14630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Oval 11"/>
          <p:cNvSpPr/>
          <p:nvPr/>
        </p:nvSpPr>
        <p:spPr>
          <a:xfrm>
            <a:off x="4860032" y="1052736"/>
            <a:ext cx="648072" cy="1656184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5" name="Down Arrow 14"/>
          <p:cNvSpPr/>
          <p:nvPr/>
        </p:nvSpPr>
        <p:spPr>
          <a:xfrm flipV="1">
            <a:off x="2987824" y="2852936"/>
            <a:ext cx="576064" cy="648072"/>
          </a:xfrm>
          <a:prstGeom prst="downArrow">
            <a:avLst/>
          </a:prstGeom>
          <a:solidFill>
            <a:srgbClr val="2A700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dirty="0">
              <a:solidFill>
                <a:srgbClr val="2A700F"/>
              </a:solidFill>
            </a:endParaRPr>
          </a:p>
        </p:txBody>
      </p:sp>
      <p:sp>
        <p:nvSpPr>
          <p:cNvPr id="16" name="Down Arrow 15"/>
          <p:cNvSpPr/>
          <p:nvPr/>
        </p:nvSpPr>
        <p:spPr>
          <a:xfrm flipV="1">
            <a:off x="4932040" y="2852936"/>
            <a:ext cx="576064" cy="648072"/>
          </a:xfrm>
          <a:prstGeom prst="downArrow">
            <a:avLst/>
          </a:prstGeom>
          <a:solidFill>
            <a:srgbClr val="2A700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dirty="0">
              <a:solidFill>
                <a:srgbClr val="2A700F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95536" y="3645024"/>
            <a:ext cx="3816424" cy="707886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40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Encourage - low</a:t>
            </a:r>
            <a:endParaRPr lang="en-NZ" b="1" dirty="0">
              <a:ln>
                <a:solidFill>
                  <a:srgbClr val="2A700F"/>
                </a:solidFill>
              </a:ln>
              <a:solidFill>
                <a:srgbClr val="2A700F"/>
              </a:solidFill>
              <a:latin typeface="+mj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788024" y="3645024"/>
            <a:ext cx="3816424" cy="707886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40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Discourage - high</a:t>
            </a:r>
            <a:endParaRPr lang="en-NZ" b="1" dirty="0">
              <a:ln>
                <a:solidFill>
                  <a:srgbClr val="2A700F"/>
                </a:solidFill>
              </a:ln>
              <a:solidFill>
                <a:srgbClr val="2A700F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44624"/>
            <a:ext cx="8263830" cy="1325563"/>
          </a:xfrm>
        </p:spPr>
        <p:txBody>
          <a:bodyPr>
            <a:normAutofit/>
          </a:bodyPr>
          <a:lstStyle/>
          <a:p>
            <a:r>
              <a:rPr lang="en-NZ" sz="4000" b="1" dirty="0" smtClean="0"/>
              <a:t>DISCARDS</a:t>
            </a:r>
            <a:endParaRPr lang="en-NZ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340768"/>
            <a:ext cx="5184576" cy="1296144"/>
          </a:xfrm>
        </p:spPr>
        <p:txBody>
          <a:bodyPr>
            <a:normAutofit/>
          </a:bodyPr>
          <a:lstStyle/>
          <a:p>
            <a:r>
              <a:rPr lang="en-NZ" sz="4000" dirty="0" smtClean="0"/>
              <a:t>Tell partner which suit you like</a:t>
            </a:r>
          </a:p>
          <a:p>
            <a:pPr>
              <a:buNone/>
            </a:pPr>
            <a:endParaRPr lang="en-NZ" sz="4000" dirty="0" smtClean="0"/>
          </a:p>
          <a:p>
            <a:pPr>
              <a:buNone/>
            </a:pPr>
            <a:endParaRPr lang="en-NZ" sz="4000" dirty="0" smtClean="0"/>
          </a:p>
          <a:p>
            <a:endParaRPr lang="en-NZ" sz="4000" dirty="0"/>
          </a:p>
        </p:txBody>
      </p:sp>
      <p:pic>
        <p:nvPicPr>
          <p:cNvPr id="1026" name="Picture 2" descr="Image result for clipart lik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112" y="1268760"/>
            <a:ext cx="3600400" cy="4207698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395536" y="4748951"/>
            <a:ext cx="5832648" cy="1200329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36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HIGH card – no honour in the suit</a:t>
            </a:r>
            <a:endParaRPr lang="en-NZ" b="1" dirty="0">
              <a:ln>
                <a:solidFill>
                  <a:srgbClr val="2A700F"/>
                </a:solidFill>
              </a:ln>
              <a:solidFill>
                <a:srgbClr val="2A700F"/>
              </a:solidFill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95536" y="3284984"/>
            <a:ext cx="5832648" cy="1200329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36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LOW card – honour in the suit (A, K or Q)</a:t>
            </a:r>
            <a:endParaRPr lang="en-NZ" b="1" dirty="0">
              <a:ln>
                <a:solidFill>
                  <a:srgbClr val="2A700F"/>
                </a:solidFill>
              </a:ln>
              <a:solidFill>
                <a:srgbClr val="2A700F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44624"/>
            <a:ext cx="8263830" cy="1325563"/>
          </a:xfrm>
        </p:spPr>
        <p:txBody>
          <a:bodyPr>
            <a:normAutofit/>
          </a:bodyPr>
          <a:lstStyle/>
          <a:p>
            <a:r>
              <a:rPr lang="en-NZ" sz="4000" b="1" dirty="0" smtClean="0"/>
              <a:t>DISCARDS</a:t>
            </a:r>
            <a:endParaRPr lang="en-NZ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196752"/>
            <a:ext cx="5184576" cy="1944216"/>
          </a:xfrm>
        </p:spPr>
        <p:txBody>
          <a:bodyPr>
            <a:normAutofit fontScale="92500" lnSpcReduction="10000"/>
          </a:bodyPr>
          <a:lstStyle/>
          <a:p>
            <a:r>
              <a:rPr lang="en-NZ" sz="4000" dirty="0" smtClean="0"/>
              <a:t>Against a </a:t>
            </a:r>
            <a:r>
              <a:rPr lang="en-NZ" sz="4000" dirty="0" err="1" smtClean="0"/>
              <a:t>Notrump</a:t>
            </a:r>
            <a:r>
              <a:rPr lang="en-NZ" sz="4000" dirty="0" smtClean="0"/>
              <a:t> contract, try not to discard from your long suit</a:t>
            </a:r>
          </a:p>
          <a:p>
            <a:pPr>
              <a:buNone/>
            </a:pPr>
            <a:endParaRPr lang="en-NZ" sz="4000" dirty="0" smtClean="0"/>
          </a:p>
          <a:p>
            <a:pPr>
              <a:buNone/>
            </a:pPr>
            <a:endParaRPr lang="en-NZ" sz="4000" dirty="0" smtClean="0"/>
          </a:p>
          <a:p>
            <a:endParaRPr lang="en-NZ" sz="4000" dirty="0"/>
          </a:p>
        </p:txBody>
      </p:sp>
      <p:pic>
        <p:nvPicPr>
          <p:cNvPr id="1026" name="Picture 2" descr="Image result for clipart lik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112" y="1268760"/>
            <a:ext cx="3600400" cy="4207698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395536" y="4748951"/>
            <a:ext cx="5832648" cy="1200329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36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HIGH card – no honour in the suit</a:t>
            </a:r>
            <a:endParaRPr lang="en-NZ" b="1" dirty="0">
              <a:ln>
                <a:solidFill>
                  <a:srgbClr val="2A700F"/>
                </a:solidFill>
              </a:ln>
              <a:solidFill>
                <a:srgbClr val="2A700F"/>
              </a:solidFill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95536" y="3284984"/>
            <a:ext cx="5832648" cy="1200329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36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LOW card – honour in the suit (A, K or Q)</a:t>
            </a:r>
            <a:endParaRPr lang="en-NZ" b="1" dirty="0">
              <a:ln>
                <a:solidFill>
                  <a:srgbClr val="2A700F"/>
                </a:solidFill>
              </a:ln>
              <a:solidFill>
                <a:srgbClr val="2A700F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80696"/>
          </a:xfrm>
        </p:spPr>
        <p:txBody>
          <a:bodyPr>
            <a:normAutofit/>
          </a:bodyPr>
          <a:lstStyle/>
          <a:p>
            <a:r>
              <a:rPr lang="en-NZ" sz="4900" b="1" dirty="0" smtClean="0"/>
              <a:t> </a:t>
            </a:r>
            <a:r>
              <a:rPr lang="en-NZ" sz="4900" dirty="0" smtClean="0"/>
              <a:t>GENERAL </a:t>
            </a:r>
            <a:r>
              <a:rPr lang="en-NZ" sz="4900" dirty="0" smtClean="0"/>
              <a:t>PRINCIPLES</a:t>
            </a:r>
            <a:endParaRPr lang="en-NZ" dirty="0"/>
          </a:p>
        </p:txBody>
      </p:sp>
      <p:sp>
        <p:nvSpPr>
          <p:cNvPr id="9" name="TextBox 8"/>
          <p:cNvSpPr txBox="1"/>
          <p:nvPr/>
        </p:nvSpPr>
        <p:spPr>
          <a:xfrm>
            <a:off x="395536" y="5364505"/>
            <a:ext cx="8208912" cy="584775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32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These principles apply throughout the defence</a:t>
            </a:r>
            <a:endParaRPr lang="en-NZ" b="1" dirty="0">
              <a:ln>
                <a:solidFill>
                  <a:srgbClr val="2A700F"/>
                </a:solidFill>
              </a:ln>
              <a:solidFill>
                <a:srgbClr val="2A700F"/>
              </a:solidFill>
              <a:latin typeface="+mj-lt"/>
            </a:endParaRPr>
          </a:p>
        </p:txBody>
      </p:sp>
      <p:sp>
        <p:nvSpPr>
          <p:cNvPr id="13" name="Content Placeholder 2"/>
          <p:cNvSpPr>
            <a:spLocks noGrp="1"/>
          </p:cNvSpPr>
          <p:nvPr>
            <p:ph idx="1"/>
          </p:nvPr>
        </p:nvSpPr>
        <p:spPr>
          <a:xfrm>
            <a:off x="628650" y="1340768"/>
            <a:ext cx="4519414" cy="3744416"/>
          </a:xfrm>
        </p:spPr>
        <p:txBody>
          <a:bodyPr>
            <a:normAutofit/>
          </a:bodyPr>
          <a:lstStyle/>
          <a:p>
            <a:r>
              <a:rPr lang="en-NZ" sz="4000" dirty="0" smtClean="0"/>
              <a:t>Lead of an honour – shows </a:t>
            </a:r>
            <a:r>
              <a:rPr lang="en-NZ" sz="4000" dirty="0" smtClean="0"/>
              <a:t>top of a sequence</a:t>
            </a:r>
            <a:endParaRPr lang="en-NZ" sz="4000" dirty="0" smtClean="0"/>
          </a:p>
        </p:txBody>
      </p:sp>
      <p:pic>
        <p:nvPicPr>
          <p:cNvPr id="26626" name="Picture 2" descr="https://upload.wikimedia.org/wikipedia/commons/9/9b/Poker-sm-212-Ks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51572" y="980728"/>
            <a:ext cx="2980868" cy="4173216"/>
          </a:xfrm>
          <a:prstGeom prst="rect">
            <a:avLst/>
          </a:prstGeom>
          <a:noFill/>
        </p:spPr>
      </p:pic>
      <p:pic>
        <p:nvPicPr>
          <p:cNvPr id="6" name="Picture 5" descr="clear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15616" y="3305146"/>
            <a:ext cx="2664296" cy="149200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80696"/>
          </a:xfrm>
        </p:spPr>
        <p:txBody>
          <a:bodyPr>
            <a:normAutofit/>
          </a:bodyPr>
          <a:lstStyle/>
          <a:p>
            <a:r>
              <a:rPr lang="en-NZ" sz="4900" b="1" dirty="0" smtClean="0"/>
              <a:t> </a:t>
            </a:r>
            <a:r>
              <a:rPr lang="en-NZ" sz="4900" dirty="0" smtClean="0"/>
              <a:t>GENERAL </a:t>
            </a:r>
            <a:r>
              <a:rPr lang="en-NZ" sz="4900" dirty="0" smtClean="0"/>
              <a:t>PRINCIPLES</a:t>
            </a:r>
            <a:endParaRPr lang="en-NZ" dirty="0"/>
          </a:p>
        </p:txBody>
      </p:sp>
      <p:sp>
        <p:nvSpPr>
          <p:cNvPr id="9" name="TextBox 8"/>
          <p:cNvSpPr txBox="1"/>
          <p:nvPr/>
        </p:nvSpPr>
        <p:spPr>
          <a:xfrm>
            <a:off x="395536" y="5364505"/>
            <a:ext cx="8208912" cy="584775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32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These principles apply throughout the defence</a:t>
            </a:r>
            <a:endParaRPr lang="en-NZ" b="1" dirty="0">
              <a:ln>
                <a:solidFill>
                  <a:srgbClr val="2A700F"/>
                </a:solidFill>
              </a:ln>
              <a:solidFill>
                <a:srgbClr val="2A700F"/>
              </a:solidFill>
              <a:latin typeface="+mj-lt"/>
            </a:endParaRPr>
          </a:p>
        </p:txBody>
      </p:sp>
      <p:sp>
        <p:nvSpPr>
          <p:cNvPr id="13" name="Content Placeholder 2"/>
          <p:cNvSpPr>
            <a:spLocks noGrp="1"/>
          </p:cNvSpPr>
          <p:nvPr>
            <p:ph idx="1"/>
          </p:nvPr>
        </p:nvSpPr>
        <p:spPr>
          <a:xfrm>
            <a:off x="628650" y="1340768"/>
            <a:ext cx="4519414" cy="3744416"/>
          </a:xfrm>
        </p:spPr>
        <p:txBody>
          <a:bodyPr>
            <a:normAutofit/>
          </a:bodyPr>
          <a:lstStyle/>
          <a:p>
            <a:r>
              <a:rPr lang="en-NZ" sz="4000" dirty="0" smtClean="0"/>
              <a:t>Lead or discard of a low card – shows at least one honour in that suit</a:t>
            </a:r>
          </a:p>
        </p:txBody>
      </p:sp>
      <p:pic>
        <p:nvPicPr>
          <p:cNvPr id="26626" name="Picture 2" descr="https://upload.wikimedia.org/wikipedia/commons/9/9b/Poker-sm-212-Ks.pn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5551572" y="1204293"/>
            <a:ext cx="2980868" cy="3726085"/>
          </a:xfrm>
          <a:prstGeom prst="rect">
            <a:avLst/>
          </a:prstGeom>
          <a:noFill/>
        </p:spPr>
      </p:pic>
      <p:pic>
        <p:nvPicPr>
          <p:cNvPr id="6" name="Picture 5" descr="clear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03648" y="3645024"/>
            <a:ext cx="2664296" cy="149200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80696"/>
          </a:xfrm>
        </p:spPr>
        <p:txBody>
          <a:bodyPr>
            <a:normAutofit/>
          </a:bodyPr>
          <a:lstStyle/>
          <a:p>
            <a:r>
              <a:rPr lang="en-NZ" sz="4900" b="1" dirty="0" smtClean="0"/>
              <a:t> </a:t>
            </a:r>
            <a:r>
              <a:rPr lang="en-NZ" sz="4900" dirty="0" smtClean="0"/>
              <a:t>GENERAL </a:t>
            </a:r>
            <a:r>
              <a:rPr lang="en-NZ" sz="4900" dirty="0" smtClean="0"/>
              <a:t>PRINCIPLES</a:t>
            </a:r>
            <a:endParaRPr lang="en-NZ" dirty="0"/>
          </a:p>
        </p:txBody>
      </p:sp>
      <p:sp>
        <p:nvSpPr>
          <p:cNvPr id="9" name="TextBox 8"/>
          <p:cNvSpPr txBox="1"/>
          <p:nvPr/>
        </p:nvSpPr>
        <p:spPr>
          <a:xfrm>
            <a:off x="395536" y="5364505"/>
            <a:ext cx="8208912" cy="584775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32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These principles apply throughout the defence</a:t>
            </a:r>
            <a:endParaRPr lang="en-NZ" b="1" dirty="0">
              <a:ln>
                <a:solidFill>
                  <a:srgbClr val="2A700F"/>
                </a:solidFill>
              </a:ln>
              <a:solidFill>
                <a:srgbClr val="2A700F"/>
              </a:solidFill>
              <a:latin typeface="+mj-lt"/>
            </a:endParaRPr>
          </a:p>
        </p:txBody>
      </p:sp>
      <p:sp>
        <p:nvSpPr>
          <p:cNvPr id="13" name="Content Placeholder 2"/>
          <p:cNvSpPr>
            <a:spLocks noGrp="1"/>
          </p:cNvSpPr>
          <p:nvPr>
            <p:ph idx="1"/>
          </p:nvPr>
        </p:nvSpPr>
        <p:spPr>
          <a:xfrm>
            <a:off x="628650" y="1340768"/>
            <a:ext cx="4519414" cy="3744416"/>
          </a:xfrm>
        </p:spPr>
        <p:txBody>
          <a:bodyPr>
            <a:normAutofit/>
          </a:bodyPr>
          <a:lstStyle/>
          <a:p>
            <a:r>
              <a:rPr lang="en-NZ" sz="4000" dirty="0" smtClean="0"/>
              <a:t>Lead or discard of a high card – shows no honour in that suit</a:t>
            </a:r>
          </a:p>
        </p:txBody>
      </p:sp>
      <p:pic>
        <p:nvPicPr>
          <p:cNvPr id="26626" name="Picture 2" descr="https://upload.wikimedia.org/wikipedia/commons/9/9b/Poker-sm-212-Ks.pn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5551572" y="1204293"/>
            <a:ext cx="2980868" cy="3726085"/>
          </a:xfrm>
          <a:prstGeom prst="rect">
            <a:avLst/>
          </a:prstGeom>
          <a:noFill/>
        </p:spPr>
      </p:pic>
      <p:pic>
        <p:nvPicPr>
          <p:cNvPr id="6" name="Picture 5" descr="clear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03648" y="3645024"/>
            <a:ext cx="2664296" cy="149200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92696"/>
            <a:ext cx="9144000" cy="1224136"/>
          </a:xfrm>
        </p:spPr>
        <p:txBody>
          <a:bodyPr>
            <a:noAutofit/>
          </a:bodyPr>
          <a:lstStyle/>
          <a:p>
            <a:pPr algn="ctr"/>
            <a:r>
              <a:rPr lang="en-NZ" sz="7200" b="1" dirty="0" smtClean="0"/>
              <a:t>IMPROVERS’ LESSONS</a:t>
            </a:r>
            <a:endParaRPr lang="en-NZ" sz="6600" b="1" dirty="0"/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1763688" y="3933056"/>
            <a:ext cx="6837384" cy="15716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Teacher:</a:t>
            </a:r>
            <a:r>
              <a:rPr kumimoji="0" lang="en-NZ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  Your Name Here</a:t>
            </a:r>
          </a:p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Telephone:  </a:t>
            </a:r>
            <a:r>
              <a:rPr kumimoji="0" lang="en-NZ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123 4567</a:t>
            </a:r>
          </a:p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Email:</a:t>
            </a:r>
            <a:r>
              <a:rPr kumimoji="0" lang="en-NZ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  </a:t>
            </a:r>
            <a:r>
              <a:rPr kumimoji="0" lang="en-NZ" sz="2800" b="0" i="1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email@address.co.nz</a:t>
            </a:r>
            <a:endParaRPr kumimoji="0" lang="en-NZ" sz="2800" b="0" i="1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67544" y="1988840"/>
            <a:ext cx="8229600" cy="1224136"/>
          </a:xfrm>
          <a:prstGeom prst="rect">
            <a:avLst/>
          </a:prstGeom>
        </p:spPr>
        <p:txBody>
          <a:bodyPr vert="horz" lIns="0" rIns="0" bIns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2A700F"/>
                </a:solidFill>
                <a:effectLst/>
                <a:uLnTx/>
                <a:uFillTx/>
                <a:ea typeface="+mj-ea"/>
                <a:cs typeface="+mj-cs"/>
              </a:rPr>
              <a:t>Please contact me if you have any questions</a:t>
            </a:r>
            <a:endParaRPr kumimoji="0" lang="en-NZ" sz="5400" b="1" i="0" u="none" strike="noStrike" kern="1200" cap="none" spc="0" normalizeH="0" baseline="0" noProof="0" dirty="0">
              <a:ln>
                <a:noFill/>
              </a:ln>
              <a:solidFill>
                <a:srgbClr val="2A700F"/>
              </a:solidFill>
              <a:effectLst/>
              <a:uLnTx/>
              <a:uFillTx/>
              <a:ea typeface="+mj-ea"/>
              <a:cs typeface="+mj-cs"/>
            </a:endParaRPr>
          </a:p>
        </p:txBody>
      </p:sp>
      <p:pic>
        <p:nvPicPr>
          <p:cNvPr id="6" name="Picture 5" descr="NZ Bridge Log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3429" y="3501008"/>
            <a:ext cx="3868531" cy="10830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9116</TotalTime>
  <Words>347</Words>
  <Application>Microsoft Office PowerPoint</Application>
  <PresentationFormat>On-screen Show (4:3)</PresentationFormat>
  <Paragraphs>59</Paragraphs>
  <Slides>15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Slide 1</vt:lpstr>
      <vt:lpstr>Lesson Seven  Signals and Discards</vt:lpstr>
      <vt:lpstr>OPENING LEADS</vt:lpstr>
      <vt:lpstr> OPENING LEADS AND LEADS DURING PLAY</vt:lpstr>
      <vt:lpstr> OPENING LEADS AND LEADS DURING PLAY</vt:lpstr>
      <vt:lpstr> OPENING LEADS AND LEADS DURING PLAY</vt:lpstr>
      <vt:lpstr>SIGNALS DURING PLAY OF THE HAND</vt:lpstr>
      <vt:lpstr>SIGNALS DURING PLAY OF THE HAND</vt:lpstr>
      <vt:lpstr> SIGNALS DURING PLAY</vt:lpstr>
      <vt:lpstr>DISCARDS</vt:lpstr>
      <vt:lpstr>DISCARDS</vt:lpstr>
      <vt:lpstr> GENERAL PRINCIPLES</vt:lpstr>
      <vt:lpstr> GENERAL PRINCIPLES</vt:lpstr>
      <vt:lpstr> GENERAL PRINCIPLES</vt:lpstr>
      <vt:lpstr>IMPROVERS’ LESSONS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Amanda Smith</dc:creator>
  <cp:lastModifiedBy>amanda.smith</cp:lastModifiedBy>
  <cp:revision>262</cp:revision>
  <dcterms:created xsi:type="dcterms:W3CDTF">2013-02-20T01:53:33Z</dcterms:created>
  <dcterms:modified xsi:type="dcterms:W3CDTF">2016-06-30T01:12:57Z</dcterms:modified>
</cp:coreProperties>
</file>