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6"/>
  </p:notesMasterIdLst>
  <p:handoutMasterIdLst>
    <p:handoutMasterId r:id="rId27"/>
  </p:handoutMasterIdLst>
  <p:sldIdLst>
    <p:sldId id="428" r:id="rId2"/>
    <p:sldId id="429" r:id="rId3"/>
    <p:sldId id="464" r:id="rId4"/>
    <p:sldId id="463" r:id="rId5"/>
    <p:sldId id="465" r:id="rId6"/>
    <p:sldId id="466" r:id="rId7"/>
    <p:sldId id="468" r:id="rId8"/>
    <p:sldId id="469" r:id="rId9"/>
    <p:sldId id="470" r:id="rId10"/>
    <p:sldId id="471" r:id="rId11"/>
    <p:sldId id="472" r:id="rId12"/>
    <p:sldId id="473" r:id="rId13"/>
    <p:sldId id="474" r:id="rId14"/>
    <p:sldId id="476" r:id="rId15"/>
    <p:sldId id="475" r:id="rId16"/>
    <p:sldId id="477" r:id="rId17"/>
    <p:sldId id="478" r:id="rId18"/>
    <p:sldId id="479" r:id="rId19"/>
    <p:sldId id="480" r:id="rId20"/>
    <p:sldId id="481" r:id="rId21"/>
    <p:sldId id="482" r:id="rId22"/>
    <p:sldId id="483" r:id="rId23"/>
    <p:sldId id="484" r:id="rId24"/>
    <p:sldId id="452" r:id="rId2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69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5/07/2016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5/07/2016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24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file:///C:\Users\Amanda\Pictures\Bridge\Lesson%20Pictures\IMP%20-%20Lesson%208\3.d.n.JP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IMPROVERS’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2016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3312368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</a:t>
            </a:r>
            <a:r>
              <a:rPr lang="en-NZ" sz="4900" dirty="0" smtClean="0"/>
              <a:t>Eight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2</a:t>
            </a:r>
            <a:r>
              <a:rPr lang="en-NZ" sz="4400" baseline="30000" dirty="0" smtClean="0"/>
              <a:t>nd</a:t>
            </a:r>
            <a:r>
              <a:rPr lang="en-NZ" sz="4400" dirty="0" smtClean="0"/>
              <a:t> and 3</a:t>
            </a:r>
            <a:r>
              <a:rPr lang="en-NZ" sz="4400" baseline="30000" dirty="0" smtClean="0"/>
              <a:t>rd</a:t>
            </a:r>
            <a:r>
              <a:rPr lang="en-NZ" sz="4400" dirty="0" smtClean="0"/>
              <a:t> Hand </a:t>
            </a:r>
            <a:r>
              <a:rPr lang="en-NZ" sz="4400" smtClean="0"/>
              <a:t>Defensive Play</a:t>
            </a:r>
            <a:br>
              <a:rPr lang="en-NZ" sz="4400" smtClean="0"/>
            </a:b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SECOND HAND PLAY</a:t>
            </a:r>
            <a:r>
              <a:rPr lang="en-NZ" sz="2400" b="1" dirty="0" smtClean="0"/>
              <a:t> – </a:t>
            </a:r>
            <a:r>
              <a:rPr lang="en-NZ" sz="2400" b="1" dirty="0" err="1" smtClean="0"/>
              <a:t>play</a:t>
            </a:r>
            <a:r>
              <a:rPr lang="en-NZ" sz="2400" b="1" dirty="0" smtClean="0"/>
              <a:t> low when a low card is led            						towards an honour in dummy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132856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1094071"/>
            <a:ext cx="1432978" cy="923168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281149"/>
            <a:ext cx="1379806" cy="997285"/>
          </a:xfrm>
          <a:prstGeom prst="rect">
            <a:avLst/>
          </a:prstGeom>
        </p:spPr>
      </p:pic>
      <p:pic>
        <p:nvPicPr>
          <p:cNvPr id="12" name="Picture 11" descr="1.b.s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56274" y="3645024"/>
            <a:ext cx="502920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051720" y="3573016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097378"/>
            <a:ext cx="8208912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Hope that partner has the King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412776"/>
            <a:ext cx="35283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Play a low card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You hope that partner has the King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If not, you should now win 2 tricks sitting </a:t>
            </a:r>
            <a:r>
              <a:rPr lang="en-NZ" sz="2400" smtClean="0"/>
              <a:t>over declarer’s </a:t>
            </a:r>
            <a:r>
              <a:rPr lang="en-NZ" sz="2400" dirty="0" smtClean="0"/>
              <a:t>King</a:t>
            </a:r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>
            <a:off x="1043608" y="3284984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SECOND HAND PLAY</a:t>
            </a:r>
            <a:r>
              <a:rPr lang="en-NZ" sz="2400" b="1" dirty="0" smtClean="0"/>
              <a:t> – cover an honour with an honour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132856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55481" y="2276872"/>
            <a:ext cx="1460535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1052735"/>
            <a:ext cx="1432978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2276872"/>
            <a:ext cx="1379806" cy="1005840"/>
          </a:xfrm>
          <a:prstGeom prst="rect">
            <a:avLst/>
          </a:prstGeom>
        </p:spPr>
      </p:pic>
      <p:pic>
        <p:nvPicPr>
          <p:cNvPr id="12" name="Picture 11" descr="1.b.s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5656" y="3645024"/>
            <a:ext cx="1864157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1547664" y="980728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4725144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You hope to set up a trick(s)</a:t>
            </a:r>
          </a:p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in partner’s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412776"/>
            <a:ext cx="352839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Cover the Queen with your King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It is likely that Declarer will have the Jack, but partner could have the 10.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If so, then on the 3</a:t>
            </a:r>
            <a:r>
              <a:rPr lang="en-NZ" sz="2400" baseline="30000" dirty="0" smtClean="0"/>
              <a:t>rd</a:t>
            </a:r>
            <a:r>
              <a:rPr lang="en-NZ" sz="2400" dirty="0" smtClean="0"/>
              <a:t> round, partner’s 10 will become the winning trick.</a:t>
            </a:r>
            <a:endParaRPr lang="en-NZ" dirty="0" smtClean="0"/>
          </a:p>
          <a:p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3131840" y="1484784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SECOND HAND PLAY</a:t>
            </a:r>
            <a:r>
              <a:rPr lang="en-NZ" sz="2400" b="1" dirty="0" smtClean="0"/>
              <a:t> – cover the second of two touching 						honours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132856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0327" y="2276872"/>
            <a:ext cx="1430842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1082772"/>
            <a:ext cx="1432978" cy="945765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2310658"/>
            <a:ext cx="1379806" cy="938268"/>
          </a:xfrm>
          <a:prstGeom prst="rect">
            <a:avLst/>
          </a:prstGeom>
        </p:spPr>
      </p:pic>
      <p:pic>
        <p:nvPicPr>
          <p:cNvPr id="12" name="Picture 11" descr="1.b.s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5656" y="3671846"/>
            <a:ext cx="1864157" cy="952195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1547664" y="980728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4725144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You hope to set up a trick(s)</a:t>
            </a:r>
          </a:p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in partner’s hand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412776"/>
            <a:ext cx="3528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Do not cover the honour first time … wait for the second time the suit is played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If partner has the </a:t>
            </a:r>
            <a:r>
              <a:rPr lang="en-NZ" sz="2400" dirty="0" smtClean="0">
                <a:sym typeface="Symbol"/>
              </a:rPr>
              <a:t>9 you will win two tricks</a:t>
            </a:r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4067944" y="1484784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SECOND HAND PLAY</a:t>
            </a:r>
            <a:r>
              <a:rPr lang="en-NZ" sz="2400" b="1" dirty="0" smtClean="0"/>
              <a:t> – cover the second of two touching 						honours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132856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0327" y="2300529"/>
            <a:ext cx="1430842" cy="958525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9125" y="1082772"/>
            <a:ext cx="1398087" cy="945765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4063" y="2310658"/>
            <a:ext cx="1334719" cy="938268"/>
          </a:xfrm>
          <a:prstGeom prst="rect">
            <a:avLst/>
          </a:prstGeom>
        </p:spPr>
      </p:pic>
      <p:pic>
        <p:nvPicPr>
          <p:cNvPr id="12" name="Picture 11" descr="1.b.s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7280" y="3671846"/>
            <a:ext cx="1760908" cy="952195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1547664" y="980728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4725144"/>
            <a:ext cx="820891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Avoid declarer finessing your partner for the missing 10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412776"/>
            <a:ext cx="35283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Do not cover the honour first time … wait for the second time the suit is played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Avoid declarer making an easy finesse</a:t>
            </a:r>
            <a:endParaRPr lang="en-NZ" dirty="0" smtClean="0"/>
          </a:p>
          <a:p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4067944" y="1484784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SECOND HAND PLAY</a:t>
            </a:r>
            <a:r>
              <a:rPr lang="en-NZ" sz="2400" b="1" dirty="0" smtClean="0"/>
              <a:t> – don’t cover if it will promote tricks 						for declarer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132856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2300528"/>
            <a:ext cx="1410969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980728"/>
            <a:ext cx="1810512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209" y="2332726"/>
            <a:ext cx="1501471" cy="1005840"/>
          </a:xfrm>
          <a:prstGeom prst="rect">
            <a:avLst/>
          </a:prstGeom>
        </p:spPr>
      </p:pic>
      <p:pic>
        <p:nvPicPr>
          <p:cNvPr id="12" name="Picture 11" descr="1.b.s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30469" y="3671845"/>
            <a:ext cx="1430842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1403648" y="836712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95410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Hold up your Queen EVERY time hoping that declarer can’t get to dummy to cash the 4</a:t>
            </a:r>
            <a:r>
              <a:rPr lang="en-NZ" sz="2800" b="1" baseline="30000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</a:t>
            </a: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spade trick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412776"/>
            <a:ext cx="352839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Do not cover any honour played from dummy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Play low on each occasion.  Declarer may score 3 tricks but you hope they will not be able to get back to dummy</a:t>
            </a:r>
            <a:endParaRPr lang="en-NZ" dirty="0" smtClean="0"/>
          </a:p>
          <a:p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4067944" y="1484784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SECOND HAND PLAY</a:t>
            </a:r>
            <a:r>
              <a:rPr lang="en-NZ" sz="2400" b="1" dirty="0" smtClean="0"/>
              <a:t> – don’t cover if you have greater 							length in the suit than dummy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979712" y="2132856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0579" y="2300528"/>
            <a:ext cx="977506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32979" y="980728"/>
            <a:ext cx="1486893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6512" y="2348880"/>
            <a:ext cx="1968574" cy="1005840"/>
          </a:xfrm>
          <a:prstGeom prst="rect">
            <a:avLst/>
          </a:prstGeom>
        </p:spPr>
      </p:pic>
      <p:pic>
        <p:nvPicPr>
          <p:cNvPr id="12" name="Picture 11" descr="1.b.s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63688" y="3789039"/>
            <a:ext cx="1913891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1619672" y="3645024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Play low every time declarer plays the heart suit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922056"/>
            <a:ext cx="3528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You hold 4 cards in the suit, dummy has only 3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You must eventually win a trick as long as you don’t cover declarer’s </a:t>
            </a:r>
            <a:r>
              <a:rPr lang="en-NZ" sz="24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2400" dirty="0" smtClean="0">
                <a:sym typeface="Symbol"/>
              </a:rPr>
              <a:t>J</a:t>
            </a:r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1331640" y="1484784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SECOND HAND PLAY</a:t>
            </a:r>
            <a:r>
              <a:rPr lang="en-NZ" sz="2400" b="1" dirty="0" smtClean="0"/>
              <a:t> – don’t cover with the Queen of 							trumps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132856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7" y="2308950"/>
            <a:ext cx="1435000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1001712"/>
            <a:ext cx="1889349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5009" y="2332726"/>
            <a:ext cx="991870" cy="1005840"/>
          </a:xfrm>
          <a:prstGeom prst="rect">
            <a:avLst/>
          </a:prstGeom>
        </p:spPr>
      </p:pic>
      <p:pic>
        <p:nvPicPr>
          <p:cNvPr id="12" name="Picture 11" descr="1.b.s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30467" y="3814405"/>
            <a:ext cx="1996888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1835696" y="908720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Play low smoothly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412776"/>
            <a:ext cx="35283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Declarer is desperate to find the </a:t>
            </a:r>
            <a:r>
              <a:rPr lang="en-NZ" sz="24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2400" dirty="0" smtClean="0"/>
              <a:t>Q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Let them guess what to do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Play low smoothly</a:t>
            </a:r>
            <a:endParaRPr lang="en-NZ" dirty="0" smtClean="0"/>
          </a:p>
          <a:p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4067944" y="1484784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THIRD HAND PLAY</a:t>
            </a:r>
            <a:r>
              <a:rPr lang="en-NZ" sz="2400" b="1" dirty="0" smtClean="0"/>
              <a:t> – if partner leads a low card, play high 						when dum</a:t>
            </a:r>
            <a:r>
              <a:rPr lang="en-NZ" sz="2400" dirty="0" smtClean="0"/>
              <a:t>my has no honours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132856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2276872"/>
            <a:ext cx="1416677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997547"/>
            <a:ext cx="1538344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2671" y="2348880"/>
            <a:ext cx="510208" cy="1005840"/>
          </a:xfrm>
          <a:prstGeom prst="rect">
            <a:avLst/>
          </a:prstGeom>
        </p:spPr>
      </p:pic>
      <p:pic>
        <p:nvPicPr>
          <p:cNvPr id="12" name="Picture 11" descr="1.b.s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71783" y="3789039"/>
            <a:ext cx="1465652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1560" y="2276872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shown an honour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922056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You have to play your highest card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It will not be wasted as partner has an honour</a:t>
            </a:r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3275856" y="1412776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THIRD HAND PLAY</a:t>
            </a:r>
            <a:r>
              <a:rPr lang="en-NZ" sz="2400" b="1" dirty="0" smtClean="0"/>
              <a:t> – </a:t>
            </a:r>
            <a:r>
              <a:rPr lang="en-NZ" sz="2400" b="1" dirty="0" err="1" smtClean="0"/>
              <a:t>play</a:t>
            </a:r>
            <a:r>
              <a:rPr lang="en-NZ" sz="2400" b="1" dirty="0" smtClean="0"/>
              <a:t> the lowest of touching honours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132856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96528" y="2276872"/>
            <a:ext cx="1319348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7405" y="997547"/>
            <a:ext cx="1486893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1461" y="2348880"/>
            <a:ext cx="452628" cy="1005840"/>
          </a:xfrm>
          <a:prstGeom prst="rect">
            <a:avLst/>
          </a:prstGeom>
        </p:spPr>
      </p:pic>
      <p:pic>
        <p:nvPicPr>
          <p:cNvPr id="12" name="Picture 11" descr="1.b.s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7803" y="3789039"/>
            <a:ext cx="1413612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39552" y="2276872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954107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can then work out what other honours you might have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052736"/>
            <a:ext cx="35283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Play the lowest of touching honours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When declarer has to win with the Ace, partner can rightly assume you have the Queen and hopefully the King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If you play the King, partner will never know you have the Queen &amp; Jack</a:t>
            </a:r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4139952" y="1484784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THIRD HAND PLAY</a:t>
            </a:r>
            <a:r>
              <a:rPr lang="en-NZ" sz="2400" b="1" dirty="0" smtClean="0"/>
              <a:t> – if dummy has an honour and plays 							low, you must play high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132856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96527" y="2322591"/>
            <a:ext cx="1451284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1230" y="997547"/>
            <a:ext cx="1359243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1461" y="2359233"/>
            <a:ext cx="462143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39552" y="2276872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promised an honour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2132856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Partner has promised an honour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Play the Queen as it may win the trick</a:t>
            </a:r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3347865" y="1484784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2195736" y="908720"/>
            <a:ext cx="504056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THIRD HAND PLAY</a:t>
            </a:r>
            <a:r>
              <a:rPr lang="en-NZ" sz="2400" b="1" dirty="0" smtClean="0"/>
              <a:t> – </a:t>
            </a:r>
            <a:r>
              <a:rPr lang="en-NZ" sz="2400" b="1" dirty="0" err="1" smtClean="0"/>
              <a:t>play</a:t>
            </a:r>
            <a:r>
              <a:rPr lang="en-NZ" sz="2400" b="1" dirty="0" smtClean="0"/>
              <a:t> a surrounding honour when you 			have another honour to cover dummy’s honours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348880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4787" y="2495168"/>
            <a:ext cx="1394764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1230" y="1199024"/>
            <a:ext cx="1445011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2626" y="2567176"/>
            <a:ext cx="459812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1560" y="2492896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promised an honour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687448"/>
            <a:ext cx="35283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Play the Jack and allow declarer to win if they have the Queen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Your higher honour will then beat dummy’s King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Declarer </a:t>
            </a:r>
            <a:r>
              <a:rPr lang="en-NZ" sz="2400" dirty="0" smtClean="0"/>
              <a:t>won’t </a:t>
            </a:r>
            <a:r>
              <a:rPr lang="en-NZ" sz="2400" dirty="0" smtClean="0"/>
              <a:t>win a trick if partner has the Queen</a:t>
            </a:r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3707904" y="1700808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2267744" y="1124744"/>
            <a:ext cx="504056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THIRD HAND PLAY</a:t>
            </a:r>
            <a:r>
              <a:rPr lang="en-NZ" sz="2400" b="1" dirty="0" smtClean="0"/>
              <a:t> – if partner leads an honour, give an 				encouraging signal if you hav</a:t>
            </a:r>
            <a:r>
              <a:rPr lang="en-NZ" sz="2400" dirty="0" smtClean="0"/>
              <a:t>e an honour in the suit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475656" y="2348880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2634014"/>
            <a:ext cx="1926682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1199024"/>
            <a:ext cx="1302433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568483"/>
            <a:ext cx="459812" cy="100322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323528" y="2492896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promised a lower touching honour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687448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Play a low card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Partner now knows to continue playing the suit</a:t>
            </a:r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4427984" y="1844823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THIRD HAND PLAY</a:t>
            </a:r>
            <a:r>
              <a:rPr lang="en-NZ" sz="2400" b="1" dirty="0" smtClean="0"/>
              <a:t> – If partner leads an honour </a:t>
            </a:r>
            <a:r>
              <a:rPr lang="en-NZ" sz="2400" dirty="0" smtClean="0"/>
              <a:t>card give 						an encouraging signal if you have 						an honour in the suit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348880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4787" y="2521659"/>
            <a:ext cx="1472317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2519" y="1199024"/>
            <a:ext cx="1302433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4542" y="2567176"/>
            <a:ext cx="455980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1560" y="2492896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promised a lower touching honour card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687448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Play a low card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Encourage partner to continue the suit as you have </a:t>
            </a:r>
            <a:r>
              <a:rPr lang="en-NZ" sz="2400" dirty="0" smtClean="0"/>
              <a:t>an honour missing</a:t>
            </a:r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4283968" y="1700808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THIRD HAND PLAY</a:t>
            </a:r>
            <a:r>
              <a:rPr lang="en-NZ" sz="2400" b="1" dirty="0" smtClean="0"/>
              <a:t> – If partner leads an </a:t>
            </a:r>
            <a:r>
              <a:rPr lang="en-NZ" sz="2400" dirty="0" smtClean="0"/>
              <a:t>Ace or King against 				a suit contract encourage with a doubleton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348880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2495168"/>
            <a:ext cx="938462" cy="109728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2518" y="1240401"/>
            <a:ext cx="1419200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4541" y="2646686"/>
            <a:ext cx="541606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1560" y="2492896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Partner has promised a lower touching honour card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687448"/>
            <a:ext cx="3528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Play a low card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Encourage partner to continue the suit as you have a doubleton and might be able to get a ruff</a:t>
            </a:r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3923928" y="1700808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MORE DEFENSIVE TIPS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how </a:t>
            </a: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many </a:t>
            </a: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cards you have in the suit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7886700" cy="843757"/>
          </a:xfrm>
        </p:spPr>
        <p:txBody>
          <a:bodyPr>
            <a:normAutofit/>
          </a:bodyPr>
          <a:lstStyle/>
          <a:p>
            <a:r>
              <a:rPr lang="en-NZ" sz="4000" dirty="0" smtClean="0"/>
              <a:t>When returning partner’s lead</a:t>
            </a:r>
          </a:p>
          <a:p>
            <a:endParaRPr lang="en-NZ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467544" y="2348880"/>
            <a:ext cx="3672408" cy="206210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TOP CARD</a:t>
            </a:r>
          </a:p>
          <a:p>
            <a:pPr algn="ctr"/>
            <a:endParaRPr lang="en-NZ" sz="28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Shows 2 cards</a:t>
            </a:r>
          </a:p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remaining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60032" y="2303001"/>
            <a:ext cx="3672408" cy="206210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BOTTOM CARD</a:t>
            </a:r>
          </a:p>
          <a:p>
            <a:pPr algn="ctr"/>
            <a:endParaRPr lang="en-NZ" sz="2800" b="1" dirty="0" smtClean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Shows 3 cards</a:t>
            </a:r>
          </a:p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remaining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MORE DEFENSIVE TIPS </a:t>
            </a:r>
            <a:r>
              <a:rPr lang="en-NZ" sz="2400" b="1" dirty="0" smtClean="0"/>
              <a:t>– Returning partner’s lead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348880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6" y="2707289"/>
            <a:ext cx="1402510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2518" y="1252059"/>
            <a:ext cx="1419200" cy="982523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4509" y="2646686"/>
            <a:ext cx="481669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1560" y="2492896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how </a:t>
            </a: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many </a:t>
            </a: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cards you have in the suit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687448"/>
            <a:ext cx="3528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With two cards remaining, lead back the top card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Partner now knows you have no more than two cards left</a:t>
            </a:r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3923928" y="1916831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Multiply 11"/>
          <p:cNvSpPr/>
          <p:nvPr/>
        </p:nvSpPr>
        <p:spPr>
          <a:xfrm>
            <a:off x="3491880" y="2636912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Oval 16"/>
          <p:cNvSpPr/>
          <p:nvPr/>
        </p:nvSpPr>
        <p:spPr>
          <a:xfrm>
            <a:off x="1763688" y="1124744"/>
            <a:ext cx="576064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Oval 17"/>
          <p:cNvSpPr/>
          <p:nvPr/>
        </p:nvSpPr>
        <p:spPr>
          <a:xfrm>
            <a:off x="3491880" y="2492896"/>
            <a:ext cx="5676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Multiply 18"/>
          <p:cNvSpPr/>
          <p:nvPr/>
        </p:nvSpPr>
        <p:spPr>
          <a:xfrm>
            <a:off x="1835696" y="1196752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Multiply 19"/>
          <p:cNvSpPr/>
          <p:nvPr/>
        </p:nvSpPr>
        <p:spPr>
          <a:xfrm>
            <a:off x="755576" y="2636912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  <p:bldP spid="12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MORE DEFENSIVE TIPS </a:t>
            </a:r>
            <a:r>
              <a:rPr lang="en-NZ" sz="2400" b="1" dirty="0" smtClean="0"/>
              <a:t>– Returning partner’s lead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547664" y="2348880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2567176"/>
            <a:ext cx="1852864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1252059"/>
            <a:ext cx="1419199" cy="982523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0647" y="2646686"/>
            <a:ext cx="469392" cy="10058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1560" y="2492896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Show partner how </a:t>
            </a: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many </a:t>
            </a:r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cards you have in the suit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687448"/>
            <a:ext cx="3528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With three cards remaining, lead back the lowest card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Partner now knows you have at least three cards left</a:t>
            </a:r>
            <a:endParaRPr lang="en-NZ" dirty="0"/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4283968" y="1772816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Multiply 11"/>
          <p:cNvSpPr/>
          <p:nvPr/>
        </p:nvSpPr>
        <p:spPr>
          <a:xfrm>
            <a:off x="2987824" y="2492896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Oval 16"/>
          <p:cNvSpPr/>
          <p:nvPr/>
        </p:nvSpPr>
        <p:spPr>
          <a:xfrm>
            <a:off x="2987824" y="2492896"/>
            <a:ext cx="5676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Oval 17"/>
          <p:cNvSpPr/>
          <p:nvPr/>
        </p:nvSpPr>
        <p:spPr>
          <a:xfrm>
            <a:off x="1403648" y="1124744"/>
            <a:ext cx="5676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Multiply 18"/>
          <p:cNvSpPr/>
          <p:nvPr/>
        </p:nvSpPr>
        <p:spPr>
          <a:xfrm>
            <a:off x="1403648" y="1196752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Multiply 19"/>
          <p:cNvSpPr/>
          <p:nvPr/>
        </p:nvSpPr>
        <p:spPr>
          <a:xfrm>
            <a:off x="755576" y="2564904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  <p:bldP spid="16" grpId="0" animBg="1"/>
      <p:bldP spid="12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a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1268760"/>
            <a:ext cx="2085975" cy="2190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MORE DEFENSIVE TIPS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Don’t take your winner immediately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7886700" cy="33640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4000" b="1" dirty="0" smtClean="0"/>
              <a:t>HOLD UP </a:t>
            </a:r>
            <a:r>
              <a:rPr lang="en-NZ" sz="4000" b="1" dirty="0" smtClean="0"/>
              <a:t>PLAY</a:t>
            </a:r>
          </a:p>
          <a:p>
            <a:pPr>
              <a:lnSpc>
                <a:spcPct val="150000"/>
              </a:lnSpc>
            </a:pPr>
            <a:r>
              <a:rPr lang="en-NZ" sz="4000" dirty="0" smtClean="0"/>
              <a:t>Stop </a:t>
            </a:r>
            <a:r>
              <a:rPr lang="en-NZ" sz="4000" dirty="0" smtClean="0"/>
              <a:t>Declarer from getting to dummy’s </a:t>
            </a:r>
            <a:r>
              <a:rPr lang="en-NZ" sz="4000" dirty="0" smtClean="0"/>
              <a:t>tricks</a:t>
            </a:r>
            <a:endParaRPr lang="en-NZ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MORE DEFENSIVE TIPS </a:t>
            </a:r>
            <a:r>
              <a:rPr lang="en-NZ" sz="2400" b="1" dirty="0" smtClean="0"/>
              <a:t>– Hold up Play (when declarer 						has no other entries to dummy)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763688" y="2348880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2492896"/>
            <a:ext cx="1051560" cy="100584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1196752"/>
            <a:ext cx="2492735" cy="100584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0491" y="2492896"/>
            <a:ext cx="1459181" cy="10058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Stop declarer from running off a long suit in dummy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687448"/>
            <a:ext cx="35283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Stop declarer from getting to the long club suit by holding up until the third round of clubs is played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Declarer cannot then take advantage of the winning club tricks</a:t>
            </a:r>
            <a:endParaRPr lang="en-NZ" dirty="0"/>
          </a:p>
        </p:txBody>
      </p:sp>
      <p:pic>
        <p:nvPicPr>
          <p:cNvPr id="17" name="Picture 16" descr="1.b.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91680" y="3863320"/>
            <a:ext cx="1459179" cy="1005840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1619672" y="3717032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0" name="Down Arrow 29"/>
          <p:cNvSpPr/>
          <p:nvPr/>
        </p:nvSpPr>
        <p:spPr>
          <a:xfrm rot="10800000">
            <a:off x="1043608" y="3573016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1" name="Multiply 30"/>
          <p:cNvSpPr/>
          <p:nvPr/>
        </p:nvSpPr>
        <p:spPr>
          <a:xfrm>
            <a:off x="1115616" y="2492896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2" name="Oval 31"/>
          <p:cNvSpPr/>
          <p:nvPr/>
        </p:nvSpPr>
        <p:spPr>
          <a:xfrm>
            <a:off x="1043608" y="1124744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3" name="Multiply 32"/>
          <p:cNvSpPr/>
          <p:nvPr/>
        </p:nvSpPr>
        <p:spPr>
          <a:xfrm>
            <a:off x="1691680" y="3861048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4" name="Oval 33"/>
          <p:cNvSpPr/>
          <p:nvPr/>
        </p:nvSpPr>
        <p:spPr>
          <a:xfrm>
            <a:off x="1475656" y="1124744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5" name="Down Arrow 34"/>
          <p:cNvSpPr/>
          <p:nvPr/>
        </p:nvSpPr>
        <p:spPr>
          <a:xfrm rot="10800000">
            <a:off x="539552" y="3573016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6" name="Oval 35"/>
          <p:cNvSpPr/>
          <p:nvPr/>
        </p:nvSpPr>
        <p:spPr>
          <a:xfrm>
            <a:off x="2051720" y="3717032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7" name="Multiply 36"/>
          <p:cNvSpPr/>
          <p:nvPr/>
        </p:nvSpPr>
        <p:spPr>
          <a:xfrm>
            <a:off x="1115616" y="1196752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8" name="Multiply 37"/>
          <p:cNvSpPr/>
          <p:nvPr/>
        </p:nvSpPr>
        <p:spPr>
          <a:xfrm>
            <a:off x="611560" y="2492896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9" name="Multiply 38"/>
          <p:cNvSpPr/>
          <p:nvPr/>
        </p:nvSpPr>
        <p:spPr>
          <a:xfrm>
            <a:off x="2195736" y="3861048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0" name="Oval 39"/>
          <p:cNvSpPr/>
          <p:nvPr/>
        </p:nvSpPr>
        <p:spPr>
          <a:xfrm>
            <a:off x="1979712" y="1124744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1" name="Multiply 40"/>
          <p:cNvSpPr/>
          <p:nvPr/>
        </p:nvSpPr>
        <p:spPr>
          <a:xfrm>
            <a:off x="1619672" y="1268760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2" name="Down Arrow 41"/>
          <p:cNvSpPr/>
          <p:nvPr/>
        </p:nvSpPr>
        <p:spPr>
          <a:xfrm rot="10800000">
            <a:off x="107505" y="3573016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4" name="Multiply 23"/>
          <p:cNvSpPr/>
          <p:nvPr/>
        </p:nvSpPr>
        <p:spPr>
          <a:xfrm>
            <a:off x="3995936" y="2492896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5" name="Multiply 24"/>
          <p:cNvSpPr/>
          <p:nvPr/>
        </p:nvSpPr>
        <p:spPr>
          <a:xfrm>
            <a:off x="3419872" y="2492896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/>
      <p:bldP spid="29" grpId="0" animBg="1"/>
      <p:bldP spid="29" grpId="1" animBg="1"/>
      <p:bldP spid="30" grpId="0" animBg="1"/>
      <p:bldP spid="30" grpId="1" animBg="1"/>
      <p:bldP spid="31" grpId="0" animBg="1"/>
      <p:bldP spid="32" grpId="0" animBg="1"/>
      <p:bldP spid="32" grpId="1" animBg="1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uc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6336" y="3645024"/>
            <a:ext cx="1043608" cy="14318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MORE DEFENSIVE TIPS</a:t>
            </a:r>
            <a:endParaRPr lang="en-NZ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Keep communication with your partner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505123"/>
            <a:ext cx="7886700" cy="33640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3600" b="1" dirty="0" smtClean="0"/>
              <a:t>DUCKING IN A NO TRUMP CONTRACT</a:t>
            </a:r>
          </a:p>
          <a:p>
            <a:r>
              <a:rPr lang="en-NZ" sz="4000" dirty="0" smtClean="0"/>
              <a:t>It is often right to duck a trick to keep communication with partner</a:t>
            </a:r>
          </a:p>
          <a:p>
            <a:r>
              <a:rPr lang="en-NZ" sz="4000" dirty="0" smtClean="0"/>
              <a:t>Let declarer win their certain trick early</a:t>
            </a:r>
          </a:p>
          <a:p>
            <a:endParaRPr lang="en-NZ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325563"/>
          </a:xfrm>
        </p:spPr>
        <p:txBody>
          <a:bodyPr>
            <a:normAutofit/>
          </a:bodyPr>
          <a:lstStyle/>
          <a:p>
            <a:r>
              <a:rPr lang="en-NZ" sz="3600" b="1" dirty="0" smtClean="0"/>
              <a:t>MORE DEFENSIVE TIPS </a:t>
            </a:r>
            <a:r>
              <a:rPr lang="en-NZ" sz="2400" b="1" dirty="0" smtClean="0"/>
              <a:t>– Ducking in a </a:t>
            </a:r>
            <a:r>
              <a:rPr lang="en-NZ" sz="2400" b="1" dirty="0" err="1" smtClean="0"/>
              <a:t>notrump</a:t>
            </a:r>
            <a:r>
              <a:rPr lang="en-NZ" sz="2400" b="1" dirty="0" smtClean="0"/>
              <a:t> contract</a:t>
            </a:r>
            <a:endParaRPr lang="en-NZ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835696" y="2132856"/>
            <a:ext cx="1368152" cy="1368152"/>
          </a:xfrm>
          <a:prstGeom prst="roundRect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9" name="Picture 8" descr="1.b.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2442592"/>
            <a:ext cx="1219200" cy="914400"/>
          </a:xfrm>
          <a:prstGeom prst="rect">
            <a:avLst/>
          </a:prstGeom>
        </p:spPr>
      </p:pic>
      <p:pic>
        <p:nvPicPr>
          <p:cNvPr id="10" name="Picture 9" descr="1.b.n.JPG"/>
          <p:cNvPicPr>
            <a:picLocks noChangeAspect="1"/>
          </p:cNvPicPr>
          <p:nvPr/>
        </p:nvPicPr>
        <p:blipFill>
          <a:blip r:embed="rId3" r:link="rId4" cstate="print"/>
          <a:stretch>
            <a:fillRect/>
          </a:stretch>
        </p:blipFill>
        <p:spPr>
          <a:xfrm>
            <a:off x="1992856" y="1218456"/>
            <a:ext cx="850900" cy="914400"/>
          </a:xfrm>
          <a:prstGeom prst="rect">
            <a:avLst/>
          </a:prstGeom>
        </p:spPr>
      </p:pic>
      <p:pic>
        <p:nvPicPr>
          <p:cNvPr id="11" name="Picture 10" descr="1.b.w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497" y="2462024"/>
            <a:ext cx="1825282" cy="822960"/>
          </a:xfrm>
          <a:prstGeom prst="rect">
            <a:avLst/>
          </a:prstGeom>
        </p:spPr>
      </p:pic>
      <p:pic>
        <p:nvPicPr>
          <p:cNvPr id="12" name="Picture 11" descr="1.b.s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7804" y="3501008"/>
            <a:ext cx="1351723" cy="914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536" y="5139189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Keep communication open with your partner</a:t>
            </a:r>
            <a:endParaRPr lang="en-NZ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1052736"/>
            <a:ext cx="35283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alibri" pitchFamily="34" charset="0"/>
              <a:buChar char="•"/>
            </a:pPr>
            <a:r>
              <a:rPr lang="en-NZ" sz="2400" dirty="0" smtClean="0"/>
              <a:t>Lead the 2 to partner’s Ace and then when the suit is returned, duck by playing a small card</a:t>
            </a:r>
          </a:p>
          <a:p>
            <a:pPr>
              <a:buFont typeface="Calibri" pitchFamily="34" charset="0"/>
              <a:buChar char="•"/>
            </a:pPr>
            <a:r>
              <a:rPr lang="en-NZ" sz="2400" dirty="0" smtClean="0"/>
              <a:t>Later on you will have the communication from either hand to play the king and enjoy the two remaining winners</a:t>
            </a:r>
            <a:endParaRPr lang="en-NZ" dirty="0"/>
          </a:p>
        </p:txBody>
      </p:sp>
      <p:sp>
        <p:nvSpPr>
          <p:cNvPr id="17" name="Oval 16"/>
          <p:cNvSpPr/>
          <p:nvPr/>
        </p:nvSpPr>
        <p:spPr>
          <a:xfrm>
            <a:off x="1331640" y="2276872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Multiply 17"/>
          <p:cNvSpPr/>
          <p:nvPr/>
        </p:nvSpPr>
        <p:spPr>
          <a:xfrm>
            <a:off x="2339752" y="1124744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19" name="Oval 18"/>
          <p:cNvSpPr/>
          <p:nvPr/>
        </p:nvSpPr>
        <p:spPr>
          <a:xfrm>
            <a:off x="3059832" y="2276872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Multiply 19"/>
          <p:cNvSpPr/>
          <p:nvPr/>
        </p:nvSpPr>
        <p:spPr>
          <a:xfrm>
            <a:off x="1403648" y="2348880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1" name="Oval 20"/>
          <p:cNvSpPr/>
          <p:nvPr/>
        </p:nvSpPr>
        <p:spPr>
          <a:xfrm>
            <a:off x="3491880" y="2276872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2" name="Multiply 21"/>
          <p:cNvSpPr/>
          <p:nvPr/>
        </p:nvSpPr>
        <p:spPr>
          <a:xfrm>
            <a:off x="3203848" y="2348880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3" name="Multiply 22"/>
          <p:cNvSpPr/>
          <p:nvPr/>
        </p:nvSpPr>
        <p:spPr>
          <a:xfrm>
            <a:off x="2699792" y="3429000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6" name="Multiply 25"/>
          <p:cNvSpPr/>
          <p:nvPr/>
        </p:nvSpPr>
        <p:spPr>
          <a:xfrm>
            <a:off x="3563888" y="2348880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7" name="Multiply 26"/>
          <p:cNvSpPr/>
          <p:nvPr/>
        </p:nvSpPr>
        <p:spPr>
          <a:xfrm>
            <a:off x="1907704" y="1124744"/>
            <a:ext cx="504056" cy="936104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8" name="Oval 27"/>
          <p:cNvSpPr/>
          <p:nvPr/>
        </p:nvSpPr>
        <p:spPr>
          <a:xfrm>
            <a:off x="2123728" y="3356992"/>
            <a:ext cx="720080" cy="11521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9" name="Down Arrow 28"/>
          <p:cNvSpPr/>
          <p:nvPr/>
        </p:nvSpPr>
        <p:spPr>
          <a:xfrm rot="10800000">
            <a:off x="971600" y="3356992"/>
            <a:ext cx="648072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/>
      <p:bldP spid="17" grpId="0" animBg="1"/>
      <p:bldP spid="17" grpId="1" animBg="1"/>
      <p:bldP spid="18" grpId="0" animBg="1"/>
      <p:bldP spid="19" grpId="0" animBg="1"/>
      <p:bldP spid="19" grpId="1" animBg="1"/>
      <p:bldP spid="20" grpId="0" animBg="1"/>
      <p:bldP spid="21" grpId="0" animBg="1"/>
      <p:bldP spid="22" grpId="0" animBg="1"/>
      <p:bldP spid="23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IMPROVERS’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9524</TotalTime>
  <Words>932</Words>
  <Application>Microsoft Office PowerPoint</Application>
  <PresentationFormat>On-screen Show (4:3)</PresentationFormat>
  <Paragraphs>112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Lesson Eight  2nd and 3rd Hand Defensive Play </vt:lpstr>
      <vt:lpstr>SECOND HAND PLAY – play low when a low card is led                  towards an honour in dummy</vt:lpstr>
      <vt:lpstr>SECOND HAND PLAY – cover an honour with an honour</vt:lpstr>
      <vt:lpstr>SECOND HAND PLAY – cover the second of two touching       honours</vt:lpstr>
      <vt:lpstr>SECOND HAND PLAY – cover the second of two touching       honours</vt:lpstr>
      <vt:lpstr>SECOND HAND PLAY – don’t cover if it will promote tricks       for declarer</vt:lpstr>
      <vt:lpstr>SECOND HAND PLAY – don’t cover if you have greater        length in the suit than dummy</vt:lpstr>
      <vt:lpstr>SECOND HAND PLAY – don’t cover with the Queen of        trumps</vt:lpstr>
      <vt:lpstr>THIRD HAND PLAY – if partner leads a low card, play high       when dummy has no honours</vt:lpstr>
      <vt:lpstr>THIRD HAND PLAY – play the lowest of touching honours</vt:lpstr>
      <vt:lpstr>THIRD HAND PLAY – if dummy has an honour and plays        low, you must play high</vt:lpstr>
      <vt:lpstr>THIRD HAND PLAY – play a surrounding honour when you    have another honour to cover dummy’s honours</vt:lpstr>
      <vt:lpstr>THIRD HAND PLAY – if partner leads an honour, give an     encouraging signal if you have an honour in the suit</vt:lpstr>
      <vt:lpstr>THIRD HAND PLAY – If partner leads an honour card give       an encouraging signal if you have       an honour in the suit</vt:lpstr>
      <vt:lpstr>THIRD HAND PLAY – If partner leads an Ace or King against     a suit contract encourage with a doubleton</vt:lpstr>
      <vt:lpstr>MORE DEFENSIVE TIPS</vt:lpstr>
      <vt:lpstr>MORE DEFENSIVE TIPS – Returning partner’s lead</vt:lpstr>
      <vt:lpstr>MORE DEFENSIVE TIPS – Returning partner’s lead</vt:lpstr>
      <vt:lpstr>MORE DEFENSIVE TIPS</vt:lpstr>
      <vt:lpstr>MORE DEFENSIVE TIPS – Hold up Play (when declarer       has no other entries to dummy)</vt:lpstr>
      <vt:lpstr>MORE DEFENSIVE TIPS</vt:lpstr>
      <vt:lpstr>MORE DEFENSIVE TIPS – Ducking in a notrump contract</vt:lpstr>
      <vt:lpstr>IMPROVERS’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amanda.smith</cp:lastModifiedBy>
  <cp:revision>308</cp:revision>
  <dcterms:created xsi:type="dcterms:W3CDTF">2013-02-20T01:53:33Z</dcterms:created>
  <dcterms:modified xsi:type="dcterms:W3CDTF">2016-07-05T00:49:04Z</dcterms:modified>
</cp:coreProperties>
</file>