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2"/>
  </p:notesMasterIdLst>
  <p:handoutMasterIdLst>
    <p:handoutMasterId r:id="rId23"/>
  </p:handoutMasterIdLst>
  <p:sldIdLst>
    <p:sldId id="428" r:id="rId2"/>
    <p:sldId id="429" r:id="rId3"/>
    <p:sldId id="420" r:id="rId4"/>
    <p:sldId id="422" r:id="rId5"/>
    <p:sldId id="432" r:id="rId6"/>
    <p:sldId id="435" r:id="rId7"/>
    <p:sldId id="437" r:id="rId8"/>
    <p:sldId id="439" r:id="rId9"/>
    <p:sldId id="421" r:id="rId10"/>
    <p:sldId id="440" r:id="rId11"/>
    <p:sldId id="443" r:id="rId12"/>
    <p:sldId id="444" r:id="rId13"/>
    <p:sldId id="446" r:id="rId14"/>
    <p:sldId id="448" r:id="rId15"/>
    <p:sldId id="450" r:id="rId16"/>
    <p:sldId id="451" r:id="rId17"/>
    <p:sldId id="423" r:id="rId18"/>
    <p:sldId id="424" r:id="rId19"/>
    <p:sldId id="425" r:id="rId20"/>
    <p:sldId id="452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41" y="-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25/08/2016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25/08/2016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4024308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420792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314591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4130398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76312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446626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434201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333115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881341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125130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136204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433876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846449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7303390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8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323528" y="5877272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NZB (Inc) © Copyright Reserved </a:t>
            </a:r>
            <a:r>
              <a:rPr lang="en-NZ" sz="1100" dirty="0" smtClean="0">
                <a:latin typeface="+mj-lt"/>
              </a:rPr>
              <a:t>2016                                                                                                                          </a:t>
            </a:r>
            <a:r>
              <a:rPr lang="en-NZ" sz="1100" dirty="0" smtClean="0">
                <a:latin typeface="+mj-lt"/>
              </a:rPr>
              <a:t>	Prepared </a:t>
            </a:r>
            <a:r>
              <a:rPr lang="en-NZ" sz="1100" dirty="0" smtClean="0">
                <a:latin typeface="+mj-lt"/>
              </a:rPr>
              <a:t>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</a:t>
            </a:r>
            <a:r>
              <a:rPr lang="en-NZ" sz="4900" dirty="0" smtClean="0"/>
              <a:t>Six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Opening Leads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ds.jpg"/>
          <p:cNvPicPr>
            <a:picLocks noChangeAspect="1"/>
          </p:cNvPicPr>
          <p:nvPr/>
        </p:nvPicPr>
        <p:blipFill>
          <a:blip r:embed="rId3" cstate="print">
            <a:lum bright="51000" contrast="-49000"/>
          </a:blip>
          <a:stretch>
            <a:fillRect/>
          </a:stretch>
        </p:blipFill>
        <p:spPr>
          <a:xfrm>
            <a:off x="1547664" y="1448919"/>
            <a:ext cx="6048672" cy="4530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en-NZ" sz="5400" b="1" dirty="0" smtClean="0"/>
              <a:t>TWO TYPES OF CONTRACT</a:t>
            </a:r>
            <a:endParaRPr lang="en-N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572" y="1875129"/>
            <a:ext cx="7704856" cy="41044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NZ" sz="6000" b="1" dirty="0" smtClean="0"/>
              <a:t>Notrump Contracts</a:t>
            </a:r>
          </a:p>
          <a:p>
            <a:pPr algn="ctr">
              <a:buNone/>
            </a:pPr>
            <a:endParaRPr lang="en-NZ" sz="2400" b="1" dirty="0" smtClean="0">
              <a:solidFill>
                <a:schemeClr val="tx1">
                  <a:alpha val="53000"/>
                </a:schemeClr>
              </a:solidFill>
            </a:endParaRPr>
          </a:p>
          <a:p>
            <a:pPr algn="ctr">
              <a:buNone/>
            </a:pPr>
            <a:r>
              <a:rPr lang="en-NZ" sz="4400" b="1" dirty="0" smtClean="0"/>
              <a:t>OR</a:t>
            </a:r>
          </a:p>
          <a:p>
            <a:pPr algn="ctr">
              <a:buNone/>
            </a:pPr>
            <a:endParaRPr lang="en-NZ" sz="2400" b="1" dirty="0" smtClean="0"/>
          </a:p>
          <a:p>
            <a:pPr algn="ctr">
              <a:buNone/>
            </a:pPr>
            <a:r>
              <a:rPr lang="en-NZ" sz="6000" b="1" dirty="0" smtClean="0"/>
              <a:t>Suit Contracts</a:t>
            </a:r>
          </a:p>
          <a:p>
            <a:endParaRPr lang="en-NZ" sz="32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624"/>
            <a:ext cx="7886700" cy="1325563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Leads against a Notrump Contract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8119814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6000" b="1" dirty="0" smtClean="0"/>
              <a:t>DO</a:t>
            </a:r>
          </a:p>
          <a:p>
            <a:pPr marL="288925" indent="-234950"/>
            <a:r>
              <a:rPr lang="en-NZ" sz="3000" dirty="0" smtClean="0"/>
              <a:t>Lead partner’s suit (if they have bid one)</a:t>
            </a:r>
          </a:p>
          <a:p>
            <a:pPr marL="288925" indent="-234950"/>
            <a:r>
              <a:rPr lang="en-NZ" sz="3000" dirty="0" smtClean="0"/>
              <a:t>Lead your longest suit</a:t>
            </a:r>
          </a:p>
          <a:p>
            <a:pPr marL="288925" indent="-234950"/>
            <a:r>
              <a:rPr lang="en-NZ" sz="3000" dirty="0" smtClean="0"/>
              <a:t>Lead an unbid suit (major before minor)</a:t>
            </a:r>
            <a:endParaRPr lang="en-NZ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WHICH CARD AGAINST NT?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1268760"/>
            <a:ext cx="214685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268760"/>
            <a:ext cx="217865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268760"/>
            <a:ext cx="2249619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of a sequence of 3 honours </a:t>
            </a:r>
          </a:p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or broken sequence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3528" y="1052736"/>
            <a:ext cx="792088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/>
          <p:cNvSpPr/>
          <p:nvPr/>
        </p:nvSpPr>
        <p:spPr>
          <a:xfrm>
            <a:off x="6084168" y="1124744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3131840" y="1124744"/>
            <a:ext cx="792088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NT?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1097" y="1389896"/>
            <a:ext cx="226106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3" y="1417169"/>
            <a:ext cx="273315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2048" y="1389896"/>
            <a:ext cx="1674368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a LOW card – a low card promises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555776" y="1268760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/>
          <p:cNvSpPr/>
          <p:nvPr/>
        </p:nvSpPr>
        <p:spPr>
          <a:xfrm>
            <a:off x="5364088" y="1268760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7740352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NT?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8368" y="1389896"/>
            <a:ext cx="2186521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5063" y="1417169"/>
            <a:ext cx="165811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84370" y="1389896"/>
            <a:ext cx="1189724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of small cards – a high card denies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99592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/>
          <p:cNvSpPr/>
          <p:nvPr/>
        </p:nvSpPr>
        <p:spPr>
          <a:xfrm>
            <a:off x="3707904" y="1268760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6732240" y="1196752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NT?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1413548"/>
            <a:ext cx="2259584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412776"/>
            <a:ext cx="218652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1389896"/>
            <a:ext cx="227769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of an interior sequence of two or more honours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71600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/>
          <p:cNvSpPr/>
          <p:nvPr/>
        </p:nvSpPr>
        <p:spPr>
          <a:xfrm>
            <a:off x="3779912" y="1268760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6660232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3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400" b="1" dirty="0" smtClean="0"/>
              <a:t>Leads against a Suit Contract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028" y="1556792"/>
            <a:ext cx="8071428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6000" b="1" dirty="0" smtClean="0"/>
              <a:t>DO</a:t>
            </a:r>
          </a:p>
          <a:p>
            <a:r>
              <a:rPr lang="en-NZ" sz="3000" dirty="0" smtClean="0"/>
              <a:t>Lead partner’s suit (if they have bid one)</a:t>
            </a:r>
          </a:p>
          <a:p>
            <a:r>
              <a:rPr lang="en-NZ" sz="3000" dirty="0" smtClean="0"/>
              <a:t>Lead TOP of a sequence of 2 or more honours</a:t>
            </a:r>
          </a:p>
          <a:p>
            <a:r>
              <a:rPr lang="en-NZ" sz="3000" dirty="0" smtClean="0"/>
              <a:t>Lead a singleton or top of a doubleton</a:t>
            </a:r>
          </a:p>
          <a:p>
            <a:r>
              <a:rPr lang="en-NZ" sz="3000" dirty="0" smtClean="0"/>
              <a:t>Lead low from your longest or strongest suit</a:t>
            </a:r>
          </a:p>
          <a:p>
            <a:r>
              <a:rPr lang="en-NZ" sz="3000" dirty="0" smtClean="0"/>
              <a:t>Lead an unbid suit</a:t>
            </a: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400" b="1" dirty="0" smtClean="0"/>
              <a:t>Leads against a Suit Contract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807446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6000" b="1" dirty="0" smtClean="0"/>
              <a:t>DO NOT</a:t>
            </a:r>
          </a:p>
          <a:p>
            <a:pPr marL="0" indent="0">
              <a:buNone/>
            </a:pPr>
            <a:r>
              <a:rPr lang="en-NZ" sz="4400" dirty="0" smtClean="0"/>
              <a:t>Lead a low card from a suit headed by the ace</a:t>
            </a:r>
          </a:p>
          <a:p>
            <a:endParaRPr lang="en-NZ" dirty="0"/>
          </a:p>
        </p:txBody>
      </p:sp>
      <p:pic>
        <p:nvPicPr>
          <p:cNvPr id="4" name="Picture 3" descr="ac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844824"/>
            <a:ext cx="2808312" cy="3525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A SUIT?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705" y="1287273"/>
            <a:ext cx="2202599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92613" y="1268760"/>
            <a:ext cx="271934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of a sequence of 2 or more honours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403648" y="1124744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5076056" y="1196752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A SUIT?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89808" y="1287273"/>
            <a:ext cx="2194560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3100" y="1268760"/>
            <a:ext cx="214685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a LOW card – a low card promises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3491880" y="1124744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Oval 9"/>
          <p:cNvSpPr/>
          <p:nvPr/>
        </p:nvSpPr>
        <p:spPr>
          <a:xfrm>
            <a:off x="7236296" y="1196752"/>
            <a:ext cx="720080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A SUIT?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287273"/>
            <a:ext cx="214685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1268760"/>
            <a:ext cx="1695796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from small cards – a HIGH card denies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1907704" y="1124744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Oval 9"/>
          <p:cNvSpPr/>
          <p:nvPr/>
        </p:nvSpPr>
        <p:spPr>
          <a:xfrm>
            <a:off x="5364088" y="1124744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WHICH CARD AGAINST A SUIT?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92112" y="1413548"/>
            <a:ext cx="2227072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412776"/>
            <a:ext cx="218652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.1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3358" y="1389896"/>
            <a:ext cx="2243328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797152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Lead TOP of an interior sequence of two more honours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71600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/>
          <p:cNvSpPr/>
          <p:nvPr/>
        </p:nvSpPr>
        <p:spPr>
          <a:xfrm>
            <a:off x="3851920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6732240" y="1268760"/>
            <a:ext cx="648072" cy="16561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GENERAL PRINCIPLES</a:t>
            </a: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536450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principles apply throughout the defence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4351338"/>
          </a:xfrm>
        </p:spPr>
        <p:txBody>
          <a:bodyPr>
            <a:normAutofit/>
          </a:bodyPr>
          <a:lstStyle/>
          <a:p>
            <a:pPr marL="288925" indent="-288925"/>
            <a:r>
              <a:rPr lang="en-NZ" sz="4000" dirty="0" smtClean="0"/>
              <a:t>If there is an unbid suit and you do not have an obvious lead, lead that suit</a:t>
            </a:r>
          </a:p>
          <a:p>
            <a:pPr marL="288925" indent="-288925"/>
            <a:r>
              <a:rPr lang="en-NZ" sz="4000" dirty="0" smtClean="0"/>
              <a:t>If you lead a LOW card, you promise an honour in that suit</a:t>
            </a:r>
          </a:p>
          <a:p>
            <a:pPr marL="288925" indent="-288925"/>
            <a:r>
              <a:rPr lang="en-NZ" sz="4000" dirty="0" smtClean="0"/>
              <a:t>If you lead a high card, you deny an honour in that suit</a:t>
            </a:r>
          </a:p>
        </p:txBody>
      </p:sp>
      <p:pic>
        <p:nvPicPr>
          <p:cNvPr id="5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</a:t>
            </a:r>
            <a:r>
              <a:rPr lang="en-NZ" sz="4900" dirty="0" smtClean="0"/>
              <a:t>GENERAL PRINCIPLES</a:t>
            </a:r>
            <a:endParaRPr lang="en-NZ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5364505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These principles apply throughout the defence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309910"/>
            <a:ext cx="7886700" cy="4351338"/>
          </a:xfrm>
        </p:spPr>
        <p:txBody>
          <a:bodyPr>
            <a:normAutofit/>
          </a:bodyPr>
          <a:lstStyle/>
          <a:p>
            <a:pPr marL="288925" indent="-288925">
              <a:tabLst>
                <a:tab pos="288925" algn="l"/>
              </a:tabLst>
            </a:pPr>
            <a:r>
              <a:rPr lang="en-NZ" sz="4000" dirty="0" smtClean="0"/>
              <a:t>If you lead an honour card, it should at least have the honour below</a:t>
            </a:r>
          </a:p>
          <a:p>
            <a:pPr marL="288925" indent="-288925">
              <a:tabLst>
                <a:tab pos="288925" algn="l"/>
              </a:tabLst>
            </a:pPr>
            <a:r>
              <a:rPr lang="en-NZ" sz="4000" dirty="0" smtClean="0"/>
              <a:t>Don’t lead away from an ace in a suit contract – you may lose to a singleton king</a:t>
            </a: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What would this lead by partner mean?</a:t>
            </a:r>
            <a:endParaRPr lang="en-NZ" dirty="0"/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45400"/>
            <a:ext cx="2448272" cy="3773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059832" y="2265480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/>
              <a:t>Top of a sequence</a:t>
            </a:r>
          </a:p>
          <a:p>
            <a:pPr algn="ctr"/>
            <a:endParaRPr lang="en-NZ" sz="2400" dirty="0" smtClean="0">
              <a:solidFill>
                <a:srgbClr val="FF0000"/>
              </a:solidFill>
            </a:endParaRP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has </a:t>
            </a:r>
            <a:r>
              <a:rPr lang="en-NZ" sz="2800" b="1" smtClean="0">
                <a:solidFill>
                  <a:srgbClr val="FF0000"/>
                </a:solidFill>
              </a:rPr>
              <a:t>the jack </a:t>
            </a:r>
            <a:r>
              <a:rPr lang="en-NZ" sz="2800" b="1" dirty="0" smtClean="0">
                <a:solidFill>
                  <a:srgbClr val="FF0000"/>
                </a:solidFill>
              </a:rPr>
              <a:t>(and hopefully the 10 as well)</a:t>
            </a: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does NOT have the king</a:t>
            </a:r>
            <a:endParaRPr lang="en-NZ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Autofit/>
          </a:bodyPr>
          <a:lstStyle/>
          <a:p>
            <a:r>
              <a:rPr lang="en-NZ" sz="3600" b="1" dirty="0" smtClean="0"/>
              <a:t>What would this lead by partner mean?</a:t>
            </a:r>
            <a:endParaRPr lang="en-NZ" sz="3200" dirty="0"/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42119"/>
            <a:ext cx="2448272" cy="3060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987824" y="1542119"/>
            <a:ext cx="5832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/>
              <a:t>Low from an honour</a:t>
            </a:r>
          </a:p>
          <a:p>
            <a:pPr algn="ctr"/>
            <a:endParaRPr lang="en-NZ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NZ" sz="2400" b="1" dirty="0" smtClean="0">
                <a:solidFill>
                  <a:srgbClr val="FF0000"/>
                </a:solidFill>
              </a:rPr>
              <a:t>Partner has a king, queen or jack of hearts</a:t>
            </a:r>
          </a:p>
          <a:p>
            <a:pPr algn="ctr"/>
            <a:r>
              <a:rPr lang="en-NZ" sz="2400" b="1" dirty="0" smtClean="0">
                <a:solidFill>
                  <a:srgbClr val="FF0000"/>
                </a:solidFill>
              </a:rPr>
              <a:t>Partner has at least 3 hearts</a:t>
            </a:r>
          </a:p>
          <a:p>
            <a:pPr algn="ctr"/>
            <a:endParaRPr lang="en-NZ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NZ" sz="2400" b="1" dirty="0" smtClean="0">
                <a:solidFill>
                  <a:srgbClr val="FF0000"/>
                </a:solidFill>
              </a:rPr>
              <a:t>NOTE:  If defending against </a:t>
            </a:r>
            <a:r>
              <a:rPr lang="en-NZ" sz="2400" b="1" dirty="0" err="1" smtClean="0">
                <a:solidFill>
                  <a:srgbClr val="FF0000"/>
                </a:solidFill>
              </a:rPr>
              <a:t>Notrumps</a:t>
            </a:r>
            <a:r>
              <a:rPr lang="en-NZ" sz="2400" b="1" dirty="0" smtClean="0">
                <a:solidFill>
                  <a:srgbClr val="FF0000"/>
                </a:solidFill>
              </a:rPr>
              <a:t>, partner may also have the ace of the suit led</a:t>
            </a:r>
            <a:endParaRPr lang="en-NZ" sz="11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073792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If leading against a suit contract … partner MAY have a singleton heart</a:t>
            </a:r>
            <a:endParaRPr lang="en-NZ" sz="28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What would this lead by partner mean?</a:t>
            </a:r>
            <a:endParaRPr lang="en-NZ" dirty="0"/>
          </a:p>
        </p:txBody>
      </p:sp>
      <p:pic>
        <p:nvPicPr>
          <p:cNvPr id="11" name="Picture 10" descr="Lesson 3 - Opener's rebid 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617" y="1686135"/>
            <a:ext cx="2214109" cy="3060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059832" y="2481504"/>
            <a:ext cx="56166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b="1" dirty="0" smtClean="0"/>
              <a:t>Top of rubbish</a:t>
            </a:r>
          </a:p>
          <a:p>
            <a:pPr algn="ctr"/>
            <a:endParaRPr lang="en-NZ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NZ" sz="2800" b="1" dirty="0" smtClean="0">
                <a:solidFill>
                  <a:srgbClr val="FF0000"/>
                </a:solidFill>
              </a:rPr>
              <a:t>Partner has no honour cards in clubs</a:t>
            </a:r>
            <a:endParaRPr lang="en-NZ" sz="1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5016078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If leading against a suit contract … partner MAY have a singleton club</a:t>
            </a:r>
            <a:endParaRPr lang="en-NZ" sz="28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9098</TotalTime>
  <Words>521</Words>
  <Application>Microsoft Office PowerPoint</Application>
  <PresentationFormat>On-screen Show (4:3)</PresentationFormat>
  <Paragraphs>94</Paragraphs>
  <Slides>20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Lesson Six  Opening Leads</vt:lpstr>
      <vt:lpstr>TWO TYPES OF CONTRACT</vt:lpstr>
      <vt:lpstr>Leads against a Notrump Contract</vt:lpstr>
      <vt:lpstr> WHICH CARD AGAINST NT?</vt:lpstr>
      <vt:lpstr> WHICH CARD AGAINST NT?</vt:lpstr>
      <vt:lpstr> WHICH CARD AGAINST NT?</vt:lpstr>
      <vt:lpstr> WHICH CARD AGAINST NT?</vt:lpstr>
      <vt:lpstr>Leads against a Suit Contract</vt:lpstr>
      <vt:lpstr>Leads against a Suit Contract</vt:lpstr>
      <vt:lpstr> WHICH CARD AGAINST A SUIT?</vt:lpstr>
      <vt:lpstr> WHICH CARD AGAINST A SUIT?</vt:lpstr>
      <vt:lpstr> WHICH CARD AGAINST A SUIT?</vt:lpstr>
      <vt:lpstr> WHICH CARD AGAINST A SUIT?</vt:lpstr>
      <vt:lpstr> GENERAL PRINCIPLES</vt:lpstr>
      <vt:lpstr> GENERAL PRINCIPLES</vt:lpstr>
      <vt:lpstr>What would this lead by partner mean?</vt:lpstr>
      <vt:lpstr>What would this lead by partner mean?</vt:lpstr>
      <vt:lpstr>What would this lead by partner mean?</vt:lpstr>
      <vt:lpstr>IMPROVERS’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269</cp:revision>
  <dcterms:created xsi:type="dcterms:W3CDTF">2013-02-20T01:53:33Z</dcterms:created>
  <dcterms:modified xsi:type="dcterms:W3CDTF">2016-08-24T21:58:21Z</dcterms:modified>
</cp:coreProperties>
</file>