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0"/>
  </p:notesMasterIdLst>
  <p:handoutMasterIdLst>
    <p:handoutMasterId r:id="rId31"/>
  </p:handoutMasterIdLst>
  <p:sldIdLst>
    <p:sldId id="428" r:id="rId2"/>
    <p:sldId id="429" r:id="rId3"/>
    <p:sldId id="546" r:id="rId4"/>
    <p:sldId id="547" r:id="rId5"/>
    <p:sldId id="548" r:id="rId6"/>
    <p:sldId id="549" r:id="rId7"/>
    <p:sldId id="550" r:id="rId8"/>
    <p:sldId id="551" r:id="rId9"/>
    <p:sldId id="552" r:id="rId10"/>
    <p:sldId id="553" r:id="rId11"/>
    <p:sldId id="554" r:id="rId12"/>
    <p:sldId id="555" r:id="rId13"/>
    <p:sldId id="556" r:id="rId14"/>
    <p:sldId id="557" r:id="rId15"/>
    <p:sldId id="558" r:id="rId16"/>
    <p:sldId id="559" r:id="rId17"/>
    <p:sldId id="560" r:id="rId18"/>
    <p:sldId id="561" r:id="rId19"/>
    <p:sldId id="562" r:id="rId20"/>
    <p:sldId id="563" r:id="rId21"/>
    <p:sldId id="564" r:id="rId22"/>
    <p:sldId id="565" r:id="rId23"/>
    <p:sldId id="566" r:id="rId24"/>
    <p:sldId id="567" r:id="rId25"/>
    <p:sldId id="568" r:id="rId26"/>
    <p:sldId id="569" r:id="rId27"/>
    <p:sldId id="570" r:id="rId28"/>
    <p:sldId id="452" r:id="rId2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5" autoAdjust="0"/>
    <p:restoredTop sz="94660"/>
  </p:normalViewPr>
  <p:slideViewPr>
    <p:cSldViewPr>
      <p:cViewPr varScale="1">
        <p:scale>
          <a:sx n="106" d="100"/>
          <a:sy n="106" d="100"/>
        </p:scale>
        <p:origin x="168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14/02/2017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14/02/2017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63791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01157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63531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58112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24540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62873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57331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96882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9960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9042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6823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8907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5875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165896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858665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333936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53970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125058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60197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750271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066749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079814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307311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3C </a:t>
            </a:r>
            <a:r>
              <a:rPr lang="en-NZ" dirty="0" err="1" smtClean="0"/>
              <a:t>stayman</a:t>
            </a:r>
            <a:r>
              <a:rPr lang="en-NZ" dirty="0" smtClean="0"/>
              <a:t> must be alerted in this situation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536517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2C </a:t>
            </a:r>
            <a:r>
              <a:rPr lang="en-NZ" dirty="0" err="1" smtClean="0"/>
              <a:t>stayman</a:t>
            </a:r>
            <a:r>
              <a:rPr lang="en-NZ" dirty="0" smtClean="0"/>
              <a:t> must be alerted in this situation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094014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14-Feb-17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14-Feb-17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14-Feb-17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14-Feb-17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14-Feb-17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14-Feb-17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IMPROVERS’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8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877272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NZB (Inc) © Copyright Reserved 2016                                                                                                                          	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3312368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</a:t>
            </a:r>
            <a:r>
              <a:rPr lang="en-NZ" sz="4900" dirty="0" smtClean="0"/>
              <a:t>One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err="1" smtClean="0"/>
              <a:t>Stayman</a:t>
            </a:r>
            <a:r>
              <a:rPr lang="en-NZ" sz="4400" dirty="0" smtClean="0"/>
              <a:t> Convention</a:t>
            </a:r>
            <a:br>
              <a:rPr lang="en-NZ" sz="4400" dirty="0" smtClean="0"/>
            </a:b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Basic Rules for Opening 1NT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19256" cy="3168352"/>
          </a:xfrm>
        </p:spPr>
        <p:txBody>
          <a:bodyPr>
            <a:normAutofit/>
          </a:bodyPr>
          <a:lstStyle/>
          <a:p>
            <a:r>
              <a:rPr lang="en-NZ" sz="4000" b="1" dirty="0" smtClean="0">
                <a:solidFill>
                  <a:srgbClr val="2A700F"/>
                </a:solidFill>
                <a:latin typeface="Calibri" pitchFamily="34" charset="0"/>
              </a:rPr>
              <a:t>12 - 14 HCP</a:t>
            </a:r>
          </a:p>
          <a:p>
            <a:r>
              <a:rPr lang="en-NZ" sz="4000" b="1" dirty="0" smtClean="0">
                <a:latin typeface="Calibri" pitchFamily="34" charset="0"/>
              </a:rPr>
              <a:t>Balanced Hand</a:t>
            </a:r>
          </a:p>
          <a:p>
            <a:pPr lvl="1"/>
            <a:r>
              <a:rPr lang="en-NZ" sz="3000" dirty="0" smtClean="0">
                <a:latin typeface="Calibri" pitchFamily="34" charset="0"/>
              </a:rPr>
              <a:t>No singleton or void</a:t>
            </a:r>
          </a:p>
          <a:p>
            <a:pPr lvl="1"/>
            <a:r>
              <a:rPr lang="en-NZ" sz="3000" dirty="0" smtClean="0">
                <a:latin typeface="Calibri" pitchFamily="34" charset="0"/>
              </a:rPr>
              <a:t>Only one doubleton</a:t>
            </a:r>
          </a:p>
          <a:p>
            <a:pPr lvl="1"/>
            <a:r>
              <a:rPr lang="en-NZ" sz="3000" dirty="0" smtClean="0">
                <a:latin typeface="Calibri" pitchFamily="34" charset="0"/>
              </a:rPr>
              <a:t>No 5-card major</a:t>
            </a:r>
          </a:p>
          <a:p>
            <a:endParaRPr lang="en-NZ" sz="3200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endParaRPr lang="en-NZ" dirty="0" smtClean="0">
              <a:latin typeface="Calibri" pitchFamily="34" charset="0"/>
            </a:endParaRPr>
          </a:p>
          <a:p>
            <a:endParaRPr lang="en-NZ" dirty="0"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4941168"/>
            <a:ext cx="8136904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This bid is your FIRST choice of opening bid</a:t>
            </a:r>
            <a:endParaRPr lang="en-NZ" sz="4800" b="1" dirty="0">
              <a:solidFill>
                <a:srgbClr val="2A700F"/>
              </a:solidFill>
            </a:endParaRPr>
          </a:p>
        </p:txBody>
      </p:sp>
      <p:pic>
        <p:nvPicPr>
          <p:cNvPr id="7" name="Picture 6" descr="Bala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2276872"/>
            <a:ext cx="3434615" cy="2016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CURRENT Responses to 1NT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52736"/>
            <a:ext cx="7848872" cy="30243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</a:rPr>
              <a:t>WITH A BALANCED HAND</a:t>
            </a:r>
          </a:p>
          <a:p>
            <a:pPr lvl="1">
              <a:lnSpc>
                <a:spcPct val="150000"/>
              </a:lnSpc>
            </a:pPr>
            <a:r>
              <a:rPr lang="en-NZ" sz="2900" dirty="0" smtClean="0">
                <a:latin typeface="Calibri" pitchFamily="34" charset="0"/>
              </a:rPr>
              <a:t>0 – 10 HCP … no GAME possible … PASS</a:t>
            </a:r>
          </a:p>
          <a:p>
            <a:pPr lvl="1">
              <a:lnSpc>
                <a:spcPct val="150000"/>
              </a:lnSpc>
            </a:pPr>
            <a:r>
              <a:rPr lang="en-NZ" sz="2900" dirty="0" smtClean="0">
                <a:latin typeface="Calibri" pitchFamily="34" charset="0"/>
              </a:rPr>
              <a:t>11 – 12 HCP … GAME is possible … Bid 2NT</a:t>
            </a:r>
          </a:p>
          <a:p>
            <a:pPr lvl="1">
              <a:lnSpc>
                <a:spcPct val="150000"/>
              </a:lnSpc>
            </a:pPr>
            <a:r>
              <a:rPr lang="en-NZ" sz="2900" dirty="0" smtClean="0">
                <a:latin typeface="Calibri" pitchFamily="34" charset="0"/>
              </a:rPr>
              <a:t>13+ HCP … definitely in GAME … Bid 3NT</a:t>
            </a:r>
          </a:p>
          <a:p>
            <a:endParaRPr lang="en-NZ" sz="3200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endParaRPr lang="en-NZ" dirty="0" smtClean="0">
              <a:latin typeface="Calibri" pitchFamily="34" charset="0"/>
            </a:endParaRPr>
          </a:p>
          <a:p>
            <a:endParaRPr lang="en-NZ" dirty="0">
              <a:latin typeface="Calibri" pitchFamily="34" charset="0"/>
            </a:endParaRPr>
          </a:p>
        </p:txBody>
      </p:sp>
      <p:pic>
        <p:nvPicPr>
          <p:cNvPr id="6" name="Picture 5" descr="Bo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4005064"/>
            <a:ext cx="2514091" cy="21328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1560" y="4581128"/>
            <a:ext cx="532859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These are going to change</a:t>
            </a:r>
            <a:endParaRPr lang="en-NZ" sz="4000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CURRENT Responses to 1NT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80728"/>
            <a:ext cx="7848872" cy="32403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</a:rPr>
              <a:t>WITH AN UNBALANCED HAND</a:t>
            </a:r>
          </a:p>
          <a:p>
            <a:pPr lvl="1">
              <a:lnSpc>
                <a:spcPct val="150000"/>
              </a:lnSpc>
            </a:pPr>
            <a:r>
              <a:rPr lang="en-NZ" sz="2900" dirty="0" smtClean="0">
                <a:latin typeface="Calibri" pitchFamily="34" charset="0"/>
              </a:rPr>
              <a:t>0 – 10 HCP … no GAME possible … Bid your longest suit at the lowest possible level</a:t>
            </a:r>
          </a:p>
          <a:p>
            <a:pPr lvl="1">
              <a:lnSpc>
                <a:spcPct val="150000"/>
              </a:lnSpc>
            </a:pPr>
            <a:r>
              <a:rPr lang="en-NZ" sz="2900" dirty="0" smtClean="0">
                <a:latin typeface="Calibri" pitchFamily="34" charset="0"/>
              </a:rPr>
              <a:t>13+ HCP ... Bid your 5-card suit at the 3-level</a:t>
            </a:r>
          </a:p>
          <a:p>
            <a:pPr lvl="1">
              <a:lnSpc>
                <a:spcPct val="150000"/>
              </a:lnSpc>
            </a:pPr>
            <a:r>
              <a:rPr lang="en-NZ" sz="2900" dirty="0" smtClean="0">
                <a:latin typeface="Calibri" pitchFamily="34" charset="0"/>
              </a:rPr>
              <a:t>13+ HCP … Bid your 6-card major at the 4-level</a:t>
            </a:r>
          </a:p>
          <a:p>
            <a:endParaRPr lang="en-NZ" sz="3200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endParaRPr lang="en-NZ" dirty="0" smtClean="0">
              <a:latin typeface="Calibri" pitchFamily="34" charset="0"/>
            </a:endParaRPr>
          </a:p>
          <a:p>
            <a:endParaRPr lang="en-NZ" dirty="0">
              <a:latin typeface="Calibri" pitchFamily="34" charset="0"/>
            </a:endParaRPr>
          </a:p>
        </p:txBody>
      </p:sp>
      <p:pic>
        <p:nvPicPr>
          <p:cNvPr id="6" name="Picture 5" descr="Bo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4077072"/>
            <a:ext cx="2514091" cy="21328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1560" y="4581128"/>
            <a:ext cx="532859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SOME of these are going to change</a:t>
            </a:r>
            <a:endParaRPr lang="en-NZ" sz="4000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0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WHAT IS WRONG WITH THIS?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80728"/>
            <a:ext cx="7848872" cy="32403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</a:rPr>
              <a:t>It is better to play in a major than it is to play in </a:t>
            </a:r>
            <a:r>
              <a:rPr lang="en-NZ" sz="3100" dirty="0" err="1" smtClean="0">
                <a:latin typeface="Calibri" pitchFamily="34" charset="0"/>
              </a:rPr>
              <a:t>Notrumps</a:t>
            </a:r>
            <a:endParaRPr lang="en-NZ" sz="3100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</a:rPr>
              <a:t>It is difficult to make an invitational bid</a:t>
            </a:r>
          </a:p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</a:rPr>
              <a:t>We can’t ever find a 4 / 4 fit in a major</a:t>
            </a:r>
            <a:endParaRPr lang="en-NZ" sz="2900" dirty="0" smtClean="0">
              <a:latin typeface="Calibri" pitchFamily="34" charset="0"/>
            </a:endParaRPr>
          </a:p>
          <a:p>
            <a:endParaRPr lang="en-NZ" sz="3200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endParaRPr lang="en-NZ" dirty="0" smtClean="0">
              <a:latin typeface="Calibri" pitchFamily="34" charset="0"/>
            </a:endParaRPr>
          </a:p>
          <a:p>
            <a:endParaRPr lang="en-NZ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4581128"/>
            <a:ext cx="784887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Therefore, we use the </a:t>
            </a:r>
            <a:r>
              <a:rPr lang="en-NZ" sz="4000" b="1" dirty="0" err="1" smtClean="0">
                <a:solidFill>
                  <a:srgbClr val="2A700F"/>
                </a:solidFill>
              </a:rPr>
              <a:t>Stayman</a:t>
            </a:r>
            <a:r>
              <a:rPr lang="en-NZ" sz="4000" b="1" dirty="0" smtClean="0">
                <a:solidFill>
                  <a:srgbClr val="2A700F"/>
                </a:solidFill>
              </a:rPr>
              <a:t> Convention</a:t>
            </a:r>
            <a:endParaRPr lang="en-NZ" sz="4000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WHO INVENTED STAYMAN?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52736"/>
            <a:ext cx="7848872" cy="46805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NZ" sz="2800" dirty="0" smtClean="0">
                <a:latin typeface="Calibri" pitchFamily="34" charset="0"/>
              </a:rPr>
              <a:t>Sam </a:t>
            </a:r>
            <a:r>
              <a:rPr lang="en-NZ" sz="2800" dirty="0" err="1" smtClean="0">
                <a:latin typeface="Calibri" pitchFamily="34" charset="0"/>
              </a:rPr>
              <a:t>Stayman</a:t>
            </a:r>
            <a:r>
              <a:rPr lang="en-NZ" sz="2800" dirty="0" smtClean="0">
                <a:latin typeface="Calibri" pitchFamily="34" charset="0"/>
              </a:rPr>
              <a:t> got all the credit because he wrote about it first</a:t>
            </a:r>
          </a:p>
          <a:p>
            <a:pPr marL="273050" indent="-273050">
              <a:lnSpc>
                <a:spcPct val="150000"/>
              </a:lnSpc>
            </a:pPr>
            <a:r>
              <a:rPr lang="en-NZ" sz="2800" dirty="0" smtClean="0">
                <a:latin typeface="Calibri" pitchFamily="34" charset="0"/>
              </a:rPr>
              <a:t>It was actually invented by Sam’s </a:t>
            </a:r>
          </a:p>
          <a:p>
            <a:pPr marL="273050" indent="-273050">
              <a:lnSpc>
                <a:spcPct val="150000"/>
              </a:lnSpc>
              <a:buNone/>
            </a:pPr>
            <a:r>
              <a:rPr lang="en-NZ" sz="2800" dirty="0" smtClean="0">
                <a:latin typeface="Calibri" pitchFamily="34" charset="0"/>
              </a:rPr>
              <a:t>    partner George </a:t>
            </a:r>
            <a:r>
              <a:rPr lang="en-NZ" sz="2800" dirty="0" err="1" smtClean="0">
                <a:latin typeface="Calibri" pitchFamily="34" charset="0"/>
              </a:rPr>
              <a:t>Rapee</a:t>
            </a:r>
            <a:endParaRPr lang="en-NZ" sz="2800" dirty="0" smtClean="0">
              <a:latin typeface="Calibri" pitchFamily="34" charset="0"/>
            </a:endParaRPr>
          </a:p>
          <a:p>
            <a:pPr marL="273050" indent="-273050">
              <a:lnSpc>
                <a:spcPct val="150000"/>
              </a:lnSpc>
            </a:pPr>
            <a:r>
              <a:rPr lang="en-NZ" sz="2800" dirty="0" smtClean="0">
                <a:latin typeface="Calibri" pitchFamily="34" charset="0"/>
              </a:rPr>
              <a:t> Jack Marx also came up with </a:t>
            </a:r>
          </a:p>
          <a:p>
            <a:pPr marL="273050" indent="-273050">
              <a:lnSpc>
                <a:spcPct val="150000"/>
              </a:lnSpc>
              <a:buNone/>
            </a:pPr>
            <a:r>
              <a:rPr lang="en-NZ" sz="2800" dirty="0" smtClean="0">
                <a:latin typeface="Calibri" pitchFamily="34" charset="0"/>
              </a:rPr>
              <a:t>    the concept the same time as George</a:t>
            </a:r>
            <a:endParaRPr lang="en-NZ" sz="2900" dirty="0" smtClean="0">
              <a:latin typeface="Calibri" pitchFamily="34" charset="0"/>
            </a:endParaRPr>
          </a:p>
          <a:p>
            <a:endParaRPr lang="en-NZ" sz="3200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endParaRPr lang="en-NZ" dirty="0" smtClean="0">
              <a:latin typeface="Calibri" pitchFamily="34" charset="0"/>
            </a:endParaRPr>
          </a:p>
          <a:p>
            <a:endParaRPr lang="en-NZ" dirty="0">
              <a:latin typeface="Calibri" pitchFamily="34" charset="0"/>
            </a:endParaRPr>
          </a:p>
        </p:txBody>
      </p:sp>
      <p:pic>
        <p:nvPicPr>
          <p:cNvPr id="5" name="Picture 4" descr="Sam Stay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1916832"/>
            <a:ext cx="2160240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WHY USE STAYMAN?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24744"/>
            <a:ext cx="7848872" cy="31683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</a:rPr>
              <a:t>To find a 4 – 4 fit in a major</a:t>
            </a:r>
          </a:p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</a:rPr>
              <a:t>To allow opener to pick their best major when partner has a weak hand, with both majors</a:t>
            </a:r>
          </a:p>
          <a:p>
            <a:pPr>
              <a:lnSpc>
                <a:spcPct val="150000"/>
              </a:lnSpc>
            </a:pPr>
            <a:endParaRPr lang="en-NZ" sz="2900" dirty="0" smtClean="0">
              <a:latin typeface="Calibri" pitchFamily="34" charset="0"/>
            </a:endParaRPr>
          </a:p>
          <a:p>
            <a:endParaRPr lang="en-NZ" sz="3200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endParaRPr lang="en-NZ" dirty="0" smtClean="0">
              <a:latin typeface="Calibri" pitchFamily="34" charset="0"/>
            </a:endParaRPr>
          </a:p>
          <a:p>
            <a:endParaRPr lang="en-NZ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4581128"/>
            <a:ext cx="784887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The </a:t>
            </a:r>
            <a:r>
              <a:rPr lang="en-NZ" sz="4000" b="1" dirty="0" err="1" smtClean="0">
                <a:solidFill>
                  <a:srgbClr val="2A700F"/>
                </a:solidFill>
              </a:rPr>
              <a:t>Stayman</a:t>
            </a:r>
            <a:r>
              <a:rPr lang="en-NZ" sz="4000" b="1" dirty="0" smtClean="0">
                <a:solidFill>
                  <a:srgbClr val="2A700F"/>
                </a:solidFill>
              </a:rPr>
              <a:t> convention is a bid of 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 in response to a 1NT opener</a:t>
            </a:r>
            <a:endParaRPr lang="en-NZ" sz="4000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WHEN TO USE STAYMAN?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96752"/>
            <a:ext cx="7848872" cy="324036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NZ" sz="3100" dirty="0" smtClean="0"/>
              <a:t>You hold at least one 4-card major with 11+ HCP</a:t>
            </a:r>
          </a:p>
          <a:p>
            <a:pPr>
              <a:lnSpc>
                <a:spcPct val="150000"/>
              </a:lnSpc>
            </a:pPr>
            <a:r>
              <a:rPr lang="en-NZ" sz="3100" dirty="0" smtClean="0"/>
              <a:t>You hold 5-4 in the majors with any HCP count ... The </a:t>
            </a:r>
            <a:r>
              <a:rPr lang="en-NZ" sz="3100" smtClean="0"/>
              <a:t>fewer HCP </a:t>
            </a:r>
            <a:r>
              <a:rPr lang="en-NZ" sz="3100" dirty="0" smtClean="0"/>
              <a:t>you have, the more important it is to use </a:t>
            </a:r>
            <a:r>
              <a:rPr lang="en-NZ" sz="3100" dirty="0" err="1" smtClean="0"/>
              <a:t>stayman</a:t>
            </a:r>
            <a:r>
              <a:rPr lang="en-NZ" sz="3100" dirty="0" smtClean="0"/>
              <a:t>.</a:t>
            </a:r>
          </a:p>
          <a:p>
            <a:pPr>
              <a:lnSpc>
                <a:spcPct val="150000"/>
              </a:lnSpc>
            </a:pPr>
            <a:endParaRPr lang="en-NZ" sz="2900" dirty="0" smtClean="0"/>
          </a:p>
          <a:p>
            <a:endParaRPr lang="en-NZ" sz="32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653136"/>
            <a:ext cx="7848872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The </a:t>
            </a:r>
            <a:r>
              <a:rPr lang="en-NZ" sz="4000" b="1" dirty="0" err="1" smtClean="0">
                <a:solidFill>
                  <a:srgbClr val="2A700F"/>
                </a:solidFill>
              </a:rPr>
              <a:t>Stayman</a:t>
            </a:r>
            <a:r>
              <a:rPr lang="en-NZ" sz="4000" b="1" dirty="0" smtClean="0">
                <a:solidFill>
                  <a:srgbClr val="2A700F"/>
                </a:solidFill>
              </a:rPr>
              <a:t> convention is a bid of 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 in response to a 1NT opener</a:t>
            </a:r>
            <a:endParaRPr lang="en-NZ" sz="4000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EXAMPLES ... </a:t>
            </a:r>
            <a:r>
              <a:rPr lang="en-NZ" sz="4900" b="1" dirty="0" err="1" smtClean="0"/>
              <a:t>Stayman</a:t>
            </a:r>
            <a:r>
              <a:rPr lang="en-NZ" sz="4900" b="1" dirty="0" smtClean="0"/>
              <a:t> or Not?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08720"/>
            <a:ext cx="4032448" cy="8640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NZ" sz="3100" b="1" dirty="0" smtClean="0">
                <a:latin typeface="Calibri" pitchFamily="34" charset="0"/>
              </a:rPr>
              <a:t>Partner opens 1NT</a:t>
            </a:r>
          </a:p>
          <a:p>
            <a:pPr>
              <a:lnSpc>
                <a:spcPct val="150000"/>
              </a:lnSpc>
            </a:pPr>
            <a:endParaRPr lang="en-NZ" sz="2900" b="1" dirty="0" smtClean="0">
              <a:latin typeface="Calibri" pitchFamily="34" charset="0"/>
            </a:endParaRPr>
          </a:p>
          <a:p>
            <a:endParaRPr lang="en-NZ" sz="3200" b="1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endParaRPr lang="en-NZ" dirty="0" smtClean="0">
              <a:latin typeface="Calibri" pitchFamily="34" charset="0"/>
            </a:endParaRPr>
          </a:p>
          <a:p>
            <a:endParaRPr lang="en-NZ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2204864"/>
            <a:ext cx="39604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Your bid?</a:t>
            </a:r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06712" y="908720"/>
            <a:ext cx="2893680" cy="3939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552" y="3297178"/>
            <a:ext cx="39604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5013176"/>
            <a:ext cx="7560840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sym typeface="Symbol"/>
              </a:rPr>
              <a:t>Enough HCP for game ... </a:t>
            </a:r>
          </a:p>
          <a:p>
            <a:pPr algn="ctr"/>
            <a:r>
              <a:rPr lang="en-NZ" sz="3200" b="1" dirty="0" smtClean="0">
                <a:solidFill>
                  <a:srgbClr val="2A700F"/>
                </a:solidFill>
                <a:sym typeface="Symbol"/>
              </a:rPr>
              <a:t>Check for a 4-4 spade fit first</a:t>
            </a:r>
            <a:endParaRPr lang="en-NZ" sz="3200" b="1" dirty="0" smtClean="0">
              <a:solidFill>
                <a:srgbClr val="2A700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24328" y="4293096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Rectangle 9"/>
          <p:cNvSpPr/>
          <p:nvPr/>
        </p:nvSpPr>
        <p:spPr>
          <a:xfrm>
            <a:off x="5220072" y="2780928"/>
            <a:ext cx="504056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EXAMPLES ... </a:t>
            </a:r>
            <a:r>
              <a:rPr lang="en-NZ" sz="4900" b="1" dirty="0" err="1" smtClean="0"/>
              <a:t>Stayman</a:t>
            </a:r>
            <a:r>
              <a:rPr lang="en-NZ" sz="4900" b="1" dirty="0" smtClean="0"/>
              <a:t> or Not?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80728"/>
            <a:ext cx="3888432" cy="72008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NZ" sz="3100" b="1" dirty="0" smtClean="0">
                <a:latin typeface="Calibri" pitchFamily="34" charset="0"/>
              </a:rPr>
              <a:t>Partner opens 1NT</a:t>
            </a:r>
          </a:p>
          <a:p>
            <a:pPr>
              <a:lnSpc>
                <a:spcPct val="150000"/>
              </a:lnSpc>
            </a:pPr>
            <a:endParaRPr lang="en-NZ" sz="2900" b="1" dirty="0" smtClean="0">
              <a:latin typeface="Calibri" pitchFamily="34" charset="0"/>
            </a:endParaRPr>
          </a:p>
          <a:p>
            <a:endParaRPr lang="en-NZ" sz="3200" b="1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endParaRPr lang="en-NZ" dirty="0" smtClean="0">
              <a:latin typeface="Calibri" pitchFamily="34" charset="0"/>
            </a:endParaRPr>
          </a:p>
          <a:p>
            <a:endParaRPr lang="en-NZ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2132856"/>
            <a:ext cx="39604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Your bid?</a:t>
            </a:r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2193" y="764704"/>
            <a:ext cx="2862717" cy="3939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552" y="3284984"/>
            <a:ext cx="39604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5013176"/>
            <a:ext cx="7560840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sym typeface="Symbol"/>
              </a:rPr>
              <a:t>Enough HCP for game ... </a:t>
            </a:r>
          </a:p>
          <a:p>
            <a:pPr algn="ctr"/>
            <a:r>
              <a:rPr lang="en-NZ" sz="3200" b="1" dirty="0" smtClean="0">
                <a:solidFill>
                  <a:srgbClr val="2A700F"/>
                </a:solidFill>
                <a:sym typeface="Symbol"/>
              </a:rPr>
              <a:t>Check for a 4-4 heart or spade fit first</a:t>
            </a:r>
            <a:endParaRPr lang="en-NZ" sz="3200" b="1" dirty="0" smtClean="0">
              <a:solidFill>
                <a:srgbClr val="2A700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20072" y="3501008"/>
            <a:ext cx="504056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24328" y="4203144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EXAMPLES ... </a:t>
            </a:r>
            <a:r>
              <a:rPr lang="en-NZ" sz="4900" b="1" dirty="0" err="1" smtClean="0"/>
              <a:t>Stayman</a:t>
            </a:r>
            <a:r>
              <a:rPr lang="en-NZ" sz="4900" b="1" dirty="0" smtClean="0"/>
              <a:t> or Not?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40768"/>
            <a:ext cx="3888432" cy="79208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NZ" sz="3100" b="1" dirty="0" smtClean="0">
                <a:latin typeface="Calibri" pitchFamily="34" charset="0"/>
              </a:rPr>
              <a:t>Partner opens 1NT</a:t>
            </a:r>
          </a:p>
          <a:p>
            <a:pPr>
              <a:lnSpc>
                <a:spcPct val="150000"/>
              </a:lnSpc>
            </a:pPr>
            <a:endParaRPr lang="en-NZ" sz="2900" b="1" dirty="0" smtClean="0">
              <a:latin typeface="Calibri" pitchFamily="34" charset="0"/>
            </a:endParaRPr>
          </a:p>
          <a:p>
            <a:endParaRPr lang="en-NZ" sz="3200" b="1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endParaRPr lang="en-NZ" dirty="0" smtClean="0">
              <a:latin typeface="Calibri" pitchFamily="34" charset="0"/>
            </a:endParaRPr>
          </a:p>
          <a:p>
            <a:endParaRPr lang="en-NZ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2636912"/>
            <a:ext cx="39604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Your bid?</a:t>
            </a:r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2193" y="1340768"/>
            <a:ext cx="2862717" cy="35158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552" y="3717032"/>
            <a:ext cx="39604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5157192"/>
            <a:ext cx="7560840" cy="1015663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sym typeface="Symbol"/>
              </a:rPr>
              <a:t>A weak hand with both majors</a:t>
            </a:r>
          </a:p>
          <a:p>
            <a:pPr algn="ctr"/>
            <a:r>
              <a:rPr lang="en-NZ" sz="2800" b="1" dirty="0" smtClean="0">
                <a:solidFill>
                  <a:srgbClr val="2A700F"/>
                </a:solidFill>
                <a:sym typeface="Symbol"/>
              </a:rPr>
              <a:t>Gives us a chance to find the best place to play</a:t>
            </a:r>
            <a:endParaRPr lang="en-NZ" sz="3200" b="1" dirty="0" smtClean="0">
              <a:solidFill>
                <a:srgbClr val="2A700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48064" y="2996952"/>
            <a:ext cx="57606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Rectangle 9"/>
          <p:cNvSpPr/>
          <p:nvPr/>
        </p:nvSpPr>
        <p:spPr>
          <a:xfrm>
            <a:off x="4932040" y="3789040"/>
            <a:ext cx="1584176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Rectangle 10"/>
          <p:cNvSpPr/>
          <p:nvPr/>
        </p:nvSpPr>
        <p:spPr>
          <a:xfrm>
            <a:off x="7524328" y="4347160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EXAMPLES ... </a:t>
            </a:r>
            <a:r>
              <a:rPr lang="en-NZ" sz="4900" b="1" dirty="0" err="1" smtClean="0"/>
              <a:t>Stayman</a:t>
            </a:r>
            <a:r>
              <a:rPr lang="en-NZ" sz="4900" b="1" dirty="0" smtClean="0"/>
              <a:t> or Not?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08720"/>
            <a:ext cx="3888432" cy="72008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NZ" sz="3100" b="1" dirty="0" smtClean="0">
                <a:latin typeface="Calibri" pitchFamily="34" charset="0"/>
              </a:rPr>
              <a:t>Partner opens 1NT</a:t>
            </a:r>
          </a:p>
          <a:p>
            <a:pPr>
              <a:lnSpc>
                <a:spcPct val="150000"/>
              </a:lnSpc>
            </a:pPr>
            <a:endParaRPr lang="en-NZ" sz="2900" b="1" dirty="0" smtClean="0">
              <a:latin typeface="Calibri" pitchFamily="34" charset="0"/>
            </a:endParaRPr>
          </a:p>
          <a:p>
            <a:endParaRPr lang="en-NZ" sz="3200" b="1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endParaRPr lang="en-NZ" dirty="0" smtClean="0">
              <a:latin typeface="Calibri" pitchFamily="34" charset="0"/>
            </a:endParaRPr>
          </a:p>
          <a:p>
            <a:endParaRPr lang="en-NZ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1988840"/>
            <a:ext cx="39604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Your bid?</a:t>
            </a:r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70600" y="836712"/>
            <a:ext cx="2565903" cy="38164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552" y="3284984"/>
            <a:ext cx="39604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PASS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4869160"/>
            <a:ext cx="7560840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  <a:sym typeface="Symbol"/>
              </a:rPr>
              <a:t>Even though you have a 4-card major, your hand is too weak</a:t>
            </a:r>
            <a:endParaRPr lang="en-NZ" sz="3200" b="1" dirty="0" smtClean="0">
              <a:solidFill>
                <a:srgbClr val="2A700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64088" y="2636912"/>
            <a:ext cx="457200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Rectangle 9"/>
          <p:cNvSpPr/>
          <p:nvPr/>
        </p:nvSpPr>
        <p:spPr>
          <a:xfrm>
            <a:off x="7380312" y="4149080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 smtClean="0"/>
              <a:t>HOW TO RESPOND TO STAYMAN</a:t>
            </a:r>
            <a:br>
              <a:rPr lang="en-NZ" sz="4900" b="1" dirty="0" smtClean="0"/>
            </a:br>
            <a:r>
              <a:rPr lang="en-NZ" sz="4900" b="1" dirty="0" smtClean="0"/>
              <a:t>1NT – 2</a:t>
            </a:r>
            <a:r>
              <a:rPr lang="en-NZ" sz="4900" b="1" dirty="0" smtClean="0">
                <a:sym typeface="Symbol"/>
              </a:rPr>
              <a:t> - 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556792"/>
            <a:ext cx="7848872" cy="28083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</a:rPr>
              <a:t>2</a:t>
            </a:r>
            <a:r>
              <a:rPr lang="en-NZ" sz="3100" dirty="0" smtClean="0">
                <a:solidFill>
                  <a:srgbClr val="FF0000"/>
                </a:solidFill>
                <a:latin typeface="Calibri" pitchFamily="34" charset="0"/>
                <a:sym typeface="Symbol"/>
              </a:rPr>
              <a:t></a:t>
            </a:r>
            <a:r>
              <a:rPr lang="en-NZ" sz="3100" dirty="0" smtClean="0">
                <a:latin typeface="Calibri" pitchFamily="34" charset="0"/>
                <a:sym typeface="Symbol"/>
              </a:rPr>
              <a:t>- I don’t have a 4-card major</a:t>
            </a:r>
          </a:p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  <a:sym typeface="Symbol"/>
              </a:rPr>
              <a:t>2</a:t>
            </a:r>
            <a:r>
              <a:rPr lang="en-NZ" sz="3100" dirty="0" smtClean="0">
                <a:solidFill>
                  <a:srgbClr val="FF0000"/>
                </a:solidFill>
                <a:latin typeface="Calibri" pitchFamily="34" charset="0"/>
                <a:sym typeface="Symbol"/>
              </a:rPr>
              <a:t></a:t>
            </a:r>
            <a:r>
              <a:rPr lang="en-NZ" sz="3100" dirty="0" smtClean="0">
                <a:latin typeface="Calibri" pitchFamily="34" charset="0"/>
                <a:sym typeface="Symbol"/>
              </a:rPr>
              <a:t>- I have 4 hearts (I might have 4 spades)</a:t>
            </a:r>
          </a:p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  <a:sym typeface="Symbol"/>
              </a:rPr>
              <a:t>2 - I have 4 spades (I don’t have 4 hearts)</a:t>
            </a:r>
            <a:endParaRPr lang="en-NZ" sz="2900" dirty="0" smtClean="0">
              <a:latin typeface="Calibri" pitchFamily="34" charset="0"/>
            </a:endParaRPr>
          </a:p>
          <a:p>
            <a:endParaRPr lang="en-NZ" sz="3200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endParaRPr lang="en-NZ" dirty="0" smtClean="0">
              <a:latin typeface="Calibri" pitchFamily="34" charset="0"/>
            </a:endParaRPr>
          </a:p>
          <a:p>
            <a:endParaRPr lang="en-NZ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4584030"/>
            <a:ext cx="784887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solidFill>
                  <a:srgbClr val="2A700F"/>
                </a:solidFill>
              </a:rPr>
              <a:t>2</a:t>
            </a:r>
            <a:r>
              <a:rPr lang="en-NZ" sz="3200" b="1" dirty="0" smtClean="0">
                <a:solidFill>
                  <a:srgbClr val="2A700F"/>
                </a:solidFill>
                <a:sym typeface="Symbol"/>
              </a:rPr>
              <a:t> says ... “Have you got a 4-card major?”</a:t>
            </a:r>
          </a:p>
          <a:p>
            <a:pPr algn="ctr"/>
            <a:r>
              <a:rPr lang="en-NZ" sz="3200" b="1" dirty="0" smtClean="0">
                <a:solidFill>
                  <a:srgbClr val="2A700F"/>
                </a:solidFill>
                <a:sym typeface="Symbol"/>
              </a:rPr>
              <a:t>Opener MUST answer the question</a:t>
            </a:r>
            <a:endParaRPr lang="en-NZ" sz="3200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EXAMPLES </a:t>
            </a:r>
            <a:r>
              <a:rPr lang="en-NZ" sz="4000" b="1" dirty="0" smtClean="0"/>
              <a:t>... </a:t>
            </a:r>
            <a:r>
              <a:rPr lang="en-NZ" sz="4400" b="1" dirty="0" smtClean="0"/>
              <a:t>Responding to </a:t>
            </a:r>
            <a:r>
              <a:rPr lang="en-NZ" sz="4400" b="1" dirty="0" err="1" smtClean="0"/>
              <a:t>Stayman</a:t>
            </a:r>
            <a:endParaRPr lang="en-NZ" dirty="0"/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2242" y="764704"/>
            <a:ext cx="2582618" cy="35158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3560" y="4293096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pic>
        <p:nvPicPr>
          <p:cNvPr id="10" name="Picture 9" descr="1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1630" y="764704"/>
            <a:ext cx="2542218" cy="35158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1032" y="4293096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1NT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032" y="5157192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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55976" y="5210036"/>
            <a:ext cx="3816424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2A700F"/>
                </a:solidFill>
              </a:rPr>
              <a:t>No 4-card major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3491880" y="5157192"/>
            <a:ext cx="720080" cy="648072"/>
          </a:xfrm>
          <a:prstGeom prst="leftArrow">
            <a:avLst/>
          </a:prstGeom>
          <a:solidFill>
            <a:srgbClr val="2A700F"/>
          </a:solidFill>
          <a:ln>
            <a:solidFill>
              <a:srgbClr val="2A70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Rectangle 14"/>
          <p:cNvSpPr/>
          <p:nvPr/>
        </p:nvSpPr>
        <p:spPr>
          <a:xfrm>
            <a:off x="2699792" y="764704"/>
            <a:ext cx="504056" cy="155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6" name="Rectangle 15"/>
          <p:cNvSpPr/>
          <p:nvPr/>
        </p:nvSpPr>
        <p:spPr>
          <a:xfrm>
            <a:off x="5292080" y="2348880"/>
            <a:ext cx="522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Rectangle 16"/>
          <p:cNvSpPr/>
          <p:nvPr/>
        </p:nvSpPr>
        <p:spPr>
          <a:xfrm>
            <a:off x="2699792" y="3933056"/>
            <a:ext cx="504056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Rectangle 17"/>
          <p:cNvSpPr/>
          <p:nvPr/>
        </p:nvSpPr>
        <p:spPr>
          <a:xfrm>
            <a:off x="7380312" y="3717032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Rectangle 18"/>
          <p:cNvSpPr/>
          <p:nvPr/>
        </p:nvSpPr>
        <p:spPr>
          <a:xfrm>
            <a:off x="2195736" y="3717032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Rectangle 19"/>
          <p:cNvSpPr/>
          <p:nvPr/>
        </p:nvSpPr>
        <p:spPr>
          <a:xfrm>
            <a:off x="2771800" y="2996952"/>
            <a:ext cx="396000" cy="95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1" name="Rectangle 20"/>
          <p:cNvSpPr/>
          <p:nvPr/>
        </p:nvSpPr>
        <p:spPr>
          <a:xfrm>
            <a:off x="2699792" y="1988840"/>
            <a:ext cx="504056" cy="2088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EXAMPLES </a:t>
            </a:r>
            <a:r>
              <a:rPr lang="en-NZ" sz="4000" b="1" dirty="0" smtClean="0"/>
              <a:t>... </a:t>
            </a:r>
            <a:r>
              <a:rPr lang="en-NZ" sz="4400" b="1" dirty="0" smtClean="0"/>
              <a:t>Responding to </a:t>
            </a:r>
            <a:r>
              <a:rPr lang="en-NZ" sz="4400" b="1" dirty="0" err="1" smtClean="0"/>
              <a:t>Stayman</a:t>
            </a:r>
            <a:endParaRPr lang="en-NZ" dirty="0"/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76059" y="836712"/>
            <a:ext cx="2554984" cy="35158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3560" y="4437112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pic>
        <p:nvPicPr>
          <p:cNvPr id="10" name="Picture 9" descr="1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1630" y="836712"/>
            <a:ext cx="2542218" cy="351327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1032" y="4437112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1NT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032" y="5229200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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55976" y="5373216"/>
            <a:ext cx="3816424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2A700F"/>
                </a:solidFill>
              </a:rPr>
              <a:t>4-card heart suit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3491880" y="5301208"/>
            <a:ext cx="720080" cy="648072"/>
          </a:xfrm>
          <a:prstGeom prst="leftArrow">
            <a:avLst/>
          </a:prstGeom>
          <a:solidFill>
            <a:srgbClr val="2A700F"/>
          </a:solidFill>
          <a:ln>
            <a:solidFill>
              <a:srgbClr val="2A70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Rectangle 14"/>
          <p:cNvSpPr/>
          <p:nvPr/>
        </p:nvSpPr>
        <p:spPr>
          <a:xfrm>
            <a:off x="2699792" y="836712"/>
            <a:ext cx="57606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6" name="Rectangle 15"/>
          <p:cNvSpPr/>
          <p:nvPr/>
        </p:nvSpPr>
        <p:spPr>
          <a:xfrm>
            <a:off x="5364088" y="3284984"/>
            <a:ext cx="457200" cy="109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Rectangle 16"/>
          <p:cNvSpPr/>
          <p:nvPr/>
        </p:nvSpPr>
        <p:spPr>
          <a:xfrm>
            <a:off x="7380312" y="3843104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Rectangle 17"/>
          <p:cNvSpPr/>
          <p:nvPr/>
        </p:nvSpPr>
        <p:spPr>
          <a:xfrm>
            <a:off x="2627784" y="3843104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Rectangle 18"/>
          <p:cNvSpPr/>
          <p:nvPr/>
        </p:nvSpPr>
        <p:spPr>
          <a:xfrm>
            <a:off x="2555776" y="2420888"/>
            <a:ext cx="5904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EXAMPLES </a:t>
            </a:r>
            <a:r>
              <a:rPr lang="en-NZ" sz="4000" b="1" dirty="0" smtClean="0"/>
              <a:t>... </a:t>
            </a:r>
            <a:r>
              <a:rPr lang="en-NZ" sz="4400" b="1" dirty="0" smtClean="0"/>
              <a:t>Responding to </a:t>
            </a:r>
            <a:r>
              <a:rPr lang="en-NZ" sz="4400" b="1" dirty="0" err="1" smtClean="0"/>
              <a:t>Stayman</a:t>
            </a:r>
            <a:endParaRPr lang="en-NZ" dirty="0"/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35218" y="764704"/>
            <a:ext cx="2965174" cy="34575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3560" y="4365104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pic>
        <p:nvPicPr>
          <p:cNvPr id="10" name="Picture 9" descr="1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7959" y="764704"/>
            <a:ext cx="2529560" cy="351327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1032" y="4365104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1NT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032" y="5157192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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55976" y="5301208"/>
            <a:ext cx="3816424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solidFill>
                  <a:srgbClr val="2A700F"/>
                </a:solidFill>
              </a:rPr>
              <a:t>4-card heart suit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3491880" y="5229200"/>
            <a:ext cx="720080" cy="648072"/>
          </a:xfrm>
          <a:prstGeom prst="leftArrow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Rectangle 14"/>
          <p:cNvSpPr/>
          <p:nvPr/>
        </p:nvSpPr>
        <p:spPr>
          <a:xfrm>
            <a:off x="2699792" y="764704"/>
            <a:ext cx="504056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6" name="Rectangle 15"/>
          <p:cNvSpPr/>
          <p:nvPr/>
        </p:nvSpPr>
        <p:spPr>
          <a:xfrm>
            <a:off x="2771800" y="3212976"/>
            <a:ext cx="720080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Rectangle 16"/>
          <p:cNvSpPr/>
          <p:nvPr/>
        </p:nvSpPr>
        <p:spPr>
          <a:xfrm>
            <a:off x="5076056" y="2420888"/>
            <a:ext cx="57606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Rectangle 17"/>
          <p:cNvSpPr/>
          <p:nvPr/>
        </p:nvSpPr>
        <p:spPr>
          <a:xfrm>
            <a:off x="5053176" y="3140968"/>
            <a:ext cx="1463040" cy="109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Rectangle 18"/>
          <p:cNvSpPr/>
          <p:nvPr/>
        </p:nvSpPr>
        <p:spPr>
          <a:xfrm>
            <a:off x="7524328" y="3789040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Rectangle 19"/>
          <p:cNvSpPr/>
          <p:nvPr/>
        </p:nvSpPr>
        <p:spPr>
          <a:xfrm>
            <a:off x="2195736" y="3771096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1" name="Rectangle 20"/>
          <p:cNvSpPr/>
          <p:nvPr/>
        </p:nvSpPr>
        <p:spPr>
          <a:xfrm>
            <a:off x="2771800" y="1412776"/>
            <a:ext cx="576064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 smtClean="0"/>
              <a:t>WHAT HAPPENS NEXT?</a:t>
            </a:r>
            <a:br>
              <a:rPr lang="en-NZ" sz="4900" b="1" dirty="0" smtClean="0"/>
            </a:br>
            <a:r>
              <a:rPr lang="en-NZ" sz="4900" b="1" dirty="0" smtClean="0"/>
              <a:t>1NT – 2</a:t>
            </a:r>
            <a:r>
              <a:rPr lang="en-NZ" sz="4900" b="1" dirty="0" smtClean="0">
                <a:sym typeface="Symbol"/>
              </a:rPr>
              <a:t> - 2</a:t>
            </a:r>
            <a:r>
              <a:rPr lang="en-NZ" sz="4900" b="1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900" b="1" dirty="0" smtClean="0">
                <a:sym typeface="Symbol"/>
              </a:rPr>
              <a:t>/2</a:t>
            </a:r>
            <a:r>
              <a:rPr lang="en-NZ" sz="4900" b="1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900" b="1" dirty="0" smtClean="0">
                <a:sym typeface="Symbol"/>
              </a:rPr>
              <a:t>/2 - 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12776"/>
            <a:ext cx="7848872" cy="446449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</a:rPr>
              <a:t>Bid straight to game with a fit and game HCP</a:t>
            </a:r>
          </a:p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</a:rPr>
              <a:t>Bid straight to 3NT with no fit in the major and game HCP</a:t>
            </a:r>
          </a:p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</a:rPr>
              <a:t>Invite in a major (with a fit)</a:t>
            </a:r>
          </a:p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  <a:sym typeface="Symbol"/>
              </a:rPr>
              <a:t>Invite in 2NT (with no fit)</a:t>
            </a:r>
          </a:p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  <a:sym typeface="Symbol"/>
              </a:rPr>
              <a:t>Pass (with a weak hand and a fit)</a:t>
            </a:r>
          </a:p>
          <a:p>
            <a:pPr>
              <a:lnSpc>
                <a:spcPct val="150000"/>
              </a:lnSpc>
            </a:pPr>
            <a:r>
              <a:rPr lang="en-NZ" sz="3100" dirty="0" smtClean="0">
                <a:latin typeface="Calibri" pitchFamily="34" charset="0"/>
                <a:sym typeface="Symbol"/>
              </a:rPr>
              <a:t>Correct to 2with a weak hand and 5 spades</a:t>
            </a:r>
          </a:p>
          <a:p>
            <a:pPr>
              <a:lnSpc>
                <a:spcPct val="150000"/>
              </a:lnSpc>
            </a:pPr>
            <a:endParaRPr lang="en-NZ" sz="2900" dirty="0" smtClean="0">
              <a:latin typeface="Calibri" pitchFamily="34" charset="0"/>
            </a:endParaRPr>
          </a:p>
          <a:p>
            <a:endParaRPr lang="en-NZ" sz="3200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NZ" dirty="0" smtClean="0">
              <a:latin typeface="Calibri" pitchFamily="34" charset="0"/>
            </a:endParaRPr>
          </a:p>
          <a:p>
            <a:endParaRPr lang="en-NZ" dirty="0" smtClean="0">
              <a:latin typeface="Calibri" pitchFamily="34" charset="0"/>
            </a:endParaRPr>
          </a:p>
          <a:p>
            <a:endParaRPr lang="en-NZ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EXAMPLES </a:t>
            </a:r>
            <a:r>
              <a:rPr lang="en-NZ" sz="4000" b="1" dirty="0" smtClean="0"/>
              <a:t>... </a:t>
            </a:r>
            <a:r>
              <a:rPr lang="en-NZ" sz="4400" b="1" dirty="0" smtClean="0"/>
              <a:t>Full bidding (1)</a:t>
            </a:r>
            <a:endParaRPr lang="en-NZ" dirty="0"/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rcRect b="7835"/>
          <a:stretch>
            <a:fillRect/>
          </a:stretch>
        </p:blipFill>
        <p:spPr>
          <a:xfrm>
            <a:off x="5362244" y="771520"/>
            <a:ext cx="2405011" cy="3017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20072" y="3933056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pic>
        <p:nvPicPr>
          <p:cNvPr id="10" name="Picture 9" descr="1E.JPG"/>
          <p:cNvPicPr>
            <a:picLocks noChangeAspect="1"/>
          </p:cNvPicPr>
          <p:nvPr/>
        </p:nvPicPr>
        <p:blipFill>
          <a:blip r:embed="rId4" cstate="print"/>
          <a:srcRect b="8163"/>
          <a:stretch>
            <a:fillRect/>
          </a:stretch>
        </p:blipFill>
        <p:spPr>
          <a:xfrm>
            <a:off x="683569" y="764704"/>
            <a:ext cx="2375846" cy="30175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1032" y="3933056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1NT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032" y="4725144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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0072" y="4725144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032" y="5517232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3NT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27784" y="764704"/>
            <a:ext cx="648072" cy="144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4" name="Rectangle 13"/>
          <p:cNvSpPr/>
          <p:nvPr/>
        </p:nvSpPr>
        <p:spPr>
          <a:xfrm>
            <a:off x="5292080" y="2348880"/>
            <a:ext cx="504056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Rectangle 16"/>
          <p:cNvSpPr/>
          <p:nvPr/>
        </p:nvSpPr>
        <p:spPr>
          <a:xfrm>
            <a:off x="7164288" y="3356992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Rectangle 17"/>
          <p:cNvSpPr/>
          <p:nvPr/>
        </p:nvSpPr>
        <p:spPr>
          <a:xfrm>
            <a:off x="2051720" y="3356992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Rectangle 18"/>
          <p:cNvSpPr/>
          <p:nvPr/>
        </p:nvSpPr>
        <p:spPr>
          <a:xfrm>
            <a:off x="2627784" y="2132856"/>
            <a:ext cx="504056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0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EXAMPLES </a:t>
            </a:r>
            <a:r>
              <a:rPr lang="en-NZ" sz="4000" b="1" dirty="0" smtClean="0"/>
              <a:t>... </a:t>
            </a:r>
            <a:r>
              <a:rPr lang="en-NZ" sz="4400" b="1" dirty="0" smtClean="0"/>
              <a:t>Full bidding (2)</a:t>
            </a:r>
            <a:endParaRPr lang="en-NZ" dirty="0"/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76059" y="908720"/>
            <a:ext cx="2554984" cy="35158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3560" y="4437112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pic>
        <p:nvPicPr>
          <p:cNvPr id="10" name="Picture 9" descr="1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1630" y="909997"/>
            <a:ext cx="2542218" cy="351327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1032" y="4437112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1NT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032" y="5241394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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3560" y="5229200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4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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99792" y="908720"/>
            <a:ext cx="57606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3" name="Rectangle 12"/>
          <p:cNvSpPr/>
          <p:nvPr/>
        </p:nvSpPr>
        <p:spPr>
          <a:xfrm>
            <a:off x="5364088" y="3248392"/>
            <a:ext cx="457200" cy="118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4" name="Rectangle 13"/>
          <p:cNvSpPr/>
          <p:nvPr/>
        </p:nvSpPr>
        <p:spPr>
          <a:xfrm>
            <a:off x="7380312" y="3915112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6" name="Rectangle 15"/>
          <p:cNvSpPr/>
          <p:nvPr/>
        </p:nvSpPr>
        <p:spPr>
          <a:xfrm>
            <a:off x="2483768" y="1556792"/>
            <a:ext cx="792088" cy="2880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EXAMPLES </a:t>
            </a:r>
            <a:r>
              <a:rPr lang="en-NZ" sz="4000" b="1" dirty="0" smtClean="0"/>
              <a:t>... </a:t>
            </a:r>
            <a:r>
              <a:rPr lang="en-NZ" sz="4400" b="1" dirty="0" smtClean="0"/>
              <a:t>Full bidding (3)</a:t>
            </a:r>
            <a:endParaRPr lang="en-NZ" dirty="0"/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rcRect b="7835"/>
          <a:stretch>
            <a:fillRect/>
          </a:stretch>
        </p:blipFill>
        <p:spPr>
          <a:xfrm>
            <a:off x="5380578" y="680080"/>
            <a:ext cx="2442707" cy="310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3560" y="3861048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pic>
        <p:nvPicPr>
          <p:cNvPr id="10" name="Picture 9" descr="1E.JPG"/>
          <p:cNvPicPr>
            <a:picLocks noChangeAspect="1"/>
          </p:cNvPicPr>
          <p:nvPr/>
        </p:nvPicPr>
        <p:blipFill>
          <a:blip r:embed="rId4" cstate="print"/>
          <a:srcRect b="7425"/>
          <a:stretch>
            <a:fillRect/>
          </a:stretch>
        </p:blipFill>
        <p:spPr>
          <a:xfrm>
            <a:off x="661630" y="692696"/>
            <a:ext cx="2451930" cy="3108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1032" y="3861048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1NT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032" y="4653136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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3560" y="4653136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3NT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032" y="5445224"/>
            <a:ext cx="7741368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Note … East must have 4 spades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27784" y="692696"/>
            <a:ext cx="504056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4" name="Rectangle 13"/>
          <p:cNvSpPr/>
          <p:nvPr/>
        </p:nvSpPr>
        <p:spPr>
          <a:xfrm>
            <a:off x="7380312" y="3284984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Rectangle 16"/>
          <p:cNvSpPr/>
          <p:nvPr/>
        </p:nvSpPr>
        <p:spPr>
          <a:xfrm>
            <a:off x="2411760" y="692696"/>
            <a:ext cx="792088" cy="3168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EXAMPLES </a:t>
            </a:r>
            <a:r>
              <a:rPr lang="en-NZ" sz="4000" b="1" dirty="0" smtClean="0"/>
              <a:t>... </a:t>
            </a:r>
            <a:r>
              <a:rPr lang="en-NZ" sz="4400" b="1" dirty="0" smtClean="0"/>
              <a:t>Full bidding (4)</a:t>
            </a:r>
            <a:endParaRPr lang="en-NZ" dirty="0"/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rcRect b="7747"/>
          <a:stretch>
            <a:fillRect/>
          </a:stretch>
        </p:blipFill>
        <p:spPr>
          <a:xfrm>
            <a:off x="5362242" y="692696"/>
            <a:ext cx="2480712" cy="310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3560" y="3861048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pic>
        <p:nvPicPr>
          <p:cNvPr id="10" name="Picture 9" descr="1E.JPG"/>
          <p:cNvPicPr>
            <a:picLocks noChangeAspect="1"/>
          </p:cNvPicPr>
          <p:nvPr/>
        </p:nvPicPr>
        <p:blipFill>
          <a:blip r:embed="rId4" cstate="print"/>
          <a:srcRect b="7683"/>
          <a:stretch>
            <a:fillRect/>
          </a:stretch>
        </p:blipFill>
        <p:spPr>
          <a:xfrm>
            <a:off x="661631" y="692696"/>
            <a:ext cx="2443911" cy="3108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1032" y="3861048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1NT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032" y="4653136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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3560" y="4653136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3NT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032" y="5445224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4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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7944" y="5445224"/>
            <a:ext cx="468052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Convert to spades</a:t>
            </a:r>
          </a:p>
        </p:txBody>
      </p:sp>
      <p:sp>
        <p:nvSpPr>
          <p:cNvPr id="14" name="Left Arrow 13"/>
          <p:cNvSpPr/>
          <p:nvPr/>
        </p:nvSpPr>
        <p:spPr>
          <a:xfrm>
            <a:off x="3491880" y="5589240"/>
            <a:ext cx="504056" cy="504056"/>
          </a:xfrm>
          <a:prstGeom prst="leftArrow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Rectangle 16"/>
          <p:cNvSpPr/>
          <p:nvPr/>
        </p:nvSpPr>
        <p:spPr>
          <a:xfrm>
            <a:off x="2699792" y="2996952"/>
            <a:ext cx="504056" cy="822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Rectangle 17"/>
          <p:cNvSpPr/>
          <p:nvPr/>
        </p:nvSpPr>
        <p:spPr>
          <a:xfrm>
            <a:off x="7308304" y="3284984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Rectangle 18"/>
          <p:cNvSpPr/>
          <p:nvPr/>
        </p:nvSpPr>
        <p:spPr>
          <a:xfrm>
            <a:off x="2627784" y="692696"/>
            <a:ext cx="936104" cy="3096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5" grpId="0" animBg="1"/>
      <p:bldP spid="16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EXAMPLES </a:t>
            </a:r>
            <a:r>
              <a:rPr lang="en-NZ" sz="4000" b="1" dirty="0" smtClean="0"/>
              <a:t>... </a:t>
            </a:r>
            <a:r>
              <a:rPr lang="en-NZ" sz="4400" b="1" dirty="0" smtClean="0"/>
              <a:t>Full bidding (5)</a:t>
            </a:r>
            <a:endParaRPr lang="en-NZ" dirty="0"/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rcRect b="10417"/>
          <a:stretch>
            <a:fillRect/>
          </a:stretch>
        </p:blipFill>
        <p:spPr>
          <a:xfrm>
            <a:off x="5220073" y="764704"/>
            <a:ext cx="2821607" cy="310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3560" y="3933056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pic>
        <p:nvPicPr>
          <p:cNvPr id="10" name="Picture 9" descr="1E.JPG"/>
          <p:cNvPicPr>
            <a:picLocks noChangeAspect="1"/>
          </p:cNvPicPr>
          <p:nvPr/>
        </p:nvPicPr>
        <p:blipFill>
          <a:blip r:embed="rId4" cstate="print"/>
          <a:srcRect b="9738"/>
          <a:stretch>
            <a:fillRect/>
          </a:stretch>
        </p:blipFill>
        <p:spPr>
          <a:xfrm>
            <a:off x="664356" y="764704"/>
            <a:ext cx="2494204" cy="3108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1032" y="3933056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1NT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032" y="4725144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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3560" y="4725144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PASS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5517232"/>
            <a:ext cx="6624736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Happy to play in hearts</a:t>
            </a:r>
          </a:p>
        </p:txBody>
      </p:sp>
      <p:sp>
        <p:nvSpPr>
          <p:cNvPr id="17" name="Left Arrow 16"/>
          <p:cNvSpPr/>
          <p:nvPr/>
        </p:nvSpPr>
        <p:spPr>
          <a:xfrm rot="5400000">
            <a:off x="7236296" y="5589240"/>
            <a:ext cx="504056" cy="504056"/>
          </a:xfrm>
          <a:prstGeom prst="leftArrow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4" name="Rectangle 13"/>
          <p:cNvSpPr/>
          <p:nvPr/>
        </p:nvSpPr>
        <p:spPr>
          <a:xfrm>
            <a:off x="2699792" y="764704"/>
            <a:ext cx="72008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Rectangle 17"/>
          <p:cNvSpPr/>
          <p:nvPr/>
        </p:nvSpPr>
        <p:spPr>
          <a:xfrm>
            <a:off x="5004048" y="2420888"/>
            <a:ext cx="648072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Rectangle 18"/>
          <p:cNvSpPr/>
          <p:nvPr/>
        </p:nvSpPr>
        <p:spPr>
          <a:xfrm>
            <a:off x="4932040" y="3212976"/>
            <a:ext cx="1584176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6" name="Rectangle 15"/>
          <p:cNvSpPr/>
          <p:nvPr/>
        </p:nvSpPr>
        <p:spPr>
          <a:xfrm>
            <a:off x="2411760" y="3356992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5" grpId="0" animBg="1"/>
      <p:bldP spid="13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EXAMPLES </a:t>
            </a:r>
            <a:r>
              <a:rPr lang="en-NZ" sz="4000" b="1" dirty="0" smtClean="0"/>
              <a:t>... </a:t>
            </a:r>
            <a:r>
              <a:rPr lang="en-NZ" sz="4400" b="1" dirty="0" smtClean="0"/>
              <a:t>Full bidding (6)</a:t>
            </a:r>
            <a:endParaRPr lang="en-NZ" dirty="0"/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rcRect b="8221"/>
          <a:stretch>
            <a:fillRect/>
          </a:stretch>
        </p:blipFill>
        <p:spPr>
          <a:xfrm>
            <a:off x="5220072" y="692696"/>
            <a:ext cx="2906872" cy="310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3560" y="3861048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pic>
        <p:nvPicPr>
          <p:cNvPr id="10" name="Picture 9" descr="1E.JPG"/>
          <p:cNvPicPr>
            <a:picLocks noChangeAspect="1"/>
          </p:cNvPicPr>
          <p:nvPr/>
        </p:nvPicPr>
        <p:blipFill>
          <a:blip r:embed="rId4" cstate="print"/>
          <a:srcRect b="9214"/>
          <a:stretch>
            <a:fillRect/>
          </a:stretch>
        </p:blipFill>
        <p:spPr>
          <a:xfrm>
            <a:off x="664356" y="692696"/>
            <a:ext cx="2512085" cy="3108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1032" y="3873242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1NT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032" y="4653136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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3560" y="4653136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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5445224"/>
            <a:ext cx="2952328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Pass</a:t>
            </a:r>
          </a:p>
        </p:txBody>
      </p:sp>
      <p:sp>
        <p:nvSpPr>
          <p:cNvPr id="17" name="Left Arrow 16"/>
          <p:cNvSpPr/>
          <p:nvPr/>
        </p:nvSpPr>
        <p:spPr>
          <a:xfrm rot="5400000">
            <a:off x="7740352" y="5517232"/>
            <a:ext cx="504056" cy="504056"/>
          </a:xfrm>
          <a:prstGeom prst="leftArrow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4" name="TextBox 13"/>
          <p:cNvSpPr txBox="1"/>
          <p:nvPr/>
        </p:nvSpPr>
        <p:spPr>
          <a:xfrm>
            <a:off x="3635896" y="5445224"/>
            <a:ext cx="4032448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This is a weak bid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699792" y="692696"/>
            <a:ext cx="792088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Rectangle 17"/>
          <p:cNvSpPr/>
          <p:nvPr/>
        </p:nvSpPr>
        <p:spPr>
          <a:xfrm>
            <a:off x="4932040" y="2348880"/>
            <a:ext cx="72008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Rectangle 18"/>
          <p:cNvSpPr/>
          <p:nvPr/>
        </p:nvSpPr>
        <p:spPr>
          <a:xfrm>
            <a:off x="5148064" y="3068960"/>
            <a:ext cx="1440160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Rectangle 19"/>
          <p:cNvSpPr/>
          <p:nvPr/>
        </p:nvSpPr>
        <p:spPr>
          <a:xfrm>
            <a:off x="7524328" y="3284984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1" name="Rectangle 20"/>
          <p:cNvSpPr/>
          <p:nvPr/>
        </p:nvSpPr>
        <p:spPr>
          <a:xfrm>
            <a:off x="2627784" y="3284984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5" grpId="0" animBg="1"/>
      <p:bldP spid="13" grpId="0" animBg="1"/>
      <p:bldP spid="17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 smtClean="0"/>
              <a:t>STAYMAN CAN ALSO BE USED FOR STRONG HANDS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84784"/>
            <a:ext cx="7848872" cy="44644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NZ" sz="3600" b="1" dirty="0" smtClean="0">
                <a:latin typeface="Calibri" pitchFamily="34" charset="0"/>
              </a:rPr>
              <a:t>Use after a 1NT overcall</a:t>
            </a:r>
          </a:p>
          <a:p>
            <a:pPr lvl="1">
              <a:lnSpc>
                <a:spcPct val="150000"/>
              </a:lnSpc>
            </a:pPr>
            <a:r>
              <a:rPr lang="en-NZ" sz="3600" dirty="0" smtClean="0">
                <a:latin typeface="Calibri" pitchFamily="34" charset="0"/>
              </a:rPr>
              <a:t>Invitational hands are now 8+ HCP</a:t>
            </a:r>
          </a:p>
          <a:p>
            <a:pPr>
              <a:lnSpc>
                <a:spcPct val="150000"/>
              </a:lnSpc>
            </a:pPr>
            <a:r>
              <a:rPr lang="en-NZ" sz="3600" b="1" dirty="0" smtClean="0">
                <a:latin typeface="Calibri" pitchFamily="34" charset="0"/>
              </a:rPr>
              <a:t>Use over 2NT openings</a:t>
            </a:r>
          </a:p>
          <a:p>
            <a:pPr lvl="1">
              <a:lnSpc>
                <a:spcPct val="150000"/>
              </a:lnSpc>
            </a:pPr>
            <a:r>
              <a:rPr lang="en-NZ" sz="3600" dirty="0" smtClean="0">
                <a:latin typeface="Calibri" pitchFamily="34" charset="0"/>
              </a:rPr>
              <a:t>No invitational option</a:t>
            </a:r>
            <a:endParaRPr lang="en-NZ" sz="3600" dirty="0">
              <a:latin typeface="Calibri" pitchFamily="34" charset="0"/>
            </a:endParaRPr>
          </a:p>
        </p:txBody>
      </p:sp>
      <p:pic>
        <p:nvPicPr>
          <p:cNvPr id="4" name="Picture 4" descr="C:\Users\Amanda\AppData\Local\Microsoft\Windows\Temporary Internet Files\Content.IE5\DLMTVB4T\MC90019818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996952"/>
            <a:ext cx="2771400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0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EXAMPLES </a:t>
            </a:r>
            <a:r>
              <a:rPr lang="en-NZ" sz="4000" b="1" dirty="0" smtClean="0"/>
              <a:t>... </a:t>
            </a:r>
            <a:r>
              <a:rPr lang="en-NZ" sz="4400" b="1" dirty="0" smtClean="0"/>
              <a:t>Full bidding (7)</a:t>
            </a:r>
            <a:endParaRPr lang="en-NZ" dirty="0"/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2886" y="999542"/>
            <a:ext cx="2404529" cy="32747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3560" y="4437112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3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pic>
        <p:nvPicPr>
          <p:cNvPr id="10" name="Picture 9" descr="1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4356" y="1052736"/>
            <a:ext cx="2536765" cy="31683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1032" y="4437112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2NT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032" y="5241394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3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3560" y="5229200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3NT</a:t>
            </a:r>
          </a:p>
        </p:txBody>
      </p:sp>
      <p:sp>
        <p:nvSpPr>
          <p:cNvPr id="9" name="Rectangle 8"/>
          <p:cNvSpPr/>
          <p:nvPr/>
        </p:nvSpPr>
        <p:spPr>
          <a:xfrm>
            <a:off x="1547664" y="1052736"/>
            <a:ext cx="18002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3" name="Rectangle 12"/>
          <p:cNvSpPr/>
          <p:nvPr/>
        </p:nvSpPr>
        <p:spPr>
          <a:xfrm>
            <a:off x="2411760" y="1772816"/>
            <a:ext cx="1008112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4" name="Rectangle 13"/>
          <p:cNvSpPr/>
          <p:nvPr/>
        </p:nvSpPr>
        <p:spPr>
          <a:xfrm>
            <a:off x="2411760" y="3140968"/>
            <a:ext cx="864096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6" name="Rectangle 15"/>
          <p:cNvSpPr/>
          <p:nvPr/>
        </p:nvSpPr>
        <p:spPr>
          <a:xfrm>
            <a:off x="5220072" y="980728"/>
            <a:ext cx="648072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Rectangle 16"/>
          <p:cNvSpPr/>
          <p:nvPr/>
        </p:nvSpPr>
        <p:spPr>
          <a:xfrm>
            <a:off x="5292080" y="4005064"/>
            <a:ext cx="100811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Rectangle 17"/>
          <p:cNvSpPr/>
          <p:nvPr/>
        </p:nvSpPr>
        <p:spPr>
          <a:xfrm>
            <a:off x="1979712" y="3789040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Rectangle 18"/>
          <p:cNvSpPr/>
          <p:nvPr/>
        </p:nvSpPr>
        <p:spPr>
          <a:xfrm>
            <a:off x="7380312" y="3789040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" name="Oval 2"/>
          <p:cNvSpPr/>
          <p:nvPr/>
        </p:nvSpPr>
        <p:spPr>
          <a:xfrm>
            <a:off x="6084168" y="4311040"/>
            <a:ext cx="1080120" cy="918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5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EXAMPLES </a:t>
            </a:r>
            <a:r>
              <a:rPr lang="en-NZ" sz="4000" b="1" dirty="0" smtClean="0"/>
              <a:t>... </a:t>
            </a:r>
            <a:r>
              <a:rPr lang="en-NZ" sz="4400" b="1" dirty="0" smtClean="0"/>
              <a:t>Full bidding (8)</a:t>
            </a:r>
            <a:br>
              <a:rPr lang="en-NZ" sz="4400" b="1" dirty="0" smtClean="0"/>
            </a:br>
            <a:r>
              <a:rPr lang="en-NZ" sz="4400" b="1" dirty="0" smtClean="0"/>
              <a:t>… after a 1</a:t>
            </a:r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400" b="1" dirty="0" smtClean="0">
                <a:sym typeface="Symbol"/>
              </a:rPr>
              <a:t> opening</a:t>
            </a:r>
            <a:endParaRPr lang="en-NZ" dirty="0"/>
          </a:p>
        </p:txBody>
      </p:sp>
      <p:pic>
        <p:nvPicPr>
          <p:cNvPr id="5" name="Picture 4" descr="1E.JPG"/>
          <p:cNvPicPr>
            <a:picLocks noChangeAspect="1"/>
          </p:cNvPicPr>
          <p:nvPr/>
        </p:nvPicPr>
        <p:blipFill>
          <a:blip r:embed="rId3" cstate="print"/>
          <a:srcRect b="8839"/>
          <a:stretch>
            <a:fillRect/>
          </a:stretch>
        </p:blipFill>
        <p:spPr>
          <a:xfrm>
            <a:off x="5422886" y="1106631"/>
            <a:ext cx="2404529" cy="29704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3560" y="4149080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2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pic>
        <p:nvPicPr>
          <p:cNvPr id="10" name="Picture 9" descr="1E.JPG"/>
          <p:cNvPicPr>
            <a:picLocks noChangeAspect="1"/>
          </p:cNvPicPr>
          <p:nvPr/>
        </p:nvPicPr>
        <p:blipFill>
          <a:blip r:embed="rId4" cstate="print"/>
          <a:srcRect b="9091"/>
          <a:stretch>
            <a:fillRect/>
          </a:stretch>
        </p:blipFill>
        <p:spPr>
          <a:xfrm>
            <a:off x="781607" y="1124744"/>
            <a:ext cx="2302262" cy="28803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1032" y="4089266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1NT </a:t>
            </a:r>
            <a:r>
              <a:rPr lang="en-NZ" sz="3600" b="1" dirty="0" smtClean="0">
                <a:solidFill>
                  <a:srgbClr val="2A700F"/>
                </a:solidFill>
              </a:rPr>
              <a:t>(overcall)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1032" y="4797152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2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3560" y="4869160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3</a:t>
            </a:r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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1032" y="5517232"/>
            <a:ext cx="298884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  <a:sym typeface="Symbol"/>
              </a:rPr>
              <a:t>4</a:t>
            </a:r>
            <a:endParaRPr lang="en-NZ" sz="4000" b="1" dirty="0" smtClean="0">
              <a:solidFill>
                <a:srgbClr val="2A700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7944" y="5589240"/>
            <a:ext cx="4680520" cy="70788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solidFill>
                  <a:srgbClr val="2A700F"/>
                </a:solidFill>
              </a:rPr>
              <a:t>Maximum, bid game</a:t>
            </a:r>
          </a:p>
        </p:txBody>
      </p:sp>
      <p:sp>
        <p:nvSpPr>
          <p:cNvPr id="14" name="Left Arrow 13"/>
          <p:cNvSpPr/>
          <p:nvPr/>
        </p:nvSpPr>
        <p:spPr>
          <a:xfrm>
            <a:off x="3491880" y="5733256"/>
            <a:ext cx="504056" cy="504056"/>
          </a:xfrm>
          <a:prstGeom prst="leftArrow">
            <a:avLst/>
          </a:prstGeom>
          <a:solidFill>
            <a:srgbClr val="2A7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6" name="Rectangle 15"/>
          <p:cNvSpPr/>
          <p:nvPr/>
        </p:nvSpPr>
        <p:spPr>
          <a:xfrm>
            <a:off x="2627784" y="2636912"/>
            <a:ext cx="792088" cy="144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Rectangle 16"/>
          <p:cNvSpPr/>
          <p:nvPr/>
        </p:nvSpPr>
        <p:spPr>
          <a:xfrm>
            <a:off x="5220072" y="2636912"/>
            <a:ext cx="648072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Rectangle 17"/>
          <p:cNvSpPr/>
          <p:nvPr/>
        </p:nvSpPr>
        <p:spPr>
          <a:xfrm>
            <a:off x="2051720" y="3501008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Rectangle 18"/>
          <p:cNvSpPr/>
          <p:nvPr/>
        </p:nvSpPr>
        <p:spPr>
          <a:xfrm>
            <a:off x="7236296" y="3573016"/>
            <a:ext cx="504056" cy="5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Rectangle 19"/>
          <p:cNvSpPr/>
          <p:nvPr/>
        </p:nvSpPr>
        <p:spPr>
          <a:xfrm>
            <a:off x="2411760" y="1124744"/>
            <a:ext cx="720080" cy="2448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1" name="Oval 20"/>
          <p:cNvSpPr/>
          <p:nvPr/>
        </p:nvSpPr>
        <p:spPr>
          <a:xfrm>
            <a:off x="6137920" y="4051448"/>
            <a:ext cx="1080120" cy="918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5" grpId="0" animBg="1"/>
      <p:bldP spid="9" grpId="0" animBg="1"/>
      <p:bldP spid="13" grpId="0" animBg="1"/>
      <p:bldP spid="14" grpId="0" animBg="1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IMPROVERS’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10919</TotalTime>
  <Words>853</Words>
  <Application>Microsoft Office PowerPoint</Application>
  <PresentationFormat>On-screen Show (4:3)</PresentationFormat>
  <Paragraphs>241</Paragraphs>
  <Slides>28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Symbol</vt:lpstr>
      <vt:lpstr>Office Theme</vt:lpstr>
      <vt:lpstr>PowerPoint Presentation</vt:lpstr>
      <vt:lpstr>Lesson One  Stayman Convention </vt:lpstr>
      <vt:lpstr>Basic Rules for Opening 1NT</vt:lpstr>
      <vt:lpstr>CURRENT Responses to 1NT</vt:lpstr>
      <vt:lpstr>CURRENT Responses to 1NT</vt:lpstr>
      <vt:lpstr>WHAT IS WRONG WITH THIS?</vt:lpstr>
      <vt:lpstr>WHO INVENTED STAYMAN?</vt:lpstr>
      <vt:lpstr>WHY USE STAYMAN?</vt:lpstr>
      <vt:lpstr>WHEN TO USE STAYMAN?</vt:lpstr>
      <vt:lpstr>EXAMPLES ... Stayman or Not?</vt:lpstr>
      <vt:lpstr>EXAMPLES ... Stayman or Not?</vt:lpstr>
      <vt:lpstr>EXAMPLES ... Stayman or Not?</vt:lpstr>
      <vt:lpstr>EXAMPLES ... Stayman or Not?</vt:lpstr>
      <vt:lpstr>HOW TO RESPOND TO STAYMAN 1NT – 2 - ?</vt:lpstr>
      <vt:lpstr>EXAMPLES ... Responding to Stayman</vt:lpstr>
      <vt:lpstr>EXAMPLES ... Responding to Stayman</vt:lpstr>
      <vt:lpstr>EXAMPLES ... Responding to Stayman</vt:lpstr>
      <vt:lpstr>WHAT HAPPENS NEXT? 1NT – 2 - 2/2/2 - ?</vt:lpstr>
      <vt:lpstr>EXAMPLES ... Full bidding (1)</vt:lpstr>
      <vt:lpstr>EXAMPLES ... Full bidding (2)</vt:lpstr>
      <vt:lpstr>EXAMPLES ... Full bidding (3)</vt:lpstr>
      <vt:lpstr>EXAMPLES ... Full bidding (4)</vt:lpstr>
      <vt:lpstr>EXAMPLES ... Full bidding (5)</vt:lpstr>
      <vt:lpstr>EXAMPLES ... Full bidding (6)</vt:lpstr>
      <vt:lpstr>STAYMAN CAN ALSO BE USED FOR STRONG HANDS</vt:lpstr>
      <vt:lpstr>EXAMPLES ... Full bidding (7)</vt:lpstr>
      <vt:lpstr>EXAMPLES ... Full bidding (8) … after a 1 opening</vt:lpstr>
      <vt:lpstr>IMPROVERS’ LESSONS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Karen Martelletti</cp:lastModifiedBy>
  <cp:revision>324</cp:revision>
  <dcterms:created xsi:type="dcterms:W3CDTF">2013-02-20T01:53:33Z</dcterms:created>
  <dcterms:modified xsi:type="dcterms:W3CDTF">2017-02-13T22:38:17Z</dcterms:modified>
</cp:coreProperties>
</file>