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11"/>
  </p:notesMasterIdLst>
  <p:handoutMasterIdLst>
    <p:handoutMasterId r:id="rId12"/>
  </p:handoutMasterIdLst>
  <p:sldIdLst>
    <p:sldId id="420" r:id="rId2"/>
    <p:sldId id="421" r:id="rId3"/>
    <p:sldId id="422" r:id="rId4"/>
    <p:sldId id="429" r:id="rId5"/>
    <p:sldId id="433" r:id="rId6"/>
    <p:sldId id="434" r:id="rId7"/>
    <p:sldId id="435" r:id="rId8"/>
    <p:sldId id="426" r:id="rId9"/>
    <p:sldId id="427" r:id="rId10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70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68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>
              <a:defRPr sz="1300"/>
            </a:lvl1pPr>
          </a:lstStyle>
          <a:p>
            <a:fld id="{93690369-EA61-4D28-ABAA-339CB8F82449}" type="datetimeFigureOut">
              <a:rPr lang="en-NZ" smtClean="0"/>
              <a:pPr/>
              <a:t>27/03/2017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r">
              <a:defRPr sz="1300"/>
            </a:lvl1pPr>
          </a:lstStyle>
          <a:p>
            <a:fld id="{17E71328-DAE2-47C5-957A-12A4CF7223B5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239671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>
              <a:defRPr sz="1300"/>
            </a:lvl1pPr>
          </a:lstStyle>
          <a:p>
            <a:fld id="{854AD07A-8AE9-4621-8908-CC63674184FC}" type="datetimeFigureOut">
              <a:rPr lang="en-NZ" smtClean="0"/>
              <a:pPr/>
              <a:t>27/03/2017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62" tIns="47781" rIns="95562" bIns="47781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5562" tIns="47781" rIns="95562" bIns="4778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r">
              <a:defRPr sz="1300"/>
            </a:lvl1pPr>
          </a:lstStyle>
          <a:p>
            <a:fld id="{E141E241-F53C-41FE-9ADC-BC7D7146BCD4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84332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Updated slightly by Karen M 27</a:t>
            </a:r>
            <a:r>
              <a:rPr lang="en-US" baseline="30000" dirty="0" smtClean="0"/>
              <a:t>th</a:t>
            </a:r>
            <a:r>
              <a:rPr lang="en-US" dirty="0" smtClean="0"/>
              <a:t> March, 2017 – Slide 6 had 9 repeated in the 2</a:t>
            </a:r>
            <a:r>
              <a:rPr lang="en-US" baseline="30000" dirty="0" smtClean="0"/>
              <a:t>nd</a:t>
            </a:r>
            <a:r>
              <a:rPr lang="en-US" dirty="0" smtClean="0"/>
              <a:t> hand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4377657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9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581925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gradFill>
          <a:gsLst>
            <a:gs pos="52381">
              <a:schemeClr val="bg1">
                <a:alpha val="37000"/>
              </a:schemeClr>
            </a:gs>
            <a:gs pos="66667">
              <a:schemeClr val="accent6">
                <a:lumMod val="20000"/>
                <a:lumOff val="80000"/>
                <a:alpha val="2000"/>
              </a:schemeClr>
            </a:gs>
            <a:gs pos="85000">
              <a:schemeClr val="accent6">
                <a:lumMod val="40000"/>
                <a:lumOff val="60000"/>
                <a:alpha val="64000"/>
              </a:schemeClr>
            </a:gs>
            <a:gs pos="94000">
              <a:srgbClr val="213315">
                <a:alpha val="64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 b="1"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27-Mar-17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29"/>
          <a:stretch/>
        </p:blipFill>
        <p:spPr>
          <a:xfrm>
            <a:off x="0" y="6237970"/>
            <a:ext cx="9144000" cy="60188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7593" y="238590"/>
            <a:ext cx="1908815" cy="618660"/>
          </a:xfrm>
          <a:prstGeom prst="rect">
            <a:avLst/>
          </a:prstGeom>
        </p:spPr>
      </p:pic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092111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gradFill>
          <a:gsLst>
            <a:gs pos="52381">
              <a:schemeClr val="bg1">
                <a:alpha val="37000"/>
              </a:schemeClr>
            </a:gs>
            <a:gs pos="66667">
              <a:schemeClr val="accent6">
                <a:lumMod val="20000"/>
                <a:lumOff val="80000"/>
                <a:alpha val="2000"/>
              </a:schemeClr>
            </a:gs>
            <a:gs pos="85000">
              <a:schemeClr val="accent6">
                <a:lumMod val="40000"/>
                <a:lumOff val="60000"/>
                <a:alpha val="64000"/>
              </a:schemeClr>
            </a:gs>
            <a:gs pos="94000">
              <a:srgbClr val="213315">
                <a:alpha val="64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0" y="6259145"/>
            <a:ext cx="9162703" cy="601885"/>
            <a:chOff x="0" y="6262255"/>
            <a:chExt cx="12216937" cy="601885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6294864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 algn="ctr">
              <a:defRPr sz="4500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27-Mar-17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8" name="Picture 7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0487752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27-Mar-17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4331433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27-Mar-17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11" name="Picture 10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8141301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27-Mar-17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797016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27-Mar-17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6" name="Picture 5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3790992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52381">
              <a:schemeClr val="bg1"/>
            </a:gs>
            <a:gs pos="66667">
              <a:schemeClr val="accent6">
                <a:lumMod val="20000"/>
                <a:lumOff val="80000"/>
                <a:alpha val="43000"/>
              </a:schemeClr>
            </a:gs>
            <a:gs pos="81000">
              <a:schemeClr val="accent6">
                <a:lumMod val="40000"/>
                <a:lumOff val="60000"/>
                <a:alpha val="76000"/>
              </a:schemeClr>
            </a:gs>
            <a:gs pos="93000">
              <a:srgbClr val="213315">
                <a:alpha val="64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229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67544" y="1268760"/>
            <a:ext cx="8229600" cy="20882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6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BEGINNERS’ LESSONS</a:t>
            </a:r>
            <a:r>
              <a:rPr kumimoji="0" lang="en-NZ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NZ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NZ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Welcome</a:t>
            </a:r>
            <a:endParaRPr kumimoji="0" lang="en-NZ" sz="6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623048" y="3789040"/>
            <a:ext cx="6837384" cy="15716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Teacher: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Your Name Here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Telephone:  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123 4567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</a:t>
            </a:r>
            <a:r>
              <a:rPr kumimoji="0" lang="en-NZ" sz="2800" b="0" i="1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email@address.co.nz</a:t>
            </a:r>
            <a:endParaRPr kumimoji="0" lang="en-NZ" sz="2800" b="0" i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pic>
        <p:nvPicPr>
          <p:cNvPr id="7" name="Picture 1" descr="TBC 2012 logo smaller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827584" y="3357779"/>
            <a:ext cx="1584176" cy="1901010"/>
          </a:xfrm>
          <a:prstGeom prst="rect">
            <a:avLst/>
          </a:prstGeom>
          <a:noFill/>
        </p:spPr>
      </p:pic>
      <p:sp>
        <p:nvSpPr>
          <p:cNvPr id="9" name="Footer Placeholder 12"/>
          <p:cNvSpPr>
            <a:spLocks noGrp="1"/>
          </p:cNvSpPr>
          <p:nvPr>
            <p:ph type="ftr" sz="quarter" idx="4294967295"/>
          </p:nvPr>
        </p:nvSpPr>
        <p:spPr>
          <a:xfrm>
            <a:off x="251520" y="5949280"/>
            <a:ext cx="8640960" cy="288032"/>
          </a:xfrm>
          <a:prstGeom prst="rect">
            <a:avLst/>
          </a:prstGeom>
        </p:spPr>
        <p:txBody>
          <a:bodyPr/>
          <a:lstStyle/>
          <a:p>
            <a:r>
              <a:rPr lang="en-NZ" sz="1100" dirty="0" smtClean="0">
                <a:latin typeface="+mj-lt"/>
              </a:rPr>
              <a:t>© Copyright Reserved New Zealand Bridge Inc. 2015                                                                                                                           Prepared by Amanda Smith</a:t>
            </a:r>
            <a:endParaRPr lang="en-NZ" sz="11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51461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67544" y="1916832"/>
            <a:ext cx="8229600" cy="2520280"/>
          </a:xfrm>
        </p:spPr>
        <p:txBody>
          <a:bodyPr>
            <a:normAutofit fontScale="90000"/>
          </a:bodyPr>
          <a:lstStyle/>
          <a:p>
            <a:pPr algn="ctr"/>
            <a:r>
              <a:rPr lang="en-NZ" sz="4900" b="1" dirty="0" smtClean="0"/>
              <a:t>Tip</a:t>
            </a:r>
            <a:r>
              <a:rPr lang="en-NZ" sz="4400" b="1" dirty="0" smtClean="0"/>
              <a:t/>
            </a:r>
            <a:br>
              <a:rPr lang="en-NZ" sz="4400" b="1" dirty="0" smtClean="0"/>
            </a:br>
            <a:r>
              <a:rPr lang="en-NZ" sz="4400" b="1" dirty="0" smtClean="0"/>
              <a:t/>
            </a:r>
            <a:br>
              <a:rPr lang="en-NZ" sz="4400" b="1" dirty="0" smtClean="0"/>
            </a:br>
            <a:r>
              <a:rPr lang="en-NZ" sz="4400" dirty="0" smtClean="0"/>
              <a:t/>
            </a:r>
            <a:br>
              <a:rPr lang="en-NZ" sz="4400" dirty="0" smtClean="0"/>
            </a:br>
            <a:r>
              <a:rPr lang="en-NZ" sz="4400" dirty="0" smtClean="0"/>
              <a:t>The Finesse</a:t>
            </a:r>
            <a:endParaRPr lang="en-N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-99392"/>
            <a:ext cx="8229600" cy="1143000"/>
          </a:xfrm>
        </p:spPr>
        <p:txBody>
          <a:bodyPr>
            <a:normAutofit/>
          </a:bodyPr>
          <a:lstStyle/>
          <a:p>
            <a:r>
              <a:rPr lang="en-NZ" sz="4400" b="1" dirty="0" smtClean="0"/>
              <a:t>PLAY OF THE HAND – THE FINESSE</a:t>
            </a:r>
            <a:endParaRPr lang="en-NZ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052736"/>
            <a:ext cx="8229600" cy="4389120"/>
          </a:xfrm>
        </p:spPr>
        <p:txBody>
          <a:bodyPr>
            <a:normAutofit/>
          </a:bodyPr>
          <a:lstStyle/>
          <a:p>
            <a:pPr algn="just"/>
            <a:r>
              <a:rPr lang="en-NZ" sz="3600" dirty="0" smtClean="0"/>
              <a:t>The </a:t>
            </a:r>
            <a:r>
              <a:rPr lang="en-NZ" sz="3600" b="1" dirty="0" smtClean="0"/>
              <a:t>FINESSE</a:t>
            </a:r>
            <a:r>
              <a:rPr lang="en-NZ" sz="3600" dirty="0" smtClean="0"/>
              <a:t> is an attempt to gain a trick with a card that would normally be beaten by a higher card.</a:t>
            </a:r>
          </a:p>
          <a:p>
            <a:endParaRPr lang="en-NZ" sz="3600" dirty="0" smtClean="0"/>
          </a:p>
          <a:p>
            <a:pPr algn="just"/>
            <a:r>
              <a:rPr lang="en-NZ" sz="3600" dirty="0" smtClean="0"/>
              <a:t>Generally you should play a low card </a:t>
            </a:r>
            <a:r>
              <a:rPr lang="en-NZ" sz="3600" b="1" dirty="0" smtClean="0"/>
              <a:t>TOWARDS</a:t>
            </a:r>
            <a:r>
              <a:rPr lang="en-NZ" sz="3600" dirty="0" smtClean="0"/>
              <a:t> honour cards hoping that the second player has the missing honour card.</a:t>
            </a:r>
            <a:endParaRPr lang="en-NZ" sz="9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-99392"/>
            <a:ext cx="8229600" cy="1143000"/>
          </a:xfrm>
        </p:spPr>
        <p:txBody>
          <a:bodyPr>
            <a:normAutofit/>
          </a:bodyPr>
          <a:lstStyle/>
          <a:p>
            <a:r>
              <a:rPr lang="en-NZ" sz="4400" b="1" dirty="0" smtClean="0"/>
              <a:t>PLAY OF THE HAND – THE FINESSE</a:t>
            </a:r>
            <a:endParaRPr lang="en-NZ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272128"/>
            <a:ext cx="8229600" cy="4389120"/>
          </a:xfrm>
        </p:spPr>
        <p:txBody>
          <a:bodyPr/>
          <a:lstStyle/>
          <a:p>
            <a:pPr algn="ctr">
              <a:buNone/>
            </a:pPr>
            <a:endParaRPr lang="en-NZ" sz="2800" dirty="0" smtClean="0"/>
          </a:p>
          <a:p>
            <a:pPr algn="ctr">
              <a:buNone/>
            </a:pPr>
            <a:endParaRPr lang="en-NZ" sz="2800" b="1" dirty="0" smtClean="0"/>
          </a:p>
          <a:p>
            <a:pPr algn="ctr">
              <a:buNone/>
            </a:pPr>
            <a:endParaRPr lang="en-NZ" sz="2800" b="1" dirty="0" smtClean="0"/>
          </a:p>
          <a:p>
            <a:pPr algn="ctr">
              <a:buNone/>
            </a:pPr>
            <a:endParaRPr lang="en-NZ" sz="2400" b="1" dirty="0" smtClean="0"/>
          </a:p>
          <a:p>
            <a:pPr algn="ctr">
              <a:buNone/>
            </a:pPr>
            <a:endParaRPr lang="en-NZ" sz="1800" b="1" i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en-NZ" sz="3600" b="1" i="1" dirty="0" smtClean="0">
                <a:solidFill>
                  <a:srgbClr val="FF0000"/>
                </a:solidFill>
              </a:rPr>
              <a:t>How can we make 2 tricks in this suit?</a:t>
            </a:r>
          </a:p>
          <a:p>
            <a:pPr algn="ctr">
              <a:buNone/>
            </a:pPr>
            <a:endParaRPr lang="en-NZ" sz="9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539552" y="5445224"/>
            <a:ext cx="8208912" cy="584775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buNone/>
            </a:pPr>
            <a:r>
              <a:rPr lang="en-NZ" sz="32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Hope that the 2</a:t>
            </a:r>
            <a:r>
              <a:rPr lang="en-NZ" sz="3200" b="1" baseline="30000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nd</a:t>
            </a:r>
            <a:r>
              <a:rPr lang="en-NZ" sz="32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 player has the missing KING</a:t>
            </a:r>
            <a:endParaRPr lang="en-NZ" dirty="0">
              <a:ln>
                <a:solidFill>
                  <a:srgbClr val="2A700F"/>
                </a:solidFill>
              </a:ln>
              <a:solidFill>
                <a:srgbClr val="2A700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9552" y="4365104"/>
            <a:ext cx="80648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NZ" sz="2800" b="1" dirty="0" smtClean="0"/>
              <a:t>Play a low card </a:t>
            </a:r>
            <a:r>
              <a:rPr lang="en-NZ" sz="2800" b="1" u="sng" dirty="0" smtClean="0"/>
              <a:t>TOWARDS</a:t>
            </a:r>
            <a:r>
              <a:rPr lang="en-NZ" sz="2800" b="1" dirty="0" smtClean="0"/>
              <a:t> the Queen if 2</a:t>
            </a:r>
            <a:r>
              <a:rPr lang="en-NZ" sz="2800" b="1" baseline="30000" dirty="0" smtClean="0"/>
              <a:t>nd</a:t>
            </a:r>
            <a:r>
              <a:rPr lang="en-NZ" sz="2800" b="1" dirty="0" smtClean="0"/>
              <a:t> player does not play the King</a:t>
            </a:r>
            <a:endParaRPr lang="en-NZ" sz="2800" b="1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524000" y="908719"/>
          <a:ext cx="5208240" cy="238122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99928"/>
                <a:gridCol w="2808312"/>
              </a:tblGrid>
              <a:tr h="696078">
                <a:tc>
                  <a:txBody>
                    <a:bodyPr/>
                    <a:lstStyle/>
                    <a:p>
                      <a:r>
                        <a:rPr lang="en-NZ" sz="4000" b="1" dirty="0" smtClean="0"/>
                        <a:t>Dummy</a:t>
                      </a:r>
                      <a:endParaRPr lang="en-NZ" sz="4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sz="4000" b="1" dirty="0" smtClean="0"/>
                        <a:t> A Q 3</a:t>
                      </a:r>
                      <a:endParaRPr lang="en-NZ" sz="4000" b="1" dirty="0"/>
                    </a:p>
                  </a:txBody>
                  <a:tcPr/>
                </a:tc>
              </a:tr>
              <a:tr h="840093">
                <a:tc>
                  <a:txBody>
                    <a:bodyPr/>
                    <a:lstStyle/>
                    <a:p>
                      <a:endParaRPr lang="en-NZ" sz="4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NZ" sz="4000" b="1" dirty="0"/>
                    </a:p>
                  </a:txBody>
                  <a:tcPr/>
                </a:tc>
              </a:tr>
              <a:tr h="840093">
                <a:tc>
                  <a:txBody>
                    <a:bodyPr/>
                    <a:lstStyle/>
                    <a:p>
                      <a:r>
                        <a:rPr lang="en-NZ" sz="4000" b="1" dirty="0" smtClean="0"/>
                        <a:t>You</a:t>
                      </a:r>
                      <a:endParaRPr lang="en-NZ" sz="4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sz="4000" b="1" dirty="0" smtClean="0"/>
                        <a:t>9 7 4</a:t>
                      </a:r>
                      <a:endParaRPr lang="en-NZ" sz="40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-99392"/>
            <a:ext cx="8229600" cy="1143000"/>
          </a:xfrm>
        </p:spPr>
        <p:txBody>
          <a:bodyPr>
            <a:normAutofit/>
          </a:bodyPr>
          <a:lstStyle/>
          <a:p>
            <a:r>
              <a:rPr lang="en-NZ" sz="4400" b="1" dirty="0" smtClean="0"/>
              <a:t>PLAY OF THE HAND – THE FINESSE</a:t>
            </a:r>
            <a:endParaRPr lang="en-NZ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272128"/>
            <a:ext cx="8229600" cy="4389120"/>
          </a:xfrm>
        </p:spPr>
        <p:txBody>
          <a:bodyPr/>
          <a:lstStyle/>
          <a:p>
            <a:pPr algn="ctr">
              <a:buNone/>
            </a:pPr>
            <a:endParaRPr lang="en-NZ" sz="2800" dirty="0" smtClean="0"/>
          </a:p>
          <a:p>
            <a:pPr algn="ctr">
              <a:buNone/>
            </a:pPr>
            <a:endParaRPr lang="en-NZ" sz="2800" b="1" dirty="0" smtClean="0"/>
          </a:p>
          <a:p>
            <a:pPr algn="ctr">
              <a:buNone/>
            </a:pPr>
            <a:endParaRPr lang="en-NZ" sz="2800" b="1" dirty="0" smtClean="0"/>
          </a:p>
          <a:p>
            <a:pPr algn="ctr">
              <a:buNone/>
            </a:pPr>
            <a:endParaRPr lang="en-NZ" sz="2400" b="1" dirty="0" smtClean="0"/>
          </a:p>
          <a:p>
            <a:pPr algn="ctr">
              <a:buNone/>
            </a:pPr>
            <a:endParaRPr lang="en-NZ" sz="1800" b="1" i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en-NZ" sz="3600" b="1" i="1" dirty="0" smtClean="0">
                <a:solidFill>
                  <a:srgbClr val="FF0000"/>
                </a:solidFill>
              </a:rPr>
              <a:t>How can we make 2 tricks in this suit?</a:t>
            </a:r>
          </a:p>
          <a:p>
            <a:pPr algn="ctr">
              <a:buNone/>
            </a:pPr>
            <a:endParaRPr lang="en-NZ" sz="9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539552" y="5445224"/>
            <a:ext cx="8208912" cy="584775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buNone/>
            </a:pPr>
            <a:r>
              <a:rPr lang="en-NZ" sz="32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Hope that the 2</a:t>
            </a:r>
            <a:r>
              <a:rPr lang="en-NZ" sz="3200" b="1" baseline="30000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nd</a:t>
            </a:r>
            <a:r>
              <a:rPr lang="en-NZ" sz="32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 player has the missing KING</a:t>
            </a:r>
            <a:endParaRPr lang="en-NZ" dirty="0">
              <a:ln>
                <a:solidFill>
                  <a:srgbClr val="2A700F"/>
                </a:solidFill>
              </a:ln>
              <a:solidFill>
                <a:srgbClr val="2A700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9552" y="4365104"/>
            <a:ext cx="80648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NZ" sz="2800" b="1" dirty="0" smtClean="0"/>
              <a:t>Play the Queen.  If 2</a:t>
            </a:r>
            <a:r>
              <a:rPr lang="en-NZ" sz="2800" b="1" baseline="30000" dirty="0" smtClean="0"/>
              <a:t>nd</a:t>
            </a:r>
            <a:r>
              <a:rPr lang="en-NZ" sz="2800" b="1" dirty="0" smtClean="0"/>
              <a:t> player does not play the King, play a low card</a:t>
            </a:r>
            <a:endParaRPr lang="en-NZ" sz="2800" b="1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524000" y="908719"/>
          <a:ext cx="5208240" cy="238122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99928"/>
                <a:gridCol w="2808312"/>
              </a:tblGrid>
              <a:tr h="696078">
                <a:tc>
                  <a:txBody>
                    <a:bodyPr/>
                    <a:lstStyle/>
                    <a:p>
                      <a:r>
                        <a:rPr lang="en-NZ" sz="4000" b="1" dirty="0" smtClean="0"/>
                        <a:t>Dummy</a:t>
                      </a:r>
                      <a:endParaRPr lang="en-NZ" sz="4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sz="4000" b="1" dirty="0" smtClean="0"/>
                        <a:t> A 9 8</a:t>
                      </a:r>
                      <a:endParaRPr lang="en-NZ" sz="4000" b="1" dirty="0"/>
                    </a:p>
                  </a:txBody>
                  <a:tcPr/>
                </a:tc>
              </a:tr>
              <a:tr h="840093">
                <a:tc>
                  <a:txBody>
                    <a:bodyPr/>
                    <a:lstStyle/>
                    <a:p>
                      <a:endParaRPr lang="en-NZ" sz="4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NZ" sz="4000" b="1" dirty="0"/>
                    </a:p>
                  </a:txBody>
                  <a:tcPr/>
                </a:tc>
              </a:tr>
              <a:tr h="840093">
                <a:tc>
                  <a:txBody>
                    <a:bodyPr/>
                    <a:lstStyle/>
                    <a:p>
                      <a:r>
                        <a:rPr lang="en-NZ" sz="4000" b="1" dirty="0" smtClean="0"/>
                        <a:t>You</a:t>
                      </a:r>
                      <a:endParaRPr lang="en-NZ" sz="4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sz="4000" b="1" dirty="0" smtClean="0"/>
                        <a:t>Q J 10</a:t>
                      </a:r>
                      <a:endParaRPr lang="en-NZ" sz="40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-99392"/>
            <a:ext cx="8229600" cy="1143000"/>
          </a:xfrm>
        </p:spPr>
        <p:txBody>
          <a:bodyPr>
            <a:normAutofit/>
          </a:bodyPr>
          <a:lstStyle/>
          <a:p>
            <a:r>
              <a:rPr lang="en-NZ" sz="4400" b="1" dirty="0" smtClean="0"/>
              <a:t>PLAY OF THE HAND – THE FINESSE</a:t>
            </a:r>
            <a:endParaRPr lang="en-NZ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272128"/>
            <a:ext cx="8229600" cy="4389120"/>
          </a:xfrm>
        </p:spPr>
        <p:txBody>
          <a:bodyPr/>
          <a:lstStyle/>
          <a:p>
            <a:pPr algn="ctr">
              <a:buNone/>
            </a:pPr>
            <a:endParaRPr lang="en-NZ" sz="2800" dirty="0" smtClean="0"/>
          </a:p>
          <a:p>
            <a:pPr algn="ctr">
              <a:buNone/>
            </a:pPr>
            <a:endParaRPr lang="en-NZ" sz="2800" b="1" dirty="0" smtClean="0"/>
          </a:p>
          <a:p>
            <a:pPr algn="ctr">
              <a:buNone/>
            </a:pPr>
            <a:endParaRPr lang="en-NZ" sz="2800" b="1" dirty="0" smtClean="0"/>
          </a:p>
          <a:p>
            <a:pPr algn="ctr">
              <a:buNone/>
            </a:pPr>
            <a:endParaRPr lang="en-NZ" sz="2400" b="1" dirty="0" smtClean="0"/>
          </a:p>
          <a:p>
            <a:pPr algn="ctr">
              <a:buNone/>
            </a:pPr>
            <a:endParaRPr lang="en-NZ" sz="1800" b="1" i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en-NZ" sz="3600" b="1" i="1" dirty="0" smtClean="0">
                <a:solidFill>
                  <a:srgbClr val="FF0000"/>
                </a:solidFill>
              </a:rPr>
              <a:t>How can we make 1 trick in this suit?</a:t>
            </a:r>
          </a:p>
          <a:p>
            <a:pPr algn="ctr">
              <a:buNone/>
            </a:pPr>
            <a:endParaRPr lang="en-NZ" sz="9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539552" y="5445224"/>
            <a:ext cx="8208912" cy="584775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buNone/>
            </a:pPr>
            <a:r>
              <a:rPr lang="en-NZ" sz="32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Hope that the 2</a:t>
            </a:r>
            <a:r>
              <a:rPr lang="en-NZ" sz="3200" b="1" baseline="30000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nd</a:t>
            </a:r>
            <a:r>
              <a:rPr lang="en-NZ" sz="32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 player has the missing ACE</a:t>
            </a:r>
            <a:endParaRPr lang="en-NZ" dirty="0">
              <a:ln>
                <a:solidFill>
                  <a:srgbClr val="2A700F"/>
                </a:solidFill>
              </a:ln>
              <a:solidFill>
                <a:srgbClr val="2A700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9552" y="4365104"/>
            <a:ext cx="80648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NZ" sz="2800" b="1" dirty="0" smtClean="0"/>
              <a:t>Play a low card </a:t>
            </a:r>
            <a:r>
              <a:rPr lang="en-NZ" sz="2800" b="1" u="sng" dirty="0" smtClean="0"/>
              <a:t>TOWARDS</a:t>
            </a:r>
            <a:r>
              <a:rPr lang="en-NZ" sz="2800" b="1" dirty="0" smtClean="0"/>
              <a:t> the King if 2</a:t>
            </a:r>
            <a:r>
              <a:rPr lang="en-NZ" sz="2800" b="1" baseline="30000" dirty="0" smtClean="0"/>
              <a:t>nd</a:t>
            </a:r>
            <a:r>
              <a:rPr lang="en-NZ" sz="2800" b="1" dirty="0" smtClean="0"/>
              <a:t> player does not play the Ace</a:t>
            </a:r>
            <a:endParaRPr lang="en-NZ" sz="2800" b="1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8305244"/>
              </p:ext>
            </p:extLst>
          </p:nvPr>
        </p:nvGraphicFramePr>
        <p:xfrm>
          <a:off x="1524000" y="908719"/>
          <a:ext cx="5208240" cy="238122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99928"/>
                <a:gridCol w="2808312"/>
              </a:tblGrid>
              <a:tr h="696078">
                <a:tc>
                  <a:txBody>
                    <a:bodyPr/>
                    <a:lstStyle/>
                    <a:p>
                      <a:r>
                        <a:rPr lang="en-NZ" sz="4000" b="1" dirty="0" smtClean="0"/>
                        <a:t>Dummy</a:t>
                      </a:r>
                      <a:endParaRPr lang="en-NZ" sz="4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sz="4000" b="1" dirty="0" smtClean="0"/>
                        <a:t>K 9 8</a:t>
                      </a:r>
                      <a:endParaRPr lang="en-NZ" sz="4000" b="1" dirty="0"/>
                    </a:p>
                  </a:txBody>
                  <a:tcPr/>
                </a:tc>
              </a:tr>
              <a:tr h="840093">
                <a:tc>
                  <a:txBody>
                    <a:bodyPr/>
                    <a:lstStyle/>
                    <a:p>
                      <a:endParaRPr lang="en-NZ" sz="4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NZ" sz="4000" b="1" dirty="0"/>
                    </a:p>
                  </a:txBody>
                  <a:tcPr/>
                </a:tc>
              </a:tr>
              <a:tr h="840093">
                <a:tc>
                  <a:txBody>
                    <a:bodyPr/>
                    <a:lstStyle/>
                    <a:p>
                      <a:r>
                        <a:rPr lang="en-NZ" sz="4000" b="1" dirty="0" smtClean="0"/>
                        <a:t>You</a:t>
                      </a:r>
                      <a:endParaRPr lang="en-NZ" sz="4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sz="4000" b="1" dirty="0" smtClean="0"/>
                        <a:t>7 6 </a:t>
                      </a:r>
                      <a:r>
                        <a:rPr lang="en-NZ" sz="4000" b="1" dirty="0" smtClean="0"/>
                        <a:t>4</a:t>
                      </a:r>
                      <a:endParaRPr lang="en-NZ" sz="40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-99392"/>
            <a:ext cx="8229600" cy="1143000"/>
          </a:xfrm>
        </p:spPr>
        <p:txBody>
          <a:bodyPr>
            <a:normAutofit/>
          </a:bodyPr>
          <a:lstStyle/>
          <a:p>
            <a:r>
              <a:rPr lang="en-NZ" sz="4400" b="1" dirty="0" smtClean="0"/>
              <a:t>PLAY OF THE HAND – THE FINESSE</a:t>
            </a:r>
            <a:endParaRPr lang="en-NZ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272128"/>
            <a:ext cx="8229600" cy="4389120"/>
          </a:xfrm>
        </p:spPr>
        <p:txBody>
          <a:bodyPr/>
          <a:lstStyle/>
          <a:p>
            <a:pPr algn="ctr">
              <a:buNone/>
            </a:pPr>
            <a:endParaRPr lang="en-NZ" sz="2800" dirty="0" smtClean="0"/>
          </a:p>
          <a:p>
            <a:pPr algn="ctr">
              <a:buNone/>
            </a:pPr>
            <a:endParaRPr lang="en-NZ" sz="2800" b="1" dirty="0" smtClean="0"/>
          </a:p>
          <a:p>
            <a:pPr algn="ctr">
              <a:buNone/>
            </a:pPr>
            <a:endParaRPr lang="en-NZ" sz="2800" b="1" dirty="0" smtClean="0"/>
          </a:p>
          <a:p>
            <a:pPr algn="ctr">
              <a:buNone/>
            </a:pPr>
            <a:endParaRPr lang="en-NZ" sz="2400" b="1" dirty="0" smtClean="0"/>
          </a:p>
          <a:p>
            <a:pPr algn="ctr">
              <a:buNone/>
            </a:pPr>
            <a:endParaRPr lang="en-NZ" sz="1800" b="1" i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en-NZ" sz="3600" b="1" i="1" dirty="0" smtClean="0">
                <a:solidFill>
                  <a:srgbClr val="FF0000"/>
                </a:solidFill>
              </a:rPr>
              <a:t>How can we make 2 tricks in this suit?</a:t>
            </a:r>
          </a:p>
          <a:p>
            <a:pPr algn="ctr">
              <a:buNone/>
            </a:pPr>
            <a:endParaRPr lang="en-NZ" sz="9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539552" y="5445224"/>
            <a:ext cx="8208912" cy="584775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buNone/>
            </a:pPr>
            <a:r>
              <a:rPr lang="en-NZ" sz="32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Hope that the 2</a:t>
            </a:r>
            <a:r>
              <a:rPr lang="en-NZ" sz="3200" b="1" baseline="30000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nd</a:t>
            </a:r>
            <a:r>
              <a:rPr lang="en-NZ" sz="32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 player has the missing ACE</a:t>
            </a:r>
            <a:endParaRPr lang="en-NZ" dirty="0">
              <a:ln>
                <a:solidFill>
                  <a:srgbClr val="2A700F"/>
                </a:solidFill>
              </a:ln>
              <a:solidFill>
                <a:srgbClr val="2A700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9552" y="4365104"/>
            <a:ext cx="80648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NZ" sz="2400" b="1" dirty="0" smtClean="0"/>
              <a:t>Play a low card </a:t>
            </a:r>
            <a:r>
              <a:rPr lang="en-NZ" sz="2400" b="1" u="sng" dirty="0" smtClean="0"/>
              <a:t>TOWARDS</a:t>
            </a:r>
            <a:r>
              <a:rPr lang="en-NZ" sz="2400" b="1" dirty="0" smtClean="0"/>
              <a:t> the King if 2</a:t>
            </a:r>
            <a:r>
              <a:rPr lang="en-NZ" sz="2400" b="1" baseline="30000" dirty="0" smtClean="0"/>
              <a:t>nd</a:t>
            </a:r>
            <a:r>
              <a:rPr lang="en-NZ" sz="2400" b="1" dirty="0" smtClean="0"/>
              <a:t> player does not play the Ace … then repeat playing </a:t>
            </a:r>
            <a:r>
              <a:rPr lang="en-NZ" sz="2400" b="1" u="sng" dirty="0" smtClean="0"/>
              <a:t>TOWARDS </a:t>
            </a:r>
            <a:r>
              <a:rPr lang="en-NZ" sz="2400" b="1" dirty="0" smtClean="0"/>
              <a:t>the Queen</a:t>
            </a:r>
            <a:endParaRPr lang="en-NZ" sz="2800" b="1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524000" y="908719"/>
          <a:ext cx="5208240" cy="238122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99928"/>
                <a:gridCol w="2808312"/>
              </a:tblGrid>
              <a:tr h="696078">
                <a:tc>
                  <a:txBody>
                    <a:bodyPr/>
                    <a:lstStyle/>
                    <a:p>
                      <a:r>
                        <a:rPr lang="en-NZ" sz="4000" b="1" dirty="0" smtClean="0"/>
                        <a:t>Dummy</a:t>
                      </a:r>
                      <a:endParaRPr lang="en-NZ" sz="4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sz="4000" b="1" dirty="0" smtClean="0"/>
                        <a:t>K Q 8</a:t>
                      </a:r>
                      <a:endParaRPr lang="en-NZ" sz="4000" b="1" dirty="0"/>
                    </a:p>
                  </a:txBody>
                  <a:tcPr/>
                </a:tc>
              </a:tr>
              <a:tr h="840093">
                <a:tc>
                  <a:txBody>
                    <a:bodyPr/>
                    <a:lstStyle/>
                    <a:p>
                      <a:endParaRPr lang="en-NZ" sz="4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NZ" sz="4000" b="1" dirty="0"/>
                    </a:p>
                  </a:txBody>
                  <a:tcPr/>
                </a:tc>
              </a:tr>
              <a:tr h="840093">
                <a:tc>
                  <a:txBody>
                    <a:bodyPr/>
                    <a:lstStyle/>
                    <a:p>
                      <a:r>
                        <a:rPr lang="en-NZ" sz="4000" b="1" dirty="0" smtClean="0"/>
                        <a:t>You</a:t>
                      </a:r>
                      <a:endParaRPr lang="en-NZ" sz="4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sz="4000" b="1" dirty="0" smtClean="0"/>
                        <a:t>4 3 2</a:t>
                      </a:r>
                      <a:endParaRPr lang="en-NZ" sz="40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>
            <a:normAutofit/>
          </a:bodyPr>
          <a:lstStyle/>
          <a:p>
            <a:r>
              <a:rPr lang="en-NZ" sz="4400" b="1" dirty="0" smtClean="0"/>
              <a:t>PLAY OF THE HAND – THE FINESSE</a:t>
            </a:r>
            <a:endParaRPr lang="en-NZ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38912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endParaRPr lang="en-NZ" sz="1600" dirty="0" smtClean="0"/>
          </a:p>
          <a:p>
            <a:pPr algn="ctr">
              <a:buNone/>
            </a:pPr>
            <a:r>
              <a:rPr lang="en-NZ" sz="4400" dirty="0" smtClean="0"/>
              <a:t>As a </a:t>
            </a:r>
            <a:r>
              <a:rPr lang="en-NZ" sz="4400" b="1" dirty="0" smtClean="0">
                <a:solidFill>
                  <a:srgbClr val="FF0000"/>
                </a:solidFill>
              </a:rPr>
              <a:t>GENERAL</a:t>
            </a:r>
            <a:r>
              <a:rPr lang="en-NZ" sz="4400" dirty="0" smtClean="0"/>
              <a:t> rule</a:t>
            </a:r>
          </a:p>
          <a:p>
            <a:pPr algn="ctr">
              <a:buNone/>
            </a:pPr>
            <a:endParaRPr lang="en-NZ" sz="3200" dirty="0" smtClean="0"/>
          </a:p>
          <a:p>
            <a:pPr algn="ctr">
              <a:buNone/>
            </a:pPr>
            <a:r>
              <a:rPr lang="en-NZ" sz="4400" dirty="0" smtClean="0"/>
              <a:t>When you have missing honours, keep an eye out for an opportunity to </a:t>
            </a:r>
            <a:r>
              <a:rPr lang="en-NZ" sz="4400" b="1" dirty="0" smtClean="0">
                <a:solidFill>
                  <a:srgbClr val="2A700F"/>
                </a:solidFill>
              </a:rPr>
              <a:t>FINESSE</a:t>
            </a:r>
            <a:r>
              <a:rPr lang="en-NZ" sz="4400" dirty="0" smtClean="0"/>
              <a:t> hoping that the </a:t>
            </a:r>
            <a:r>
              <a:rPr lang="en-NZ" sz="4400" b="1" dirty="0" smtClean="0">
                <a:solidFill>
                  <a:srgbClr val="2A700F"/>
                </a:solidFill>
              </a:rPr>
              <a:t>second player</a:t>
            </a:r>
            <a:r>
              <a:rPr lang="en-NZ" sz="4400" b="1" dirty="0" smtClean="0"/>
              <a:t> </a:t>
            </a:r>
            <a:r>
              <a:rPr lang="en-NZ" sz="4400" dirty="0" smtClean="0"/>
              <a:t>has the missing honours</a:t>
            </a:r>
            <a:endParaRPr lang="en-NZ" dirty="0"/>
          </a:p>
        </p:txBody>
      </p:sp>
      <p:pic>
        <p:nvPicPr>
          <p:cNvPr id="3075" name="Picture 3" descr="C:\Users\Amanda\AppData\Local\Microsoft\Windows\Temporary Internet Files\Content.IE5\J3X61OOY\MC900055206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96552" y="1124744"/>
            <a:ext cx="2267744" cy="2934069"/>
          </a:xfrm>
          <a:prstGeom prst="rect">
            <a:avLst/>
          </a:prstGeom>
          <a:noFill/>
        </p:spPr>
      </p:pic>
      <p:pic>
        <p:nvPicPr>
          <p:cNvPr id="7" name="Picture 2" descr="C:\Users\Amanda\AppData\Local\Microsoft\Windows\Temporary Internet Files\Content.IE5\DLMTVB4T\MC900432688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14470" y="6228470"/>
            <a:ext cx="629530" cy="6295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92696"/>
            <a:ext cx="9144000" cy="1224136"/>
          </a:xfrm>
        </p:spPr>
        <p:txBody>
          <a:bodyPr>
            <a:noAutofit/>
          </a:bodyPr>
          <a:lstStyle/>
          <a:p>
            <a:pPr algn="ctr"/>
            <a:r>
              <a:rPr lang="en-NZ" sz="7200" b="1" dirty="0" smtClean="0"/>
              <a:t>BEGINNERS’ LESSONS</a:t>
            </a:r>
            <a:endParaRPr lang="en-NZ" sz="6600" b="1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763688" y="3933056"/>
            <a:ext cx="6837384" cy="15716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Teacher: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Your Name Here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Telephone:  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123 4567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</a:t>
            </a:r>
            <a:r>
              <a:rPr kumimoji="0" lang="en-NZ" sz="2800" b="0" i="1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email@address.co.nz</a:t>
            </a:r>
            <a:endParaRPr kumimoji="0" lang="en-NZ" sz="2800" b="0" i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67544" y="1988840"/>
            <a:ext cx="8229600" cy="1224136"/>
          </a:xfrm>
          <a:prstGeom prst="rect">
            <a:avLst/>
          </a:prstGeom>
        </p:spPr>
        <p:txBody>
          <a:bodyPr vert="horz" lIns="0" rIns="0" bIns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ea typeface="+mj-ea"/>
                <a:cs typeface="+mj-cs"/>
              </a:rPr>
              <a:t>Please contact me if you have any questions</a:t>
            </a:r>
            <a:endParaRPr kumimoji="0" lang="en-NZ" sz="5400" b="1" i="0" u="none" strike="noStrike" kern="1200" cap="none" spc="0" normalizeH="0" baseline="0" noProof="0" dirty="0">
              <a:ln>
                <a:noFill/>
              </a:ln>
              <a:solidFill>
                <a:srgbClr val="2A700F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pic>
        <p:nvPicPr>
          <p:cNvPr id="6" name="Picture 5" descr="NZ Bridge 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3429" y="3501008"/>
            <a:ext cx="3868531" cy="10830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9396</TotalTime>
  <Words>365</Words>
  <Application>Microsoft Office PowerPoint</Application>
  <PresentationFormat>On-screen Show (4:3)</PresentationFormat>
  <Paragraphs>75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Tip   The Finesse</vt:lpstr>
      <vt:lpstr>PLAY OF THE HAND – THE FINESSE</vt:lpstr>
      <vt:lpstr>PLAY OF THE HAND – THE FINESSE</vt:lpstr>
      <vt:lpstr>PLAY OF THE HAND – THE FINESSE</vt:lpstr>
      <vt:lpstr>PLAY OF THE HAND – THE FINESSE</vt:lpstr>
      <vt:lpstr>PLAY OF THE HAND – THE FINESSE</vt:lpstr>
      <vt:lpstr>PLAY OF THE HAND – THE FINESSE</vt:lpstr>
      <vt:lpstr>BEGINNERS’ LESSONS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Amanda Smith</dc:creator>
  <cp:lastModifiedBy>Karen Martelletti</cp:lastModifiedBy>
  <cp:revision>254</cp:revision>
  <dcterms:created xsi:type="dcterms:W3CDTF">2013-02-20T01:53:33Z</dcterms:created>
  <dcterms:modified xsi:type="dcterms:W3CDTF">2017-03-27T05:15:51Z</dcterms:modified>
</cp:coreProperties>
</file>