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65"/>
  </p:notesMasterIdLst>
  <p:handoutMasterIdLst>
    <p:handoutMasterId r:id="rId66"/>
  </p:handoutMasterIdLst>
  <p:sldIdLst>
    <p:sldId id="428" r:id="rId2"/>
    <p:sldId id="429" r:id="rId3"/>
    <p:sldId id="481" r:id="rId4"/>
    <p:sldId id="482" r:id="rId5"/>
    <p:sldId id="484" r:id="rId6"/>
    <p:sldId id="485" r:id="rId7"/>
    <p:sldId id="486" r:id="rId8"/>
    <p:sldId id="488" r:id="rId9"/>
    <p:sldId id="489" r:id="rId10"/>
    <p:sldId id="490" r:id="rId11"/>
    <p:sldId id="491" r:id="rId12"/>
    <p:sldId id="492" r:id="rId13"/>
    <p:sldId id="493" r:id="rId14"/>
    <p:sldId id="497" r:id="rId15"/>
    <p:sldId id="498" r:id="rId16"/>
    <p:sldId id="499" r:id="rId17"/>
    <p:sldId id="500" r:id="rId18"/>
    <p:sldId id="501" r:id="rId19"/>
    <p:sldId id="502" r:id="rId20"/>
    <p:sldId id="503" r:id="rId21"/>
    <p:sldId id="494" r:id="rId22"/>
    <p:sldId id="495" r:id="rId23"/>
    <p:sldId id="496" r:id="rId24"/>
    <p:sldId id="544" r:id="rId25"/>
    <p:sldId id="545" r:id="rId26"/>
    <p:sldId id="483" r:id="rId27"/>
    <p:sldId id="504" r:id="rId28"/>
    <p:sldId id="507" r:id="rId29"/>
    <p:sldId id="508" r:id="rId30"/>
    <p:sldId id="509" r:id="rId31"/>
    <p:sldId id="510" r:id="rId32"/>
    <p:sldId id="505" r:id="rId33"/>
    <p:sldId id="511" r:id="rId34"/>
    <p:sldId id="512" r:id="rId35"/>
    <p:sldId id="513" r:id="rId36"/>
    <p:sldId id="514" r:id="rId37"/>
    <p:sldId id="515" r:id="rId38"/>
    <p:sldId id="516" r:id="rId39"/>
    <p:sldId id="517" r:id="rId40"/>
    <p:sldId id="518" r:id="rId41"/>
    <p:sldId id="519" r:id="rId42"/>
    <p:sldId id="506" r:id="rId43"/>
    <p:sldId id="520" r:id="rId44"/>
    <p:sldId id="522" r:id="rId45"/>
    <p:sldId id="523" r:id="rId46"/>
    <p:sldId id="524" r:id="rId47"/>
    <p:sldId id="525" r:id="rId48"/>
    <p:sldId id="526" r:id="rId49"/>
    <p:sldId id="527" r:id="rId50"/>
    <p:sldId id="533" r:id="rId51"/>
    <p:sldId id="534" r:id="rId52"/>
    <p:sldId id="528" r:id="rId53"/>
    <p:sldId id="531" r:id="rId54"/>
    <p:sldId id="532" r:id="rId55"/>
    <p:sldId id="535" r:id="rId56"/>
    <p:sldId id="537" r:id="rId57"/>
    <p:sldId id="538" r:id="rId58"/>
    <p:sldId id="539" r:id="rId59"/>
    <p:sldId id="540" r:id="rId60"/>
    <p:sldId id="541" r:id="rId61"/>
    <p:sldId id="542" r:id="rId62"/>
    <p:sldId id="543" r:id="rId63"/>
    <p:sldId id="452" r:id="rId64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A70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45" autoAdjust="0"/>
    <p:restoredTop sz="94660"/>
  </p:normalViewPr>
  <p:slideViewPr>
    <p:cSldViewPr>
      <p:cViewPr varScale="1">
        <p:scale>
          <a:sx n="106" d="100"/>
          <a:sy n="106" d="100"/>
        </p:scale>
        <p:origin x="1680" y="11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r">
              <a:defRPr sz="1300"/>
            </a:lvl1pPr>
          </a:lstStyle>
          <a:p>
            <a:fld id="{93690369-EA61-4D28-ABAA-339CB8F82449}" type="datetimeFigureOut">
              <a:rPr lang="en-NZ" smtClean="0"/>
              <a:pPr/>
              <a:t>30/01/2019</a:t>
            </a:fld>
            <a:endParaRPr lang="en-N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r">
              <a:defRPr sz="1300"/>
            </a:lvl1pPr>
          </a:lstStyle>
          <a:p>
            <a:fld id="{17E71328-DAE2-47C5-957A-12A4CF7223B5}" type="slidenum">
              <a:rPr lang="en-NZ" smtClean="0"/>
              <a:pPr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2239671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r">
              <a:defRPr sz="1300"/>
            </a:lvl1pPr>
          </a:lstStyle>
          <a:p>
            <a:fld id="{854AD07A-8AE9-4621-8908-CC63674184FC}" type="datetimeFigureOut">
              <a:rPr lang="en-NZ" smtClean="0"/>
              <a:pPr/>
              <a:t>30/01/2019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62" tIns="47781" rIns="95562" bIns="47781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5562" tIns="47781" rIns="95562" bIns="4778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r">
              <a:defRPr sz="1300"/>
            </a:lvl1pPr>
          </a:lstStyle>
          <a:p>
            <a:fld id="{E141E241-F53C-41FE-9ADC-BC7D7146BCD4}" type="slidenum">
              <a:rPr lang="en-NZ" smtClean="0"/>
              <a:pPr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7843329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63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5819259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gradFill>
          <a:gsLst>
            <a:gs pos="52381">
              <a:schemeClr val="bg1">
                <a:alpha val="37000"/>
              </a:schemeClr>
            </a:gs>
            <a:gs pos="66667">
              <a:schemeClr val="accent6">
                <a:lumMod val="20000"/>
                <a:lumOff val="80000"/>
                <a:alpha val="2000"/>
              </a:schemeClr>
            </a:gs>
            <a:gs pos="85000">
              <a:schemeClr val="accent6">
                <a:lumMod val="40000"/>
                <a:lumOff val="60000"/>
                <a:alpha val="64000"/>
              </a:schemeClr>
            </a:gs>
            <a:gs pos="94000">
              <a:srgbClr val="213315">
                <a:alpha val="64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 b="1"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1/30/2019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129"/>
          <a:stretch/>
        </p:blipFill>
        <p:spPr>
          <a:xfrm>
            <a:off x="0" y="6237970"/>
            <a:ext cx="9144000" cy="60188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7593" y="238590"/>
            <a:ext cx="1908815" cy="618660"/>
          </a:xfrm>
          <a:prstGeom prst="rect">
            <a:avLst/>
          </a:prstGeom>
        </p:spPr>
      </p:pic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1092111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gradFill>
          <a:gsLst>
            <a:gs pos="52381">
              <a:schemeClr val="bg1">
                <a:alpha val="37000"/>
              </a:schemeClr>
            </a:gs>
            <a:gs pos="66667">
              <a:schemeClr val="accent6">
                <a:lumMod val="20000"/>
                <a:lumOff val="80000"/>
                <a:alpha val="2000"/>
              </a:schemeClr>
            </a:gs>
            <a:gs pos="85000">
              <a:schemeClr val="accent6">
                <a:lumMod val="40000"/>
                <a:lumOff val="60000"/>
                <a:alpha val="64000"/>
              </a:schemeClr>
            </a:gs>
            <a:gs pos="94000">
              <a:srgbClr val="213315">
                <a:alpha val="64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0" y="6259145"/>
            <a:ext cx="9162703" cy="601885"/>
            <a:chOff x="0" y="6262255"/>
            <a:chExt cx="12216937" cy="601885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16294864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 algn="ctr">
              <a:defRPr sz="4500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1/30/2019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8" name="Picture 7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20487752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1/30/2019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9" name="Picture 8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2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4331433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1/30/2019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11" name="Picture 10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18141301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1/30/2019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6" name="Group 5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1797016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1/30/2019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6" name="Picture 5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33790992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52381">
              <a:schemeClr val="bg1"/>
            </a:gs>
            <a:gs pos="66667">
              <a:schemeClr val="accent6">
                <a:lumMod val="20000"/>
                <a:lumOff val="80000"/>
                <a:alpha val="43000"/>
              </a:schemeClr>
            </a:gs>
            <a:gs pos="81000">
              <a:schemeClr val="accent6">
                <a:lumMod val="40000"/>
                <a:lumOff val="60000"/>
                <a:alpha val="76000"/>
              </a:schemeClr>
            </a:gs>
            <a:gs pos="93000">
              <a:srgbClr val="213315">
                <a:alpha val="64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5229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67544" y="1268760"/>
            <a:ext cx="8229600" cy="20882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6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IMPROVERS’ LESSONS</a:t>
            </a:r>
            <a:r>
              <a:rPr kumimoji="0" lang="en-NZ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NZ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NZ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Welcome</a:t>
            </a:r>
            <a:endParaRPr kumimoji="0" lang="en-NZ" sz="6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623048" y="3789040"/>
            <a:ext cx="6837384" cy="15716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Teacher: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Your Name Here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Telephone:  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123 4567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Email: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</a:t>
            </a:r>
            <a:r>
              <a:rPr kumimoji="0" lang="en-NZ" sz="2800" b="0" i="1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email@address.co.nz</a:t>
            </a:r>
            <a:endParaRPr kumimoji="0" lang="en-NZ" sz="2800" b="0" i="1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pic>
        <p:nvPicPr>
          <p:cNvPr id="7" name="Picture 1" descr="TBC 2012 logo smaller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827584" y="3357779"/>
            <a:ext cx="1584176" cy="1901010"/>
          </a:xfrm>
          <a:prstGeom prst="rect">
            <a:avLst/>
          </a:prstGeom>
          <a:noFill/>
        </p:spPr>
      </p:pic>
      <p:sp>
        <p:nvSpPr>
          <p:cNvPr id="8" name="Footer Placeholder 12"/>
          <p:cNvSpPr>
            <a:spLocks noGrp="1"/>
          </p:cNvSpPr>
          <p:nvPr>
            <p:ph type="ftr" sz="quarter" idx="4294967295"/>
          </p:nvPr>
        </p:nvSpPr>
        <p:spPr>
          <a:xfrm>
            <a:off x="395536" y="5877272"/>
            <a:ext cx="8640960" cy="288032"/>
          </a:xfrm>
          <a:prstGeom prst="rect">
            <a:avLst/>
          </a:prstGeom>
        </p:spPr>
        <p:txBody>
          <a:bodyPr/>
          <a:lstStyle/>
          <a:p>
            <a:r>
              <a:rPr lang="en-NZ" sz="1100" dirty="0" smtClean="0">
                <a:latin typeface="+mj-lt"/>
              </a:rPr>
              <a:t>NZB (Inc) © Copyright Reserved 2016                                                                                                                          	Prepared by Amanda Smith</a:t>
            </a:r>
            <a:endParaRPr lang="en-NZ" sz="11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51461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67544" y="1556792"/>
            <a:ext cx="8229600" cy="3312368"/>
          </a:xfrm>
        </p:spPr>
        <p:txBody>
          <a:bodyPr>
            <a:normAutofit/>
          </a:bodyPr>
          <a:lstStyle/>
          <a:p>
            <a:pPr algn="ctr"/>
            <a:r>
              <a:rPr lang="en-NZ" sz="4900" b="1" dirty="0" smtClean="0"/>
              <a:t>Lesson </a:t>
            </a:r>
            <a:r>
              <a:rPr lang="en-NZ" sz="4900" dirty="0" smtClean="0"/>
              <a:t>Ten</a:t>
            </a:r>
            <a:r>
              <a:rPr lang="en-NZ" sz="4400" b="1" dirty="0" smtClean="0"/>
              <a:t/>
            </a:r>
            <a:br>
              <a:rPr lang="en-NZ" sz="4400" b="1" dirty="0" smtClean="0"/>
            </a:br>
            <a:r>
              <a:rPr lang="en-NZ" sz="4400" b="1" dirty="0" smtClean="0"/>
              <a:t/>
            </a:r>
            <a:br>
              <a:rPr lang="en-NZ" sz="4400" b="1" dirty="0" smtClean="0"/>
            </a:br>
            <a:r>
              <a:rPr lang="en-NZ" sz="4400" dirty="0" smtClean="0"/>
              <a:t>More on Doubles </a:t>
            </a:r>
            <a:br>
              <a:rPr lang="en-NZ" sz="4400" dirty="0" smtClean="0"/>
            </a:br>
            <a:endParaRPr lang="en-N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784976" cy="1325563"/>
          </a:xfrm>
        </p:spPr>
        <p:txBody>
          <a:bodyPr>
            <a:normAutofit/>
          </a:bodyPr>
          <a:lstStyle/>
          <a:p>
            <a:r>
              <a:rPr lang="en-NZ" sz="3600" b="1" dirty="0" smtClean="0"/>
              <a:t>What type of DOUBLES are there ?</a:t>
            </a:r>
            <a:endParaRPr lang="en-NZ" sz="40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395536" y="5139189"/>
            <a:ext cx="8208912" cy="769441"/>
          </a:xfrm>
          <a:prstGeom prst="rect">
            <a:avLst/>
          </a:prstGeom>
          <a:noFill/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44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There are two types of double</a:t>
            </a:r>
            <a:endParaRPr lang="en-NZ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628650" y="1505123"/>
            <a:ext cx="4663430" cy="3364037"/>
          </a:xfrm>
        </p:spPr>
        <p:txBody>
          <a:bodyPr>
            <a:normAutofit fontScale="92500" lnSpcReduction="10000"/>
          </a:bodyPr>
          <a:lstStyle/>
          <a:p>
            <a:pPr marL="288925" indent="-288925"/>
            <a:r>
              <a:rPr lang="en-NZ" sz="4000" b="1" dirty="0" smtClean="0"/>
              <a:t>TAKEOUT DOUBLE </a:t>
            </a:r>
            <a:r>
              <a:rPr lang="en-NZ" sz="4000" dirty="0" smtClean="0"/>
              <a:t>– asks your partner to choose a suit</a:t>
            </a:r>
          </a:p>
          <a:p>
            <a:pPr marL="288925" indent="-288925"/>
            <a:r>
              <a:rPr lang="en-NZ" sz="4000" b="1" dirty="0" smtClean="0"/>
              <a:t>PENALTY DOUBLE </a:t>
            </a:r>
            <a:r>
              <a:rPr lang="en-NZ" sz="4000" dirty="0" smtClean="0"/>
              <a:t>– tells partner you think the contract will fail</a:t>
            </a:r>
            <a:endParaRPr lang="en-NZ" sz="4000" dirty="0"/>
          </a:p>
        </p:txBody>
      </p:sp>
      <p:pic>
        <p:nvPicPr>
          <p:cNvPr id="6" name="Picture 5" descr="x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08104" y="1772816"/>
            <a:ext cx="2886238" cy="27363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784976" cy="1325563"/>
          </a:xfrm>
        </p:spPr>
        <p:txBody>
          <a:bodyPr>
            <a:normAutofit/>
          </a:bodyPr>
          <a:lstStyle/>
          <a:p>
            <a:r>
              <a:rPr lang="en-NZ" sz="5400" b="1" dirty="0" smtClean="0"/>
              <a:t>TAKEOUT DOUBLE</a:t>
            </a:r>
            <a:endParaRPr lang="en-NZ" sz="60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395536" y="4653136"/>
            <a:ext cx="8208912" cy="1446550"/>
          </a:xfrm>
          <a:prstGeom prst="rect">
            <a:avLst/>
          </a:prstGeom>
          <a:noFill/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44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This double can be made by either player in the partnership</a:t>
            </a:r>
            <a:endParaRPr lang="en-NZ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395536" y="2060848"/>
            <a:ext cx="8208912" cy="2477691"/>
          </a:xfrm>
        </p:spPr>
        <p:txBody>
          <a:bodyPr>
            <a:normAutofit/>
          </a:bodyPr>
          <a:lstStyle/>
          <a:p>
            <a:pPr marL="288925" indent="-288925"/>
            <a:r>
              <a:rPr lang="en-NZ" sz="4000" dirty="0" smtClean="0"/>
              <a:t>It is a double of a suit bid and it is your first opportunity to bid, or</a:t>
            </a:r>
          </a:p>
          <a:p>
            <a:pPr marL="288925" indent="-288925"/>
            <a:r>
              <a:rPr lang="en-NZ" sz="4000" dirty="0" smtClean="0"/>
              <a:t>Later in the auction, when there are at least 2 unbid suits</a:t>
            </a:r>
            <a:endParaRPr lang="en-NZ" sz="4000" dirty="0"/>
          </a:p>
        </p:txBody>
      </p:sp>
      <p:pic>
        <p:nvPicPr>
          <p:cNvPr id="6" name="Picture 5" descr="x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64288" y="404664"/>
            <a:ext cx="1367165" cy="1296144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591807" y="1355478"/>
            <a:ext cx="7920880" cy="6480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NZ" sz="40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 </a:t>
            </a:r>
            <a:r>
              <a:rPr kumimoji="0" lang="en-NZ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DOUBLE </a:t>
            </a:r>
            <a:r>
              <a:rPr kumimoji="0" lang="en-NZ" sz="40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is for takeout if:</a:t>
            </a:r>
            <a:endParaRPr kumimoji="0" lang="en-NZ" sz="40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2" grpId="0" build="p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784976" cy="1325563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THE BASIC TAKEOUT DOUBLE</a:t>
            </a:r>
            <a:endParaRPr lang="en-NZ" sz="60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395536" y="5364505"/>
            <a:ext cx="8208912" cy="584775"/>
          </a:xfrm>
          <a:prstGeom prst="rect">
            <a:avLst/>
          </a:prstGeom>
          <a:noFill/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32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You should have a shortage in the opponent’s suit</a:t>
            </a:r>
            <a:endParaRPr lang="en-NZ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539552" y="1052737"/>
            <a:ext cx="8064896" cy="115212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NZ" sz="4000" dirty="0" smtClean="0"/>
              <a:t>Use when you have 12+ HCP and at least 3 cards in each of the unbid suits</a:t>
            </a:r>
            <a:endParaRPr lang="en-NZ" sz="4000" dirty="0"/>
          </a:p>
        </p:txBody>
      </p:sp>
      <p:pic>
        <p:nvPicPr>
          <p:cNvPr id="8" name="Picture 7" descr="T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0657" y="3030375"/>
            <a:ext cx="5768154" cy="1283766"/>
          </a:xfrm>
          <a:prstGeom prst="rect">
            <a:avLst/>
          </a:prstGeom>
        </p:spPr>
      </p:pic>
      <p:sp>
        <p:nvSpPr>
          <p:cNvPr id="9" name="Content Placeholder 2"/>
          <p:cNvSpPr txBox="1">
            <a:spLocks/>
          </p:cNvSpPr>
          <p:nvPr/>
        </p:nvSpPr>
        <p:spPr>
          <a:xfrm>
            <a:off x="683568" y="2204864"/>
            <a:ext cx="7975798" cy="57606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NZ" sz="3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Opposition opens</a:t>
            </a:r>
            <a:r>
              <a:rPr kumimoji="0" lang="en-NZ" sz="3600" b="0" i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1</a:t>
            </a:r>
            <a:r>
              <a:rPr kumimoji="0" lang="en-NZ" sz="3600" b="0" i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/>
              </a:rPr>
              <a:t> … what do you bid?</a:t>
            </a:r>
            <a:endParaRPr kumimoji="0" lang="en-NZ" sz="40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728761" y="2886359"/>
            <a:ext cx="1828800" cy="14630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 smtClean="0"/>
              <a:t>?</a:t>
            </a:r>
            <a:endParaRPr lang="en-NZ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6757361" y="2886359"/>
            <a:ext cx="1828800" cy="14630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 smtClean="0"/>
              <a:t>X</a:t>
            </a:r>
            <a:endParaRPr lang="en-NZ" sz="1400" dirty="0"/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395536" y="4531999"/>
            <a:ext cx="8208912" cy="576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171450" marR="0" lvl="0" indent="-17145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NZ" sz="3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Shows an opening hand, requiring partner to bid</a:t>
            </a:r>
            <a:endParaRPr kumimoji="0" lang="en-NZ" sz="36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6188811" y="1552787"/>
            <a:ext cx="1297565" cy="516351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>
            <a:normAutofit fontScale="85000" lnSpcReduction="1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NZ" sz="4000" b="1" dirty="0" smtClean="0"/>
              <a:t>unbid</a:t>
            </a:r>
            <a:endParaRPr lang="en-NZ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0" grpId="0" animBg="1"/>
      <p:bldP spid="10" grpId="1" animBg="1"/>
      <p:bldP spid="11" grpId="0" animBg="1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784976" cy="1325563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DOUBLE AND SUIT REBID</a:t>
            </a:r>
            <a:endParaRPr lang="en-NZ" sz="60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392598" y="5077236"/>
            <a:ext cx="8208912" cy="1077218"/>
          </a:xfrm>
          <a:prstGeom prst="rect">
            <a:avLst/>
          </a:prstGeom>
          <a:noFill/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32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The hand is too strong to overcall your suit immediately</a:t>
            </a:r>
            <a:endParaRPr lang="en-NZ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512093" y="1052737"/>
            <a:ext cx="8092355" cy="115212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NZ" sz="4000" dirty="0" smtClean="0"/>
              <a:t>Use when you have 16+ HCP and an unbalanced hand – double first, then bid your long suit</a:t>
            </a:r>
            <a:endParaRPr lang="en-NZ" sz="4000" dirty="0"/>
          </a:p>
        </p:txBody>
      </p:sp>
      <p:pic>
        <p:nvPicPr>
          <p:cNvPr id="8" name="Picture 7" descr="T1.JPG"/>
          <p:cNvPicPr>
            <a:picLocks noChangeAspect="1"/>
          </p:cNvPicPr>
          <p:nvPr/>
        </p:nvPicPr>
        <p:blipFill>
          <a:blip r:embed="rId2" cstate="print"/>
          <a:srcRect r="9481"/>
          <a:stretch>
            <a:fillRect/>
          </a:stretch>
        </p:blipFill>
        <p:spPr>
          <a:xfrm>
            <a:off x="395536" y="2852936"/>
            <a:ext cx="6192688" cy="1280160"/>
          </a:xfrm>
          <a:prstGeom prst="rect">
            <a:avLst/>
          </a:prstGeom>
        </p:spPr>
      </p:pic>
      <p:sp>
        <p:nvSpPr>
          <p:cNvPr id="9" name="Content Placeholder 2"/>
          <p:cNvSpPr txBox="1">
            <a:spLocks/>
          </p:cNvSpPr>
          <p:nvPr/>
        </p:nvSpPr>
        <p:spPr>
          <a:xfrm>
            <a:off x="512093" y="2073317"/>
            <a:ext cx="7975798" cy="57606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NZ" sz="3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Opposition opens</a:t>
            </a:r>
            <a:r>
              <a:rPr kumimoji="0" lang="en-NZ" sz="3600" b="0" i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1</a:t>
            </a:r>
            <a:r>
              <a:rPr kumimoji="0" lang="en-NZ" sz="3600" b="0" i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/>
              </a:rPr>
              <a:t> … what do you bid?</a:t>
            </a:r>
            <a:endParaRPr kumimoji="0" lang="en-NZ" sz="40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703640" y="2780928"/>
            <a:ext cx="1828800" cy="14630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 smtClean="0"/>
              <a:t>?</a:t>
            </a:r>
            <a:endParaRPr lang="en-NZ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6732240" y="2780928"/>
            <a:ext cx="1828800" cy="14630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 smtClean="0"/>
              <a:t>X</a:t>
            </a:r>
            <a:endParaRPr lang="en-NZ" sz="1400" dirty="0"/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683568" y="4365104"/>
            <a:ext cx="7975798" cy="720080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marL="171450" marR="0" lvl="0" indent="-17145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NZ" sz="3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Double shows an opening hand asking partner to bid. Y</a:t>
            </a:r>
            <a:r>
              <a:rPr kumimoji="0" lang="en-NZ" sz="3600" b="0" i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ou will bid the heart suit later</a:t>
            </a:r>
            <a:endParaRPr kumimoji="0" lang="en-NZ" sz="40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0" grpId="0" animBg="1"/>
      <p:bldP spid="10" grpId="1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1.JPG"/>
          <p:cNvPicPr>
            <a:picLocks noChangeAspect="1"/>
          </p:cNvPicPr>
          <p:nvPr/>
        </p:nvPicPr>
        <p:blipFill>
          <a:blip r:embed="rId2" cstate="print"/>
          <a:srcRect r="9481"/>
          <a:stretch>
            <a:fillRect/>
          </a:stretch>
        </p:blipFill>
        <p:spPr>
          <a:xfrm>
            <a:off x="2195736" y="476672"/>
            <a:ext cx="6192688" cy="1280160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67544" y="1844824"/>
          <a:ext cx="7992888" cy="223224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998222"/>
                <a:gridCol w="1998222"/>
                <a:gridCol w="1998222"/>
                <a:gridCol w="1998222"/>
              </a:tblGrid>
              <a:tr h="744083"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WEST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NORTH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EAST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SOUTH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95536" y="476671"/>
            <a:ext cx="1612776" cy="12801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6000" dirty="0" smtClean="0"/>
              <a:t>East</a:t>
            </a:r>
            <a:endParaRPr lang="en-NZ" sz="1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1.JPG"/>
          <p:cNvPicPr>
            <a:picLocks noChangeAspect="1"/>
          </p:cNvPicPr>
          <p:nvPr/>
        </p:nvPicPr>
        <p:blipFill>
          <a:blip r:embed="rId2" cstate="print"/>
          <a:srcRect r="9481"/>
          <a:stretch>
            <a:fillRect/>
          </a:stretch>
        </p:blipFill>
        <p:spPr>
          <a:xfrm>
            <a:off x="2195736" y="476672"/>
            <a:ext cx="6192688" cy="1280160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67544" y="1844824"/>
          <a:ext cx="7992888" cy="223224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998222"/>
                <a:gridCol w="1998222"/>
                <a:gridCol w="1998222"/>
                <a:gridCol w="1998222"/>
              </a:tblGrid>
              <a:tr h="744083"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WEST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NORTH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EAST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SOUTH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1</a:t>
                      </a:r>
                      <a:r>
                        <a:rPr lang="en-NZ" sz="4000" dirty="0" smtClean="0">
                          <a:sym typeface="Symbol"/>
                        </a:rPr>
                        <a:t></a:t>
                      </a:r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95536" y="476671"/>
            <a:ext cx="1612776" cy="12801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6000" dirty="0" smtClean="0"/>
              <a:t>East</a:t>
            </a:r>
            <a:endParaRPr lang="en-NZ" sz="1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1.JPG"/>
          <p:cNvPicPr>
            <a:picLocks noChangeAspect="1"/>
          </p:cNvPicPr>
          <p:nvPr/>
        </p:nvPicPr>
        <p:blipFill>
          <a:blip r:embed="rId2" cstate="print"/>
          <a:srcRect r="9481"/>
          <a:stretch>
            <a:fillRect/>
          </a:stretch>
        </p:blipFill>
        <p:spPr>
          <a:xfrm>
            <a:off x="2195736" y="476672"/>
            <a:ext cx="6192688" cy="1280160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67544" y="1844824"/>
          <a:ext cx="7992888" cy="223224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998222"/>
                <a:gridCol w="1998222"/>
                <a:gridCol w="1998222"/>
                <a:gridCol w="1998222"/>
              </a:tblGrid>
              <a:tr h="744083"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WEST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NORTH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EAST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SOUTH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1</a:t>
                      </a:r>
                      <a:r>
                        <a:rPr lang="en-NZ" sz="4000" dirty="0" smtClean="0">
                          <a:sym typeface="Symbol"/>
                        </a:rPr>
                        <a:t></a:t>
                      </a:r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X</a:t>
                      </a:r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95536" y="476671"/>
            <a:ext cx="1612776" cy="12801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6000" dirty="0" smtClean="0"/>
              <a:t>East</a:t>
            </a:r>
            <a:endParaRPr lang="en-NZ" sz="1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1.JPG"/>
          <p:cNvPicPr>
            <a:picLocks noChangeAspect="1"/>
          </p:cNvPicPr>
          <p:nvPr/>
        </p:nvPicPr>
        <p:blipFill>
          <a:blip r:embed="rId2" cstate="print"/>
          <a:srcRect r="9481"/>
          <a:stretch>
            <a:fillRect/>
          </a:stretch>
        </p:blipFill>
        <p:spPr>
          <a:xfrm>
            <a:off x="2195736" y="476672"/>
            <a:ext cx="6192688" cy="1280160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9249792"/>
              </p:ext>
            </p:extLst>
          </p:nvPr>
        </p:nvGraphicFramePr>
        <p:xfrm>
          <a:off x="467544" y="1844824"/>
          <a:ext cx="7992888" cy="223224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998222"/>
                <a:gridCol w="1998222"/>
                <a:gridCol w="1998222"/>
                <a:gridCol w="1998222"/>
              </a:tblGrid>
              <a:tr h="744083"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WEST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NORTH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EAST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SOUTH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1</a:t>
                      </a:r>
                      <a:r>
                        <a:rPr lang="en-NZ" sz="4000" dirty="0" smtClean="0">
                          <a:sym typeface="Symbol"/>
                        </a:rPr>
                        <a:t></a:t>
                      </a:r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X</a:t>
                      </a:r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Pass</a:t>
                      </a:r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95536" y="476671"/>
            <a:ext cx="1612776" cy="12801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6000" dirty="0" smtClean="0"/>
              <a:t>East</a:t>
            </a:r>
            <a:endParaRPr lang="en-NZ" sz="1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1.JPG"/>
          <p:cNvPicPr>
            <a:picLocks noChangeAspect="1"/>
          </p:cNvPicPr>
          <p:nvPr/>
        </p:nvPicPr>
        <p:blipFill>
          <a:blip r:embed="rId2" cstate="print"/>
          <a:srcRect r="9481"/>
          <a:stretch>
            <a:fillRect/>
          </a:stretch>
        </p:blipFill>
        <p:spPr>
          <a:xfrm>
            <a:off x="2195736" y="476672"/>
            <a:ext cx="6192688" cy="1280160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816947"/>
              </p:ext>
            </p:extLst>
          </p:nvPr>
        </p:nvGraphicFramePr>
        <p:xfrm>
          <a:off x="467544" y="1844824"/>
          <a:ext cx="7992888" cy="223224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998222"/>
                <a:gridCol w="1998222"/>
                <a:gridCol w="1998222"/>
                <a:gridCol w="1998222"/>
              </a:tblGrid>
              <a:tr h="744083"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WEST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NORTH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EAST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SOUTH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1</a:t>
                      </a:r>
                      <a:r>
                        <a:rPr lang="en-NZ" sz="4000" dirty="0" smtClean="0">
                          <a:sym typeface="Symbol"/>
                        </a:rPr>
                        <a:t></a:t>
                      </a:r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X</a:t>
                      </a:r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Pass</a:t>
                      </a:r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4000" dirty="0" smtClean="0"/>
                        <a:t>1</a:t>
                      </a:r>
                      <a:r>
                        <a:rPr lang="en-NZ" sz="4000" dirty="0" smtClean="0">
                          <a:sym typeface="Symbol"/>
                        </a:rPr>
                        <a:t></a:t>
                      </a:r>
                      <a:endParaRPr lang="en-NZ" sz="400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95536" y="476671"/>
            <a:ext cx="1612776" cy="12801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6000" dirty="0" smtClean="0"/>
              <a:t>East</a:t>
            </a:r>
            <a:endParaRPr lang="en-NZ" sz="14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67544" y="4293096"/>
            <a:ext cx="797579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/>
          <a:p>
            <a:pPr marL="171450" marR="0" lvl="0" indent="-17145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NZ" sz="3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West responds to East’s takeout X with their best suit</a:t>
            </a:r>
            <a:endParaRPr kumimoji="0" lang="en-NZ" sz="40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1.JPG"/>
          <p:cNvPicPr>
            <a:picLocks noChangeAspect="1"/>
          </p:cNvPicPr>
          <p:nvPr/>
        </p:nvPicPr>
        <p:blipFill>
          <a:blip r:embed="rId2" cstate="print"/>
          <a:srcRect r="9481"/>
          <a:stretch>
            <a:fillRect/>
          </a:stretch>
        </p:blipFill>
        <p:spPr>
          <a:xfrm>
            <a:off x="2195736" y="476672"/>
            <a:ext cx="6192688" cy="1280160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5926084"/>
              </p:ext>
            </p:extLst>
          </p:nvPr>
        </p:nvGraphicFramePr>
        <p:xfrm>
          <a:off x="467544" y="1844824"/>
          <a:ext cx="7992888" cy="223224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998222"/>
                <a:gridCol w="1998222"/>
                <a:gridCol w="1998222"/>
                <a:gridCol w="1998222"/>
              </a:tblGrid>
              <a:tr h="744083"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WEST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NORTH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EAST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SOUTH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1</a:t>
                      </a:r>
                      <a:r>
                        <a:rPr lang="en-NZ" sz="4000" dirty="0" smtClean="0">
                          <a:sym typeface="Symbol"/>
                        </a:rPr>
                        <a:t></a:t>
                      </a:r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X</a:t>
                      </a:r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Pass</a:t>
                      </a:r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4000" dirty="0" smtClean="0"/>
                        <a:t>1</a:t>
                      </a:r>
                      <a:r>
                        <a:rPr lang="en-NZ" sz="4000" dirty="0" smtClean="0">
                          <a:sym typeface="Symbol"/>
                        </a:rPr>
                        <a:t></a:t>
                      </a:r>
                      <a:endParaRPr lang="en-NZ" sz="400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4000" dirty="0" smtClean="0">
                          <a:sym typeface="Symbol"/>
                        </a:rPr>
                        <a:t>2</a:t>
                      </a:r>
                      <a:endParaRPr lang="en-NZ" sz="400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95536" y="476671"/>
            <a:ext cx="1612776" cy="12801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6000" dirty="0" smtClean="0"/>
              <a:t>East</a:t>
            </a:r>
            <a:endParaRPr lang="en-NZ" sz="14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67544" y="4293096"/>
            <a:ext cx="797579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/>
          <a:p>
            <a:pPr marL="171450" marR="0" lvl="0" indent="-17145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NZ" sz="3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West responds to East’s takeout X with their best suit</a:t>
            </a:r>
            <a:endParaRPr kumimoji="0" lang="en-NZ" sz="40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build="allAtOnce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1.JPG"/>
          <p:cNvPicPr>
            <a:picLocks noChangeAspect="1"/>
          </p:cNvPicPr>
          <p:nvPr/>
        </p:nvPicPr>
        <p:blipFill>
          <a:blip r:embed="rId2" cstate="print"/>
          <a:srcRect r="9481"/>
          <a:stretch>
            <a:fillRect/>
          </a:stretch>
        </p:blipFill>
        <p:spPr>
          <a:xfrm>
            <a:off x="2195736" y="476672"/>
            <a:ext cx="6192688" cy="1280160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234418"/>
              </p:ext>
            </p:extLst>
          </p:nvPr>
        </p:nvGraphicFramePr>
        <p:xfrm>
          <a:off x="467544" y="1844824"/>
          <a:ext cx="7992888" cy="223224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998222"/>
                <a:gridCol w="1998222"/>
                <a:gridCol w="1998222"/>
                <a:gridCol w="1998222"/>
              </a:tblGrid>
              <a:tr h="744083"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WEST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NORTH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EAST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SOUTH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1</a:t>
                      </a:r>
                      <a:r>
                        <a:rPr lang="en-NZ" sz="4000" dirty="0" smtClean="0">
                          <a:sym typeface="Symbol"/>
                        </a:rPr>
                        <a:t></a:t>
                      </a:r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X</a:t>
                      </a:r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Pass</a:t>
                      </a:r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4000" dirty="0" smtClean="0"/>
                        <a:t>1</a:t>
                      </a:r>
                      <a:r>
                        <a:rPr lang="en-NZ" sz="4000" dirty="0" smtClean="0">
                          <a:sym typeface="Symbol"/>
                        </a:rPr>
                        <a:t></a:t>
                      </a:r>
                      <a:endParaRPr lang="en-NZ" sz="400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4000" dirty="0" smtClean="0">
                          <a:sym typeface="Symbol"/>
                        </a:rPr>
                        <a:t>2</a:t>
                      </a:r>
                      <a:endParaRPr lang="en-NZ" sz="400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2</a:t>
                      </a:r>
                      <a:r>
                        <a:rPr lang="en-NZ" sz="4000" dirty="0" smtClean="0">
                          <a:solidFill>
                            <a:srgbClr val="FF0000"/>
                          </a:solidFill>
                          <a:sym typeface="Symbol"/>
                        </a:rPr>
                        <a:t></a:t>
                      </a:r>
                      <a:endParaRPr lang="en-NZ" sz="4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95536" y="476671"/>
            <a:ext cx="1612776" cy="12801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6000" dirty="0" smtClean="0"/>
              <a:t>East</a:t>
            </a:r>
            <a:endParaRPr lang="en-NZ" sz="14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67544" y="4293096"/>
            <a:ext cx="797579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/>
          <a:p>
            <a:pPr marL="171450" marR="0" lvl="0" indent="-17145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NZ" sz="3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West responds to East’s takeout X with their best suit</a:t>
            </a:r>
            <a:endParaRPr kumimoji="0" lang="en-NZ" sz="40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67544" y="5013176"/>
            <a:ext cx="7975798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2500" lnSpcReduction="20000"/>
          </a:bodyPr>
          <a:lstStyle/>
          <a:p>
            <a:pPr marL="171450" marR="0" lvl="0" indent="-17145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NZ" sz="11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East changes the suit to hearts – now showing 16+ and a good 5+ heart suit</a:t>
            </a:r>
            <a:endParaRPr kumimoji="0" lang="en-NZ" sz="40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build="allAtOnce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784976" cy="1325563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DOUBLE AND NOTRUMP REBID</a:t>
            </a:r>
            <a:endParaRPr lang="en-NZ" sz="60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395536" y="5157192"/>
            <a:ext cx="8208912" cy="584775"/>
          </a:xfrm>
          <a:prstGeom prst="rect">
            <a:avLst/>
          </a:prstGeom>
          <a:noFill/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32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This hand is too strong to bid 1NT immediately</a:t>
            </a:r>
            <a:endParaRPr lang="en-NZ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419519" y="1090103"/>
            <a:ext cx="8208912" cy="7753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NZ" sz="3200" dirty="0" smtClean="0"/>
              <a:t>Use when you have a balanced </a:t>
            </a:r>
            <a:r>
              <a:rPr lang="en-NZ" sz="3200" dirty="0"/>
              <a:t>19</a:t>
            </a:r>
            <a:r>
              <a:rPr lang="en-NZ" sz="3200" dirty="0" smtClean="0"/>
              <a:t>+ with a hold in their suit – double first, then bid </a:t>
            </a:r>
            <a:r>
              <a:rPr lang="en-NZ" sz="3200" dirty="0" err="1" smtClean="0"/>
              <a:t>Notrumps</a:t>
            </a:r>
            <a:endParaRPr lang="en-NZ" sz="3200" dirty="0"/>
          </a:p>
        </p:txBody>
      </p:sp>
      <p:pic>
        <p:nvPicPr>
          <p:cNvPr id="8" name="Picture 7" descr="T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2869636"/>
            <a:ext cx="6358602" cy="1280160"/>
          </a:xfrm>
          <a:prstGeom prst="rect">
            <a:avLst/>
          </a:prstGeom>
        </p:spPr>
      </p:pic>
      <p:sp>
        <p:nvSpPr>
          <p:cNvPr id="9" name="Content Placeholder 2"/>
          <p:cNvSpPr txBox="1">
            <a:spLocks/>
          </p:cNvSpPr>
          <p:nvPr/>
        </p:nvSpPr>
        <p:spPr>
          <a:xfrm>
            <a:off x="683568" y="2060848"/>
            <a:ext cx="7975798" cy="57606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NZ" sz="3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Opposition opens</a:t>
            </a:r>
            <a:r>
              <a:rPr kumimoji="0" lang="en-NZ" sz="3600" b="0" i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1</a:t>
            </a:r>
            <a:r>
              <a:rPr kumimoji="0" lang="en-NZ" sz="3600" b="0" i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/>
              </a:rPr>
              <a:t> … what do you bid?</a:t>
            </a:r>
            <a:endParaRPr kumimoji="0" lang="en-NZ" sz="40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703640" y="2780928"/>
            <a:ext cx="1828800" cy="14630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 smtClean="0"/>
              <a:t>?</a:t>
            </a:r>
            <a:endParaRPr lang="en-NZ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6732240" y="2780928"/>
            <a:ext cx="1828800" cy="14630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 smtClean="0"/>
              <a:t>X</a:t>
            </a:r>
            <a:endParaRPr lang="en-NZ" sz="1400" dirty="0"/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536076" y="4293454"/>
            <a:ext cx="7975798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171450" marR="0" lvl="0" indent="-17145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NZ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Double shows an opening hand asking partner to bid.  You </a:t>
            </a:r>
            <a:r>
              <a:rPr kumimoji="0" lang="en-NZ" sz="2800" b="0" i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then bid </a:t>
            </a:r>
            <a:r>
              <a:rPr kumimoji="0" lang="en-NZ" sz="2800" b="0" i="1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Notrumps</a:t>
            </a:r>
            <a:r>
              <a:rPr kumimoji="0" lang="en-NZ" sz="2800" b="0" i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to show 19+</a:t>
            </a:r>
            <a:endParaRPr kumimoji="0" lang="en-NZ" sz="28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0" grpId="0" animBg="1"/>
      <p:bldP spid="10" grpId="1" animBg="1"/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95736" y="493373"/>
            <a:ext cx="6192688" cy="1246757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67544" y="1844824"/>
          <a:ext cx="7992888" cy="223224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998222"/>
                <a:gridCol w="1998222"/>
                <a:gridCol w="1998222"/>
                <a:gridCol w="1998222"/>
              </a:tblGrid>
              <a:tr h="744083"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WEST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NORTH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EAST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SOUTH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1</a:t>
                      </a:r>
                      <a:r>
                        <a:rPr lang="en-NZ" sz="4000" dirty="0" smtClean="0">
                          <a:sym typeface="Symbol"/>
                        </a:rPr>
                        <a:t></a:t>
                      </a:r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?</a:t>
                      </a:r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95536" y="476671"/>
            <a:ext cx="1612776" cy="12801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6000" dirty="0" smtClean="0"/>
              <a:t>East</a:t>
            </a:r>
            <a:endParaRPr lang="en-NZ" sz="1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95736" y="493373"/>
            <a:ext cx="6192688" cy="1246757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67544" y="1844824"/>
          <a:ext cx="7992888" cy="223224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998222"/>
                <a:gridCol w="1998222"/>
                <a:gridCol w="1998222"/>
                <a:gridCol w="1998222"/>
              </a:tblGrid>
              <a:tr h="744083"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WEST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NORTH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EAST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SOUTH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1</a:t>
                      </a:r>
                      <a:r>
                        <a:rPr lang="en-NZ" sz="4000" dirty="0" smtClean="0">
                          <a:sym typeface="Symbol"/>
                        </a:rPr>
                        <a:t></a:t>
                      </a:r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X</a:t>
                      </a:r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95536" y="476671"/>
            <a:ext cx="1612776" cy="12801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6000" dirty="0" smtClean="0"/>
              <a:t>East</a:t>
            </a:r>
            <a:endParaRPr lang="en-NZ" sz="1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95736" y="493373"/>
            <a:ext cx="6192688" cy="1246757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9935555"/>
              </p:ext>
            </p:extLst>
          </p:nvPr>
        </p:nvGraphicFramePr>
        <p:xfrm>
          <a:off x="467544" y="1844824"/>
          <a:ext cx="7992888" cy="223224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998222"/>
                <a:gridCol w="1998222"/>
                <a:gridCol w="1998222"/>
                <a:gridCol w="1998222"/>
              </a:tblGrid>
              <a:tr h="744083"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WEST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NORTH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EAST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SOUTH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1</a:t>
                      </a:r>
                      <a:r>
                        <a:rPr lang="en-NZ" sz="4000" dirty="0" smtClean="0">
                          <a:sym typeface="Symbol"/>
                        </a:rPr>
                        <a:t></a:t>
                      </a:r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X</a:t>
                      </a:r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Pass</a:t>
                      </a:r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95536" y="476671"/>
            <a:ext cx="1612776" cy="12801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6000" dirty="0" smtClean="0"/>
              <a:t>East</a:t>
            </a:r>
            <a:endParaRPr lang="en-NZ" sz="1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95736" y="493373"/>
            <a:ext cx="6192688" cy="1246757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9331456"/>
              </p:ext>
            </p:extLst>
          </p:nvPr>
        </p:nvGraphicFramePr>
        <p:xfrm>
          <a:off x="467544" y="1844824"/>
          <a:ext cx="7992888" cy="223224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998222"/>
                <a:gridCol w="1998222"/>
                <a:gridCol w="1998222"/>
                <a:gridCol w="1998222"/>
              </a:tblGrid>
              <a:tr h="744083"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WEST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NORTH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EAST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SOUTH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1</a:t>
                      </a:r>
                      <a:r>
                        <a:rPr lang="en-NZ" sz="4000" dirty="0" smtClean="0">
                          <a:sym typeface="Symbol"/>
                        </a:rPr>
                        <a:t></a:t>
                      </a:r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X</a:t>
                      </a:r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Pass</a:t>
                      </a:r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1</a:t>
                      </a:r>
                      <a:r>
                        <a:rPr lang="en-NZ" sz="4000" dirty="0" smtClean="0">
                          <a:sym typeface="Symbol"/>
                        </a:rPr>
                        <a:t></a:t>
                      </a:r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95536" y="476671"/>
            <a:ext cx="1612776" cy="12801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6000" dirty="0" smtClean="0"/>
              <a:t>East</a:t>
            </a:r>
            <a:endParaRPr lang="en-NZ" sz="14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67544" y="4293096"/>
            <a:ext cx="797579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/>
          <a:p>
            <a:pPr marL="171450" marR="0" lvl="0" indent="-17145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NZ" sz="3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West responds to East’s takeout X with their best suit</a:t>
            </a:r>
            <a:endParaRPr kumimoji="0" lang="en-NZ" sz="40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build="allAtOnce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95736" y="493373"/>
            <a:ext cx="6192688" cy="1246757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408583"/>
              </p:ext>
            </p:extLst>
          </p:nvPr>
        </p:nvGraphicFramePr>
        <p:xfrm>
          <a:off x="467544" y="1844824"/>
          <a:ext cx="7992888" cy="223224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998222"/>
                <a:gridCol w="1998222"/>
                <a:gridCol w="1998222"/>
                <a:gridCol w="1998222"/>
              </a:tblGrid>
              <a:tr h="744083"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WEST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NORTH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EAST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SOUTH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1</a:t>
                      </a:r>
                      <a:r>
                        <a:rPr lang="en-NZ" sz="4000" dirty="0" smtClean="0">
                          <a:sym typeface="Symbol"/>
                        </a:rPr>
                        <a:t></a:t>
                      </a:r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X</a:t>
                      </a:r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Pass</a:t>
                      </a:r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1</a:t>
                      </a:r>
                      <a:r>
                        <a:rPr lang="en-NZ" sz="4000" dirty="0" smtClean="0">
                          <a:sym typeface="Symbol"/>
                        </a:rPr>
                        <a:t></a:t>
                      </a:r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Pass</a:t>
                      </a:r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95536" y="476671"/>
            <a:ext cx="1612776" cy="12801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6000" dirty="0" smtClean="0"/>
              <a:t>East</a:t>
            </a:r>
            <a:endParaRPr lang="en-NZ" sz="14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67544" y="4293096"/>
            <a:ext cx="797579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/>
          <a:p>
            <a:pPr marL="171450" marR="0" lvl="0" indent="-17145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NZ" sz="3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West responds to East’s takeout X with their best suit</a:t>
            </a:r>
            <a:endParaRPr kumimoji="0" lang="en-NZ" sz="40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build="allAtOnce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95736" y="493373"/>
            <a:ext cx="6192688" cy="1246757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1491048"/>
              </p:ext>
            </p:extLst>
          </p:nvPr>
        </p:nvGraphicFramePr>
        <p:xfrm>
          <a:off x="467544" y="1844824"/>
          <a:ext cx="7992888" cy="223224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998222"/>
                <a:gridCol w="1998222"/>
                <a:gridCol w="1998222"/>
                <a:gridCol w="1998222"/>
              </a:tblGrid>
              <a:tr h="744083"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WEST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NORTH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EAST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SOUTH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1</a:t>
                      </a:r>
                      <a:r>
                        <a:rPr lang="en-NZ" sz="4000" dirty="0" smtClean="0">
                          <a:sym typeface="Symbol"/>
                        </a:rPr>
                        <a:t></a:t>
                      </a:r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X</a:t>
                      </a:r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Pass</a:t>
                      </a:r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1</a:t>
                      </a:r>
                      <a:r>
                        <a:rPr lang="en-NZ" sz="4000" dirty="0" smtClean="0">
                          <a:sym typeface="Symbol"/>
                        </a:rPr>
                        <a:t></a:t>
                      </a:r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Pass</a:t>
                      </a:r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4000" dirty="0" smtClean="0"/>
                        <a:t>1NT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95536" y="476671"/>
            <a:ext cx="1612776" cy="12801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6000" dirty="0" smtClean="0"/>
              <a:t>East</a:t>
            </a:r>
            <a:endParaRPr lang="en-NZ" sz="14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67544" y="4293096"/>
            <a:ext cx="797579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/>
          <a:p>
            <a:pPr marL="171450" marR="0" lvl="0" indent="-17145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NZ" sz="3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West responds to East’s takeout X with their best suit</a:t>
            </a:r>
            <a:endParaRPr kumimoji="0" lang="en-NZ" sz="40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67544" y="4797152"/>
            <a:ext cx="797579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marL="171450" marR="0" lvl="0" indent="-17145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NZ" sz="3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East bids 1NT to show 19+ HCP, and a hold in </a:t>
            </a:r>
            <a:r>
              <a:rPr kumimoji="0" lang="en-NZ" sz="3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/>
              </a:rPr>
              <a:t>’s</a:t>
            </a:r>
            <a:endParaRPr kumimoji="0" lang="en-NZ" sz="40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67544" y="5301208"/>
            <a:ext cx="797579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/>
          <a:p>
            <a:pPr marL="171450" marR="0" lvl="0" indent="-17145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NZ" sz="3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With </a:t>
            </a:r>
            <a:r>
              <a:rPr kumimoji="0" lang="en-NZ" sz="3600" b="0" i="1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15-18 HCP, </a:t>
            </a:r>
            <a:r>
              <a:rPr kumimoji="0" lang="en-NZ" sz="3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East</a:t>
            </a:r>
            <a:r>
              <a:rPr kumimoji="0" lang="en-NZ" sz="3600" b="0" i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would bid 1NT immediately</a:t>
            </a:r>
            <a:endParaRPr kumimoji="0" lang="en-NZ" sz="40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build="allAtOnce"/>
      <p:bldP spid="8" grpId="0" build="allAtOnce"/>
      <p:bldP spid="9" grpId="0" build="allAtOnce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784976" cy="1325563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NEGATIVE DOUBLE</a:t>
            </a:r>
            <a:endParaRPr lang="en-NZ" sz="60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352128" y="5067596"/>
            <a:ext cx="8208912" cy="1077218"/>
          </a:xfrm>
          <a:prstGeom prst="rect">
            <a:avLst/>
          </a:prstGeom>
          <a:noFill/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32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NB: The negative double guarantees </a:t>
            </a:r>
          </a:p>
          <a:p>
            <a:pPr algn="ctr"/>
            <a:r>
              <a:rPr lang="en-NZ" sz="32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4 of any unbid major </a:t>
            </a:r>
            <a:endParaRPr lang="en-NZ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467544" y="1052737"/>
            <a:ext cx="8136904" cy="86409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NZ" sz="2800" dirty="0" smtClean="0"/>
              <a:t>Use when your partner opens, the opponents overcall a suit and you have tolerance for the unbid suits</a:t>
            </a:r>
            <a:endParaRPr lang="en-NZ" sz="2800" dirty="0"/>
          </a:p>
        </p:txBody>
      </p:sp>
      <p:pic>
        <p:nvPicPr>
          <p:cNvPr id="8" name="Picture 7" descr="T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2926080"/>
            <a:ext cx="6192688" cy="1133872"/>
          </a:xfrm>
          <a:prstGeom prst="rect">
            <a:avLst/>
          </a:prstGeom>
        </p:spPr>
      </p:pic>
      <p:sp>
        <p:nvSpPr>
          <p:cNvPr id="9" name="Content Placeholder 2"/>
          <p:cNvSpPr txBox="1">
            <a:spLocks/>
          </p:cNvSpPr>
          <p:nvPr/>
        </p:nvSpPr>
        <p:spPr>
          <a:xfrm>
            <a:off x="683568" y="1916832"/>
            <a:ext cx="7975798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NZ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Partner opens</a:t>
            </a:r>
            <a:r>
              <a:rPr kumimoji="0" lang="en-NZ" sz="2800" b="0" i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1</a:t>
            </a:r>
            <a:r>
              <a:rPr kumimoji="0" lang="en-NZ" sz="2800" b="0" i="1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/>
              </a:rPr>
              <a:t></a:t>
            </a:r>
            <a:r>
              <a:rPr kumimoji="0" lang="en-NZ" sz="2800" b="0" i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/>
              </a:rPr>
              <a:t> and opposition overcalls 1</a:t>
            </a:r>
            <a:r>
              <a:rPr kumimoji="0" lang="en-NZ" sz="2800" b="0" i="1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/>
              </a:rPr>
              <a:t></a:t>
            </a:r>
          </a:p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NZ" sz="2800" i="1" dirty="0">
                <a:sym typeface="Symbol"/>
              </a:rPr>
              <a:t>W</a:t>
            </a:r>
            <a:r>
              <a:rPr kumimoji="0" lang="en-NZ" sz="2800" b="0" i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/>
              </a:rPr>
              <a:t>hat do you bid?</a:t>
            </a:r>
            <a:endParaRPr kumimoji="0" lang="en-NZ" sz="32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703640" y="2780928"/>
            <a:ext cx="1828800" cy="14630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 smtClean="0"/>
              <a:t>?</a:t>
            </a:r>
            <a:endParaRPr lang="en-NZ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6732240" y="2780928"/>
            <a:ext cx="1828800" cy="14630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 smtClean="0"/>
              <a:t>X</a:t>
            </a:r>
            <a:endParaRPr lang="en-NZ" sz="1400" dirty="0"/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395536" y="4391441"/>
            <a:ext cx="8263830" cy="720080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/>
          <a:p>
            <a:pPr marL="171450" marR="0" lvl="0" indent="-17145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NZ" sz="3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Double shows 6+ at the 1-level</a:t>
            </a:r>
            <a:r>
              <a:rPr kumimoji="0" lang="en-NZ" sz="3600" b="0" i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and 10+ at the 2-level</a:t>
            </a:r>
          </a:p>
          <a:p>
            <a:pPr marL="171450" marR="0" lvl="0" indent="-17145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NZ" sz="3600" i="1" baseline="0" dirty="0" smtClean="0"/>
              <a:t>and asks partner to make an appropriate bid </a:t>
            </a:r>
            <a:endParaRPr kumimoji="0" lang="en-NZ" sz="40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0" grpId="0" animBg="1"/>
      <p:bldP spid="10" grpId="1" animBg="1"/>
      <p:bldP spid="1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1.JPG"/>
          <p:cNvPicPr>
            <a:picLocks noChangeAspect="1"/>
          </p:cNvPicPr>
          <p:nvPr/>
        </p:nvPicPr>
        <p:blipFill>
          <a:blip r:embed="rId2" cstate="print"/>
          <a:srcRect r="10465"/>
          <a:stretch>
            <a:fillRect/>
          </a:stretch>
        </p:blipFill>
        <p:spPr>
          <a:xfrm>
            <a:off x="2195736" y="549816"/>
            <a:ext cx="6259962" cy="1280160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67544" y="1844824"/>
          <a:ext cx="7992888" cy="223224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998222"/>
                <a:gridCol w="1998222"/>
                <a:gridCol w="1998222"/>
                <a:gridCol w="1998222"/>
              </a:tblGrid>
              <a:tr h="744083"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WEST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NORTH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EAST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SOUTH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1</a:t>
                      </a:r>
                      <a:r>
                        <a:rPr lang="en-NZ" sz="4000" dirty="0" smtClean="0">
                          <a:solidFill>
                            <a:srgbClr val="FF0000"/>
                          </a:solidFill>
                          <a:sym typeface="Symbol"/>
                        </a:rPr>
                        <a:t></a:t>
                      </a:r>
                      <a:endParaRPr lang="en-NZ" sz="4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1</a:t>
                      </a:r>
                      <a:r>
                        <a:rPr lang="en-NZ" sz="4000" dirty="0" smtClean="0">
                          <a:solidFill>
                            <a:srgbClr val="FF0000"/>
                          </a:solidFill>
                          <a:sym typeface="Symbol"/>
                        </a:rPr>
                        <a:t></a:t>
                      </a:r>
                      <a:endParaRPr lang="en-NZ" sz="4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>
                          <a:solidFill>
                            <a:schemeClr val="tx1"/>
                          </a:solidFill>
                        </a:rPr>
                        <a:t>?</a:t>
                      </a:r>
                      <a:endParaRPr lang="en-NZ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95536" y="476671"/>
            <a:ext cx="1612776" cy="12801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6000" dirty="0" smtClean="0"/>
              <a:t>East</a:t>
            </a:r>
            <a:endParaRPr lang="en-NZ" sz="1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1.JPG"/>
          <p:cNvPicPr>
            <a:picLocks noChangeAspect="1"/>
          </p:cNvPicPr>
          <p:nvPr/>
        </p:nvPicPr>
        <p:blipFill>
          <a:blip r:embed="rId2" cstate="print"/>
          <a:srcRect r="10465"/>
          <a:stretch>
            <a:fillRect/>
          </a:stretch>
        </p:blipFill>
        <p:spPr>
          <a:xfrm>
            <a:off x="2195736" y="549816"/>
            <a:ext cx="6259962" cy="1280160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7686318"/>
              </p:ext>
            </p:extLst>
          </p:nvPr>
        </p:nvGraphicFramePr>
        <p:xfrm>
          <a:off x="467544" y="1844824"/>
          <a:ext cx="7992888" cy="223224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998222"/>
                <a:gridCol w="1998222"/>
                <a:gridCol w="1998222"/>
                <a:gridCol w="1998222"/>
              </a:tblGrid>
              <a:tr h="744083"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WEST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NORTH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EAST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SOUTH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1</a:t>
                      </a:r>
                      <a:r>
                        <a:rPr lang="en-NZ" sz="4000" dirty="0" smtClean="0">
                          <a:solidFill>
                            <a:srgbClr val="FF0000"/>
                          </a:solidFill>
                          <a:sym typeface="Symbol"/>
                        </a:rPr>
                        <a:t></a:t>
                      </a:r>
                      <a:endParaRPr lang="en-NZ" sz="4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1</a:t>
                      </a:r>
                      <a:r>
                        <a:rPr lang="en-NZ" sz="4000" dirty="0" smtClean="0">
                          <a:solidFill>
                            <a:srgbClr val="FF0000"/>
                          </a:solidFill>
                          <a:sym typeface="Symbol"/>
                        </a:rPr>
                        <a:t></a:t>
                      </a:r>
                      <a:endParaRPr lang="en-NZ" sz="4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>
                          <a:solidFill>
                            <a:schemeClr val="tx1"/>
                          </a:solidFill>
                        </a:rPr>
                        <a:t>X</a:t>
                      </a:r>
                      <a:endParaRPr lang="en-NZ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95536" y="476671"/>
            <a:ext cx="1612776" cy="12801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6000" dirty="0" smtClean="0"/>
              <a:t>East</a:t>
            </a:r>
            <a:endParaRPr lang="en-NZ" sz="14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67544" y="4293096"/>
            <a:ext cx="797579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/>
          <a:p>
            <a:pPr marL="171450" marR="0" lvl="0" indent="-17145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NZ" sz="3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This is a </a:t>
            </a:r>
            <a:r>
              <a:rPr kumimoji="0" lang="en-NZ" sz="3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negative double</a:t>
            </a:r>
            <a:r>
              <a:rPr kumimoji="0" lang="en-NZ" sz="3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showing the other two suits</a:t>
            </a:r>
            <a:endParaRPr kumimoji="0" lang="en-NZ" sz="40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build="allAtOnce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1.JPG"/>
          <p:cNvPicPr>
            <a:picLocks noChangeAspect="1"/>
          </p:cNvPicPr>
          <p:nvPr/>
        </p:nvPicPr>
        <p:blipFill>
          <a:blip r:embed="rId2" cstate="print"/>
          <a:srcRect r="10465"/>
          <a:stretch>
            <a:fillRect/>
          </a:stretch>
        </p:blipFill>
        <p:spPr>
          <a:xfrm>
            <a:off x="2195736" y="549816"/>
            <a:ext cx="6259962" cy="1280160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6090703"/>
              </p:ext>
            </p:extLst>
          </p:nvPr>
        </p:nvGraphicFramePr>
        <p:xfrm>
          <a:off x="467544" y="1844824"/>
          <a:ext cx="7992888" cy="223224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998222"/>
                <a:gridCol w="1998222"/>
                <a:gridCol w="1998222"/>
                <a:gridCol w="1998222"/>
              </a:tblGrid>
              <a:tr h="744083"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WEST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NORTH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EAST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SOUTH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1</a:t>
                      </a:r>
                      <a:r>
                        <a:rPr lang="en-NZ" sz="4000" dirty="0" smtClean="0">
                          <a:solidFill>
                            <a:srgbClr val="FF0000"/>
                          </a:solidFill>
                          <a:sym typeface="Symbol"/>
                        </a:rPr>
                        <a:t></a:t>
                      </a:r>
                      <a:endParaRPr lang="en-NZ" sz="4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1</a:t>
                      </a:r>
                      <a:r>
                        <a:rPr lang="en-NZ" sz="4000" dirty="0" smtClean="0">
                          <a:solidFill>
                            <a:srgbClr val="FF0000"/>
                          </a:solidFill>
                          <a:sym typeface="Symbol"/>
                        </a:rPr>
                        <a:t></a:t>
                      </a:r>
                      <a:endParaRPr lang="en-NZ" sz="4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>
                          <a:solidFill>
                            <a:schemeClr val="tx1"/>
                          </a:solidFill>
                        </a:rPr>
                        <a:t>X</a:t>
                      </a:r>
                      <a:endParaRPr lang="en-NZ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Pass</a:t>
                      </a:r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1</a:t>
                      </a:r>
                      <a:r>
                        <a:rPr lang="en-NZ" sz="4000" dirty="0" smtClean="0">
                          <a:sym typeface="Symbol"/>
                        </a:rPr>
                        <a:t></a:t>
                      </a:r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95536" y="476671"/>
            <a:ext cx="1612776" cy="12801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6000" dirty="0" smtClean="0"/>
              <a:t>East</a:t>
            </a:r>
            <a:endParaRPr lang="en-NZ" sz="14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67544" y="4293096"/>
            <a:ext cx="797579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/>
          <a:p>
            <a:pPr marL="171450" marR="0" lvl="0" indent="-17145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NZ" sz="3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This is a </a:t>
            </a:r>
            <a:r>
              <a:rPr kumimoji="0" lang="en-NZ" sz="3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negative double</a:t>
            </a:r>
            <a:r>
              <a:rPr kumimoji="0" lang="en-NZ" sz="3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showing the other two suits</a:t>
            </a:r>
            <a:endParaRPr kumimoji="0" lang="en-NZ" sz="40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7335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build="allAtOnce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1.JPG"/>
          <p:cNvPicPr>
            <a:picLocks noChangeAspect="1"/>
          </p:cNvPicPr>
          <p:nvPr/>
        </p:nvPicPr>
        <p:blipFill>
          <a:blip r:embed="rId2" cstate="print"/>
          <a:srcRect r="10465"/>
          <a:stretch>
            <a:fillRect/>
          </a:stretch>
        </p:blipFill>
        <p:spPr>
          <a:xfrm>
            <a:off x="2195736" y="549816"/>
            <a:ext cx="6259962" cy="1280160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3480052"/>
              </p:ext>
            </p:extLst>
          </p:nvPr>
        </p:nvGraphicFramePr>
        <p:xfrm>
          <a:off x="467544" y="1844824"/>
          <a:ext cx="7992888" cy="223224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998222"/>
                <a:gridCol w="1998222"/>
                <a:gridCol w="1998222"/>
                <a:gridCol w="1998222"/>
              </a:tblGrid>
              <a:tr h="744083"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WEST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NORTH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EAST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SOUTH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1</a:t>
                      </a:r>
                      <a:r>
                        <a:rPr lang="en-NZ" sz="4000" dirty="0" smtClean="0">
                          <a:solidFill>
                            <a:srgbClr val="FF0000"/>
                          </a:solidFill>
                          <a:sym typeface="Symbol"/>
                        </a:rPr>
                        <a:t></a:t>
                      </a:r>
                      <a:endParaRPr lang="en-NZ" sz="4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1</a:t>
                      </a:r>
                      <a:r>
                        <a:rPr lang="en-NZ" sz="4000" dirty="0" smtClean="0">
                          <a:solidFill>
                            <a:srgbClr val="FF0000"/>
                          </a:solidFill>
                          <a:sym typeface="Symbol"/>
                        </a:rPr>
                        <a:t></a:t>
                      </a:r>
                      <a:endParaRPr lang="en-NZ" sz="4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>
                          <a:solidFill>
                            <a:schemeClr val="tx1"/>
                          </a:solidFill>
                        </a:rPr>
                        <a:t>X</a:t>
                      </a:r>
                      <a:endParaRPr lang="en-NZ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Pass</a:t>
                      </a:r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1</a:t>
                      </a:r>
                      <a:r>
                        <a:rPr lang="en-NZ" sz="4000" dirty="0" smtClean="0">
                          <a:sym typeface="Symbol"/>
                        </a:rPr>
                        <a:t></a:t>
                      </a:r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Pass</a:t>
                      </a:r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4000" dirty="0" smtClean="0"/>
                        <a:t>3</a:t>
                      </a:r>
                      <a:r>
                        <a:rPr lang="en-NZ" sz="4000" dirty="0" smtClean="0">
                          <a:sym typeface="Symbol"/>
                        </a:rPr>
                        <a:t></a:t>
                      </a:r>
                      <a:endParaRPr lang="en-NZ" sz="400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95536" y="476671"/>
            <a:ext cx="1612776" cy="12801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6000" dirty="0" smtClean="0"/>
              <a:t>East</a:t>
            </a:r>
            <a:endParaRPr lang="en-NZ" sz="14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67544" y="4293096"/>
            <a:ext cx="797579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/>
          <a:p>
            <a:pPr marL="171450" marR="0" lvl="0" indent="-17145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NZ" sz="3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This is a </a:t>
            </a:r>
            <a:r>
              <a:rPr kumimoji="0" lang="en-NZ" sz="3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negative double</a:t>
            </a:r>
            <a:r>
              <a:rPr kumimoji="0" lang="en-NZ" sz="3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showing the other two suits</a:t>
            </a:r>
            <a:endParaRPr kumimoji="0" lang="en-NZ" sz="40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67544" y="4797151"/>
            <a:ext cx="797579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algn="ctr" defTabSz="685800">
              <a:defRPr/>
            </a:pPr>
            <a:r>
              <a:rPr lang="en-NZ" sz="3600" dirty="0"/>
              <a:t>3</a:t>
            </a:r>
            <a:r>
              <a:rPr lang="en-NZ" sz="3600" dirty="0" smtClean="0">
                <a:sym typeface="Symbol"/>
              </a:rPr>
              <a:t> </a:t>
            </a:r>
            <a:r>
              <a:rPr lang="en-NZ" sz="3000" i="1" dirty="0" smtClean="0">
                <a:sym typeface="Symbol"/>
              </a:rPr>
              <a:t>is inviting to game</a:t>
            </a:r>
            <a:endParaRPr lang="en-NZ" sz="3600" i="1" dirty="0"/>
          </a:p>
        </p:txBody>
      </p:sp>
    </p:spTree>
    <p:extLst>
      <p:ext uri="{BB962C8B-B14F-4D97-AF65-F5344CB8AC3E}">
        <p14:creationId xmlns:p14="http://schemas.microsoft.com/office/powerpoint/2010/main" val="2487961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build="allAtOnce"/>
      <p:bldP spid="8" grpId="0" build="allAtOnce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784976" cy="1325563"/>
          </a:xfrm>
        </p:spPr>
        <p:txBody>
          <a:bodyPr>
            <a:normAutofit/>
          </a:bodyPr>
          <a:lstStyle/>
          <a:p>
            <a:r>
              <a:rPr lang="en-NZ" sz="5400" dirty="0" smtClean="0"/>
              <a:t>THE PENALTY </a:t>
            </a:r>
            <a:r>
              <a:rPr lang="en-NZ" sz="5400" b="1" dirty="0" smtClean="0"/>
              <a:t>DOUBLE</a:t>
            </a:r>
            <a:endParaRPr lang="en-NZ" sz="60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345924" y="4149080"/>
            <a:ext cx="8208912" cy="2123658"/>
          </a:xfrm>
          <a:prstGeom prst="rect">
            <a:avLst/>
          </a:prstGeom>
          <a:noFill/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44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This double can be made by either player in the partnership and must be sure to take the contract light</a:t>
            </a:r>
            <a:endParaRPr lang="en-NZ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628650" y="1844824"/>
            <a:ext cx="7975798" cy="2664296"/>
          </a:xfrm>
        </p:spPr>
        <p:txBody>
          <a:bodyPr>
            <a:normAutofit fontScale="92500"/>
          </a:bodyPr>
          <a:lstStyle/>
          <a:p>
            <a:r>
              <a:rPr lang="en-NZ" sz="4000" dirty="0" smtClean="0"/>
              <a:t>It is a double of a 1NT contract</a:t>
            </a:r>
          </a:p>
          <a:p>
            <a:r>
              <a:rPr lang="en-NZ" sz="4000" dirty="0" smtClean="0"/>
              <a:t>It is double of a high level contract</a:t>
            </a:r>
          </a:p>
          <a:p>
            <a:r>
              <a:rPr lang="en-NZ" sz="4000" dirty="0" smtClean="0"/>
              <a:t>The opposition make an artificial bid</a:t>
            </a:r>
          </a:p>
          <a:p>
            <a:r>
              <a:rPr lang="en-NZ" sz="4000" dirty="0" smtClean="0"/>
              <a:t>The opposition have an obvious misfit</a:t>
            </a:r>
          </a:p>
          <a:p>
            <a:endParaRPr lang="en-NZ" sz="4000" dirty="0" smtClean="0"/>
          </a:p>
        </p:txBody>
      </p:sp>
      <p:pic>
        <p:nvPicPr>
          <p:cNvPr id="6" name="Picture 5" descr="x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64288" y="404664"/>
            <a:ext cx="1367165" cy="1296144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611560" y="1124744"/>
            <a:ext cx="7920880" cy="6480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NZ" sz="40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 </a:t>
            </a:r>
            <a:r>
              <a:rPr kumimoji="0" lang="en-NZ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DOUBLE </a:t>
            </a:r>
            <a:r>
              <a:rPr kumimoji="0" lang="en-NZ" sz="40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is for penalties if:</a:t>
            </a:r>
            <a:endParaRPr kumimoji="0" lang="en-NZ" sz="40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2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784976" cy="1325563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THE PENALTY DOUBLE</a:t>
            </a:r>
            <a:endParaRPr lang="en-NZ" sz="60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395536" y="5157192"/>
            <a:ext cx="8208912" cy="954107"/>
          </a:xfrm>
          <a:prstGeom prst="rect">
            <a:avLst/>
          </a:prstGeom>
          <a:noFill/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28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If your partner is weak (0-5) they should bid</a:t>
            </a:r>
            <a:r>
              <a:rPr lang="en-NZ" sz="2800" b="1" dirty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.</a:t>
            </a:r>
            <a:r>
              <a:rPr lang="en-NZ" sz="28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 </a:t>
            </a:r>
          </a:p>
          <a:p>
            <a:pPr algn="ctr"/>
            <a:r>
              <a:rPr lang="en-NZ" sz="28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Otherwise they pass.</a:t>
            </a:r>
            <a:endParaRPr lang="en-NZ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628650" y="1052737"/>
            <a:ext cx="7975798" cy="115212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NZ" sz="4000" dirty="0" smtClean="0"/>
              <a:t>The opponents open 1NT and you have 16+HCP</a:t>
            </a:r>
            <a:endParaRPr lang="en-NZ" sz="4000" dirty="0"/>
          </a:p>
        </p:txBody>
      </p:sp>
      <p:pic>
        <p:nvPicPr>
          <p:cNvPr id="8" name="Picture 7" descr="T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5576" y="2852936"/>
            <a:ext cx="6019474" cy="1280160"/>
          </a:xfrm>
          <a:prstGeom prst="rect">
            <a:avLst/>
          </a:prstGeom>
        </p:spPr>
      </p:pic>
      <p:sp>
        <p:nvSpPr>
          <p:cNvPr id="9" name="Content Placeholder 2"/>
          <p:cNvSpPr txBox="1">
            <a:spLocks/>
          </p:cNvSpPr>
          <p:nvPr/>
        </p:nvSpPr>
        <p:spPr>
          <a:xfrm>
            <a:off x="683568" y="2060848"/>
            <a:ext cx="7975798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NZ" sz="2800" i="1" dirty="0" smtClean="0"/>
              <a:t>Opposition </a:t>
            </a:r>
            <a:r>
              <a:rPr kumimoji="0" lang="en-NZ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opens</a:t>
            </a:r>
            <a:r>
              <a:rPr kumimoji="0" lang="en-NZ" sz="2800" b="0" i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1NT (12-14) </a:t>
            </a:r>
            <a:r>
              <a:rPr kumimoji="0" lang="en-NZ" sz="2800" b="0" i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/>
              </a:rPr>
              <a:t>… what do you bid?</a:t>
            </a:r>
            <a:endParaRPr kumimoji="0" lang="en-NZ" sz="32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703640" y="2780928"/>
            <a:ext cx="1828800" cy="14630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 smtClean="0"/>
              <a:t>?</a:t>
            </a:r>
            <a:endParaRPr lang="en-NZ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6732240" y="2780928"/>
            <a:ext cx="1828800" cy="14630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 smtClean="0"/>
              <a:t>X</a:t>
            </a:r>
            <a:endParaRPr lang="en-NZ" sz="1400" dirty="0"/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395536" y="4365104"/>
            <a:ext cx="8208912" cy="720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171450" marR="0" lvl="0" indent="-17145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NZ" sz="3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This double is aiming to penalise</a:t>
            </a:r>
            <a:endParaRPr kumimoji="0" lang="en-NZ" sz="40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0" grpId="0" animBg="1"/>
      <p:bldP spid="10" grpId="1" animBg="1"/>
      <p:bldP spid="11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784976" cy="1325563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THE PENALTY DOUBLE</a:t>
            </a:r>
            <a:endParaRPr lang="en-NZ" sz="60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395536" y="5157192"/>
            <a:ext cx="8208912" cy="954107"/>
          </a:xfrm>
          <a:prstGeom prst="rect">
            <a:avLst/>
          </a:prstGeom>
          <a:noFill/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28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If defending, partner knows to lead a </a:t>
            </a:r>
            <a:r>
              <a:rPr lang="en-NZ" sz="28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  <a:sym typeface="Symbol"/>
              </a:rPr>
              <a:t>, or bid 3 if they have a good fit</a:t>
            </a:r>
            <a:endParaRPr lang="en-NZ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628650" y="1052737"/>
            <a:ext cx="7975798" cy="115212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NZ" sz="4000" dirty="0" smtClean="0"/>
              <a:t>Use this double when a suit has been bid artificially by the opponents</a:t>
            </a:r>
            <a:endParaRPr lang="en-NZ" sz="4000" dirty="0"/>
          </a:p>
        </p:txBody>
      </p:sp>
      <p:pic>
        <p:nvPicPr>
          <p:cNvPr id="8" name="Picture 7" descr="T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5576" y="2881663"/>
            <a:ext cx="6019474" cy="1222705"/>
          </a:xfrm>
          <a:prstGeom prst="rect">
            <a:avLst/>
          </a:prstGeom>
        </p:spPr>
      </p:pic>
      <p:sp>
        <p:nvSpPr>
          <p:cNvPr id="9" name="Content Placeholder 2"/>
          <p:cNvSpPr txBox="1">
            <a:spLocks/>
          </p:cNvSpPr>
          <p:nvPr/>
        </p:nvSpPr>
        <p:spPr>
          <a:xfrm>
            <a:off x="539552" y="2060848"/>
            <a:ext cx="8424936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NZ" sz="2800" i="1" dirty="0" smtClean="0"/>
              <a:t>Opposition </a:t>
            </a:r>
            <a:r>
              <a:rPr kumimoji="0" lang="en-NZ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opens</a:t>
            </a:r>
            <a:r>
              <a:rPr kumimoji="0" lang="en-NZ" sz="2800" b="0" i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1NT and responder bids 2</a:t>
            </a:r>
            <a:r>
              <a:rPr kumimoji="0" lang="en-NZ" sz="2800" b="0" i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/>
              </a:rPr>
              <a:t> (Stayman), what do you bid?</a:t>
            </a:r>
            <a:endParaRPr kumimoji="0" lang="en-NZ" sz="32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703640" y="2780928"/>
            <a:ext cx="1828800" cy="14630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 smtClean="0"/>
              <a:t>?</a:t>
            </a:r>
            <a:endParaRPr lang="en-NZ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6732240" y="2780928"/>
            <a:ext cx="1828800" cy="14630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 smtClean="0"/>
              <a:t>X</a:t>
            </a:r>
            <a:endParaRPr lang="en-NZ" sz="1400" dirty="0"/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683568" y="4365104"/>
            <a:ext cx="7975798" cy="720080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marL="171450" marR="0" lvl="0" indent="-17145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NZ" sz="3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Shows a hand with a good club suit. Often called a Lead Directional Double</a:t>
            </a:r>
            <a:endParaRPr kumimoji="0" lang="en-NZ" sz="40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0" grpId="0" animBg="1"/>
      <p:bldP spid="10" grpId="1" animBg="1"/>
      <p:bldP spid="11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95736" y="554119"/>
            <a:ext cx="6259962" cy="1271554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9139978"/>
              </p:ext>
            </p:extLst>
          </p:nvPr>
        </p:nvGraphicFramePr>
        <p:xfrm>
          <a:off x="467544" y="1844824"/>
          <a:ext cx="7992888" cy="223224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998222"/>
                <a:gridCol w="1998222"/>
                <a:gridCol w="1998222"/>
                <a:gridCol w="1998222"/>
              </a:tblGrid>
              <a:tr h="744083"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WEST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NORTH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EAST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SOUTH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>
                          <a:solidFill>
                            <a:schemeClr val="dk1"/>
                          </a:solidFill>
                        </a:rPr>
                        <a:t>1NT</a:t>
                      </a:r>
                      <a:endParaRPr lang="en-NZ" sz="4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Pass</a:t>
                      </a:r>
                      <a:endParaRPr lang="en-NZ" sz="4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en-NZ" sz="4000" dirty="0" smtClean="0">
                          <a:solidFill>
                            <a:schemeClr val="tx1"/>
                          </a:solidFill>
                          <a:sym typeface="Symbol"/>
                        </a:rPr>
                        <a:t></a:t>
                      </a:r>
                      <a:endParaRPr lang="en-NZ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?</a:t>
                      </a:r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95536" y="620688"/>
            <a:ext cx="1612776" cy="10972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NZ" sz="4400" dirty="0" smtClean="0"/>
              <a:t>South</a:t>
            </a:r>
            <a:endParaRPr lang="en-NZ" sz="1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95736" y="554119"/>
            <a:ext cx="6259962" cy="1271554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0104192"/>
              </p:ext>
            </p:extLst>
          </p:nvPr>
        </p:nvGraphicFramePr>
        <p:xfrm>
          <a:off x="467544" y="1844824"/>
          <a:ext cx="7992888" cy="223224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998222"/>
                <a:gridCol w="1998222"/>
                <a:gridCol w="1998222"/>
                <a:gridCol w="1998222"/>
              </a:tblGrid>
              <a:tr h="744083"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WEST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NORTH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EAST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SOUTH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>
                          <a:solidFill>
                            <a:schemeClr val="dk1"/>
                          </a:solidFill>
                        </a:rPr>
                        <a:t>1NT</a:t>
                      </a:r>
                      <a:endParaRPr lang="en-NZ" sz="4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Pass</a:t>
                      </a:r>
                      <a:endParaRPr lang="en-NZ" sz="4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en-NZ" sz="4000" dirty="0" smtClean="0">
                          <a:solidFill>
                            <a:schemeClr val="tx1"/>
                          </a:solidFill>
                          <a:sym typeface="Symbol"/>
                        </a:rPr>
                        <a:t></a:t>
                      </a:r>
                      <a:endParaRPr lang="en-NZ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X</a:t>
                      </a:r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2</a:t>
                      </a:r>
                      <a:r>
                        <a:rPr lang="en-NZ" sz="4000" dirty="0" smtClean="0">
                          <a:solidFill>
                            <a:srgbClr val="FF0000"/>
                          </a:solidFill>
                          <a:sym typeface="Symbol"/>
                        </a:rPr>
                        <a:t></a:t>
                      </a:r>
                      <a:endParaRPr lang="en-NZ" sz="4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95536" y="620688"/>
            <a:ext cx="1612776" cy="10972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NZ" sz="4400" dirty="0" smtClean="0"/>
              <a:t>South</a:t>
            </a:r>
            <a:endParaRPr lang="en-NZ" sz="14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67544" y="4293096"/>
            <a:ext cx="797579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171450" marR="0" lvl="0" indent="-17145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NZ" sz="3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X to</a:t>
            </a:r>
            <a:r>
              <a:rPr kumimoji="0" lang="en-NZ" sz="3600" b="0" i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show a good club suit</a:t>
            </a:r>
            <a:endParaRPr kumimoji="0" lang="en-NZ" sz="40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build="allAtOnce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95736" y="554119"/>
            <a:ext cx="6259962" cy="1271554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8533036"/>
              </p:ext>
            </p:extLst>
          </p:nvPr>
        </p:nvGraphicFramePr>
        <p:xfrm>
          <a:off x="467544" y="1844824"/>
          <a:ext cx="7992888" cy="223224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998222"/>
                <a:gridCol w="1998222"/>
                <a:gridCol w="1998222"/>
                <a:gridCol w="1998222"/>
              </a:tblGrid>
              <a:tr h="744083"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WEST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NORTH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EAST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SOUTH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>
                          <a:solidFill>
                            <a:schemeClr val="dk1"/>
                          </a:solidFill>
                        </a:rPr>
                        <a:t>1NT</a:t>
                      </a:r>
                      <a:endParaRPr lang="en-NZ" sz="4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Pass</a:t>
                      </a:r>
                      <a:endParaRPr lang="en-NZ" sz="4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en-NZ" sz="4000" dirty="0" smtClean="0">
                          <a:solidFill>
                            <a:schemeClr val="tx1"/>
                          </a:solidFill>
                          <a:sym typeface="Symbol"/>
                        </a:rPr>
                        <a:t></a:t>
                      </a:r>
                      <a:endParaRPr lang="en-NZ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X</a:t>
                      </a:r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2</a:t>
                      </a:r>
                      <a:r>
                        <a:rPr lang="en-NZ" sz="4000" dirty="0" smtClean="0">
                          <a:solidFill>
                            <a:srgbClr val="FF0000"/>
                          </a:solidFill>
                          <a:sym typeface="Symbol"/>
                        </a:rPr>
                        <a:t></a:t>
                      </a:r>
                      <a:endParaRPr lang="en-NZ" sz="4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3</a:t>
                      </a:r>
                      <a:r>
                        <a:rPr lang="en-NZ" sz="4000" dirty="0" smtClean="0">
                          <a:sym typeface="Symbol"/>
                        </a:rPr>
                        <a:t></a:t>
                      </a:r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95536" y="620688"/>
            <a:ext cx="1612776" cy="10972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NZ" sz="4400" dirty="0" smtClean="0"/>
              <a:t>South</a:t>
            </a:r>
            <a:endParaRPr lang="en-NZ" sz="14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67544" y="4293096"/>
            <a:ext cx="797579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171450" marR="0" lvl="0" indent="-17145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NZ" sz="3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X to</a:t>
            </a:r>
            <a:r>
              <a:rPr kumimoji="0" lang="en-NZ" sz="3600" b="0" i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show a good club suit</a:t>
            </a:r>
            <a:endParaRPr kumimoji="0" lang="en-NZ" sz="40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84634" y="5013176"/>
            <a:ext cx="797579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marL="171450" marR="0" lvl="0" indent="-17145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NZ" sz="3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Partner can then bid</a:t>
            </a:r>
            <a:r>
              <a:rPr kumimoji="0" lang="en-NZ" sz="3600" b="0" i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clubs with good support</a:t>
            </a:r>
            <a:endParaRPr kumimoji="0" lang="en-NZ" sz="40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build="allAtOnce"/>
      <p:bldP spid="8" grpId="0" build="allAtOnce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784976" cy="1325563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THE PENALTY DOUBLE</a:t>
            </a:r>
            <a:endParaRPr lang="en-NZ" sz="60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395536" y="5157192"/>
            <a:ext cx="8208912" cy="523220"/>
          </a:xfrm>
          <a:prstGeom prst="rect">
            <a:avLst/>
          </a:prstGeom>
          <a:noFill/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28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Your aces and trumps should produce at least 4 tricks</a:t>
            </a:r>
            <a:endParaRPr lang="en-NZ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539552" y="1052737"/>
            <a:ext cx="8064896" cy="115212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NZ" sz="4000" dirty="0" smtClean="0"/>
              <a:t>Use when the opponents have bid to the 4-level or 5-level and you have good trumps and quick outside tricks</a:t>
            </a:r>
            <a:endParaRPr lang="en-NZ" sz="4000" dirty="0"/>
          </a:p>
        </p:txBody>
      </p:sp>
      <p:pic>
        <p:nvPicPr>
          <p:cNvPr id="8" name="Picture 7" descr="T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5576" y="2878784"/>
            <a:ext cx="6019474" cy="1228464"/>
          </a:xfrm>
          <a:prstGeom prst="rect">
            <a:avLst/>
          </a:prstGeom>
        </p:spPr>
      </p:pic>
      <p:sp>
        <p:nvSpPr>
          <p:cNvPr id="9" name="Content Placeholder 2"/>
          <p:cNvSpPr txBox="1">
            <a:spLocks/>
          </p:cNvSpPr>
          <p:nvPr/>
        </p:nvSpPr>
        <p:spPr>
          <a:xfrm>
            <a:off x="658089" y="2132856"/>
            <a:ext cx="7975798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171450" indent="-171450" defTabSz="685800">
              <a:lnSpc>
                <a:spcPct val="90000"/>
              </a:lnSpc>
              <a:spcBef>
                <a:spcPts val="750"/>
              </a:spcBef>
              <a:defRPr/>
            </a:pPr>
            <a:r>
              <a:rPr lang="en-NZ" sz="2800" i="1" dirty="0" smtClean="0"/>
              <a:t>Opponents </a:t>
            </a:r>
            <a:r>
              <a:rPr kumimoji="0" lang="en-NZ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bids to </a:t>
            </a:r>
            <a:r>
              <a:rPr lang="en-NZ" sz="2800" dirty="0" smtClean="0"/>
              <a:t>4</a:t>
            </a:r>
            <a:r>
              <a:rPr lang="en-NZ" sz="2800" dirty="0" smtClean="0">
                <a:solidFill>
                  <a:srgbClr val="FF0000"/>
                </a:solidFill>
                <a:sym typeface="Symbol"/>
              </a:rPr>
              <a:t></a:t>
            </a:r>
            <a:r>
              <a:rPr lang="en-NZ" sz="2800" dirty="0" smtClean="0">
                <a:sym typeface="Symbol"/>
              </a:rPr>
              <a:t>. W</a:t>
            </a:r>
            <a:r>
              <a:rPr kumimoji="0" lang="en-NZ" sz="2800" b="0" i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/>
              </a:rPr>
              <a:t>hat do you bid?</a:t>
            </a:r>
            <a:endParaRPr kumimoji="0" lang="en-NZ" sz="32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703640" y="2780928"/>
            <a:ext cx="1828800" cy="14630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 smtClean="0"/>
              <a:t>?</a:t>
            </a:r>
            <a:endParaRPr lang="en-NZ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6732240" y="2780928"/>
            <a:ext cx="1828800" cy="14630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 smtClean="0"/>
              <a:t>X</a:t>
            </a:r>
            <a:endParaRPr lang="en-NZ" sz="1400" dirty="0"/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395536" y="4413832"/>
            <a:ext cx="8195363" cy="5687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171450" marR="0" lvl="0" indent="-17145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NZ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You are aiming to get a bigger score</a:t>
            </a:r>
            <a:endParaRPr kumimoji="0" lang="en-NZ" sz="32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0" grpId="0" animBg="1"/>
      <p:bldP spid="10" grpId="1" animBg="1"/>
      <p:bldP spid="11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10410" y="554119"/>
            <a:ext cx="6230614" cy="1271554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67544" y="1844824"/>
          <a:ext cx="7992888" cy="223224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998222"/>
                <a:gridCol w="1998222"/>
                <a:gridCol w="1998222"/>
                <a:gridCol w="1998222"/>
              </a:tblGrid>
              <a:tr h="744083"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WEST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NORTH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EAST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SOUTH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en-NZ" sz="4000" dirty="0" smtClean="0">
                          <a:solidFill>
                            <a:srgbClr val="FF0000"/>
                          </a:solidFill>
                          <a:sym typeface="Symbol"/>
                        </a:rPr>
                        <a:t></a:t>
                      </a:r>
                      <a:endParaRPr lang="en-NZ" sz="4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>
                          <a:solidFill>
                            <a:schemeClr val="tx1"/>
                          </a:solidFill>
                        </a:rPr>
                        <a:t>?</a:t>
                      </a:r>
                      <a:endParaRPr lang="en-NZ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95536" y="784607"/>
            <a:ext cx="1612776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NZ" sz="4400" dirty="0" smtClean="0"/>
              <a:t>North</a:t>
            </a:r>
            <a:endParaRPr lang="en-NZ" sz="1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10410" y="554119"/>
            <a:ext cx="6230614" cy="1271554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707959"/>
              </p:ext>
            </p:extLst>
          </p:nvPr>
        </p:nvGraphicFramePr>
        <p:xfrm>
          <a:off x="467544" y="1844824"/>
          <a:ext cx="7992888" cy="223224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998222"/>
                <a:gridCol w="1998222"/>
                <a:gridCol w="1998222"/>
                <a:gridCol w="1998222"/>
              </a:tblGrid>
              <a:tr h="744083"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WEST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NORTH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EAST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SOUTH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en-NZ" sz="4000" dirty="0" smtClean="0">
                          <a:solidFill>
                            <a:srgbClr val="FF0000"/>
                          </a:solidFill>
                          <a:sym typeface="Symbol"/>
                        </a:rPr>
                        <a:t></a:t>
                      </a:r>
                      <a:endParaRPr lang="en-NZ" sz="4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Pass</a:t>
                      </a:r>
                      <a:endParaRPr lang="en-NZ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95536" y="784607"/>
            <a:ext cx="1612776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NZ" sz="4400" dirty="0" smtClean="0"/>
              <a:t>North</a:t>
            </a:r>
            <a:endParaRPr lang="en-NZ" sz="14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67544" y="4293096"/>
            <a:ext cx="797579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171450" marR="0" lvl="0" indent="-17145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NZ" sz="3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North must pass at the outset</a:t>
            </a:r>
            <a:endParaRPr kumimoji="0" lang="en-NZ" sz="40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build="allAtOnce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10410" y="554119"/>
            <a:ext cx="6230614" cy="1271554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4580127"/>
              </p:ext>
            </p:extLst>
          </p:nvPr>
        </p:nvGraphicFramePr>
        <p:xfrm>
          <a:off x="467544" y="1844824"/>
          <a:ext cx="7992888" cy="223224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998222"/>
                <a:gridCol w="1998222"/>
                <a:gridCol w="1998222"/>
                <a:gridCol w="1998222"/>
              </a:tblGrid>
              <a:tr h="744083"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WEST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NORTH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EAST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SOUTH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en-NZ" sz="4000" dirty="0" smtClean="0">
                          <a:solidFill>
                            <a:srgbClr val="FF0000"/>
                          </a:solidFill>
                          <a:sym typeface="Symbol"/>
                        </a:rPr>
                        <a:t></a:t>
                      </a:r>
                      <a:endParaRPr lang="en-NZ" sz="4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Pass</a:t>
                      </a:r>
                      <a:endParaRPr lang="en-NZ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4000" dirty="0" smtClean="0">
                          <a:solidFill>
                            <a:schemeClr val="dk1"/>
                          </a:solidFill>
                          <a:sym typeface="Symbol"/>
                        </a:rPr>
                        <a:t>2</a:t>
                      </a:r>
                      <a:r>
                        <a:rPr lang="en-NZ" sz="4000" dirty="0" smtClean="0">
                          <a:solidFill>
                            <a:srgbClr val="FF0000"/>
                          </a:solidFill>
                          <a:sym typeface="Symbol"/>
                        </a:rPr>
                        <a:t></a:t>
                      </a:r>
                      <a:endParaRPr lang="en-NZ" sz="4000" dirty="0" smtClean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95536" y="784607"/>
            <a:ext cx="1612776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NZ" sz="4400" dirty="0" smtClean="0"/>
              <a:t>North</a:t>
            </a:r>
            <a:endParaRPr lang="en-NZ" sz="14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67544" y="4293096"/>
            <a:ext cx="797579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171450" marR="0" lvl="0" indent="-17145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NZ" sz="3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North must pass at the outset</a:t>
            </a:r>
            <a:endParaRPr kumimoji="0" lang="en-NZ" sz="40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build="allAtOnce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10410" y="554119"/>
            <a:ext cx="6230614" cy="1271554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2409623"/>
              </p:ext>
            </p:extLst>
          </p:nvPr>
        </p:nvGraphicFramePr>
        <p:xfrm>
          <a:off x="467544" y="1844824"/>
          <a:ext cx="7992888" cy="223224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998222"/>
                <a:gridCol w="1998222"/>
                <a:gridCol w="1998222"/>
                <a:gridCol w="1998222"/>
              </a:tblGrid>
              <a:tr h="744083"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WEST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NORTH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EAST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SOUTH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en-NZ" sz="4000" dirty="0" smtClean="0">
                          <a:solidFill>
                            <a:srgbClr val="FF0000"/>
                          </a:solidFill>
                          <a:sym typeface="Symbol"/>
                        </a:rPr>
                        <a:t></a:t>
                      </a:r>
                      <a:endParaRPr lang="en-NZ" sz="4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Pass</a:t>
                      </a:r>
                      <a:endParaRPr lang="en-NZ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4000" dirty="0" smtClean="0">
                          <a:solidFill>
                            <a:schemeClr val="dk1"/>
                          </a:solidFill>
                          <a:sym typeface="Symbol"/>
                        </a:rPr>
                        <a:t>2</a:t>
                      </a:r>
                      <a:r>
                        <a:rPr lang="en-NZ" sz="4000" dirty="0" smtClean="0">
                          <a:solidFill>
                            <a:srgbClr val="FF0000"/>
                          </a:solidFill>
                          <a:sym typeface="Symbol"/>
                        </a:rPr>
                        <a:t></a:t>
                      </a:r>
                      <a:endParaRPr lang="en-NZ" sz="4000" dirty="0" smtClean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Pass</a:t>
                      </a:r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95536" y="784607"/>
            <a:ext cx="1612776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NZ" sz="4400" dirty="0" smtClean="0"/>
              <a:t>North</a:t>
            </a:r>
            <a:endParaRPr lang="en-NZ" sz="14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67544" y="4293096"/>
            <a:ext cx="797579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171450" marR="0" lvl="0" indent="-17145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NZ" sz="3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North must pass at the outset</a:t>
            </a:r>
            <a:endParaRPr kumimoji="0" lang="en-NZ" sz="40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build="allAtOnce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10410" y="554119"/>
            <a:ext cx="6230614" cy="1271554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9526105"/>
              </p:ext>
            </p:extLst>
          </p:nvPr>
        </p:nvGraphicFramePr>
        <p:xfrm>
          <a:off x="467544" y="1844824"/>
          <a:ext cx="7992888" cy="223224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998222"/>
                <a:gridCol w="1998222"/>
                <a:gridCol w="1998222"/>
                <a:gridCol w="1998222"/>
              </a:tblGrid>
              <a:tr h="744083"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WEST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NORTH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EAST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SOUTH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en-NZ" sz="4000" dirty="0" smtClean="0">
                          <a:solidFill>
                            <a:srgbClr val="FF0000"/>
                          </a:solidFill>
                          <a:sym typeface="Symbol"/>
                        </a:rPr>
                        <a:t></a:t>
                      </a:r>
                      <a:endParaRPr lang="en-NZ" sz="4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Pass</a:t>
                      </a:r>
                      <a:endParaRPr lang="en-NZ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4000" dirty="0" smtClean="0">
                          <a:solidFill>
                            <a:schemeClr val="dk1"/>
                          </a:solidFill>
                          <a:sym typeface="Symbol"/>
                        </a:rPr>
                        <a:t>2</a:t>
                      </a:r>
                      <a:r>
                        <a:rPr lang="en-NZ" sz="4000" dirty="0" smtClean="0">
                          <a:solidFill>
                            <a:srgbClr val="FF0000"/>
                          </a:solidFill>
                          <a:sym typeface="Symbol"/>
                        </a:rPr>
                        <a:t></a:t>
                      </a:r>
                      <a:endParaRPr lang="en-NZ" sz="4000" dirty="0" smtClean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Pass</a:t>
                      </a:r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4000" dirty="0" smtClean="0">
                          <a:solidFill>
                            <a:schemeClr val="dk1"/>
                          </a:solidFill>
                          <a:sym typeface="Symbol"/>
                        </a:rPr>
                        <a:t>3</a:t>
                      </a:r>
                      <a:r>
                        <a:rPr lang="en-NZ" sz="4000" dirty="0" smtClean="0">
                          <a:solidFill>
                            <a:srgbClr val="FF0000"/>
                          </a:solidFill>
                          <a:sym typeface="Symbol"/>
                        </a:rPr>
                        <a:t></a:t>
                      </a:r>
                      <a:endParaRPr lang="en-NZ" sz="4000" dirty="0" smtClean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95536" y="784607"/>
            <a:ext cx="1612776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NZ" sz="4400" dirty="0" smtClean="0"/>
              <a:t>North</a:t>
            </a:r>
            <a:endParaRPr lang="en-NZ" sz="14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67544" y="4293096"/>
            <a:ext cx="797579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171450" marR="0" lvl="0" indent="-17145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NZ" sz="3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North must pass at the outset</a:t>
            </a:r>
            <a:endParaRPr kumimoji="0" lang="en-NZ" sz="40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build="allAtOnce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10410" y="554119"/>
            <a:ext cx="6230614" cy="1271554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1090027"/>
              </p:ext>
            </p:extLst>
          </p:nvPr>
        </p:nvGraphicFramePr>
        <p:xfrm>
          <a:off x="467544" y="1844824"/>
          <a:ext cx="7992888" cy="223224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998222"/>
                <a:gridCol w="1998222"/>
                <a:gridCol w="1998222"/>
                <a:gridCol w="1998222"/>
              </a:tblGrid>
              <a:tr h="744083"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WEST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NORTH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EAST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SOUTH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en-NZ" sz="4000" dirty="0" smtClean="0">
                          <a:solidFill>
                            <a:srgbClr val="FF0000"/>
                          </a:solidFill>
                          <a:sym typeface="Symbol"/>
                        </a:rPr>
                        <a:t></a:t>
                      </a:r>
                      <a:endParaRPr lang="en-NZ" sz="4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Pass</a:t>
                      </a:r>
                      <a:endParaRPr lang="en-NZ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4000" dirty="0" smtClean="0">
                          <a:solidFill>
                            <a:schemeClr val="dk1"/>
                          </a:solidFill>
                          <a:sym typeface="Symbol"/>
                        </a:rPr>
                        <a:t>2</a:t>
                      </a:r>
                      <a:r>
                        <a:rPr lang="en-NZ" sz="4000" dirty="0" smtClean="0">
                          <a:solidFill>
                            <a:srgbClr val="FF0000"/>
                          </a:solidFill>
                          <a:sym typeface="Symbol"/>
                        </a:rPr>
                        <a:t></a:t>
                      </a:r>
                      <a:endParaRPr lang="en-NZ" sz="4000" dirty="0" smtClean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Pass</a:t>
                      </a:r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4000" dirty="0" smtClean="0">
                          <a:solidFill>
                            <a:schemeClr val="dk1"/>
                          </a:solidFill>
                          <a:sym typeface="Symbol"/>
                        </a:rPr>
                        <a:t>3</a:t>
                      </a:r>
                      <a:r>
                        <a:rPr lang="en-NZ" sz="4000" dirty="0" smtClean="0">
                          <a:solidFill>
                            <a:srgbClr val="FF0000"/>
                          </a:solidFill>
                          <a:sym typeface="Symbol"/>
                        </a:rPr>
                        <a:t></a:t>
                      </a:r>
                      <a:endParaRPr lang="en-NZ" sz="4000" dirty="0" smtClean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Pass</a:t>
                      </a:r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95536" y="784607"/>
            <a:ext cx="1612776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NZ" sz="4400" dirty="0" smtClean="0"/>
              <a:t>North</a:t>
            </a:r>
            <a:endParaRPr lang="en-NZ" sz="14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67544" y="4293096"/>
            <a:ext cx="797579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171450" marR="0" lvl="0" indent="-17145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NZ" sz="3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North must pass at the outset</a:t>
            </a:r>
            <a:endParaRPr kumimoji="0" lang="en-NZ" sz="40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build="allAtOnce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10410" y="554119"/>
            <a:ext cx="6230614" cy="1271554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0928164"/>
              </p:ext>
            </p:extLst>
          </p:nvPr>
        </p:nvGraphicFramePr>
        <p:xfrm>
          <a:off x="467544" y="1844824"/>
          <a:ext cx="7992888" cy="223224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998222"/>
                <a:gridCol w="1998222"/>
                <a:gridCol w="1998222"/>
                <a:gridCol w="1998222"/>
              </a:tblGrid>
              <a:tr h="744083"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WEST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NORTH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EAST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SOUTH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en-NZ" sz="4000" dirty="0" smtClean="0">
                          <a:solidFill>
                            <a:srgbClr val="FF0000"/>
                          </a:solidFill>
                          <a:sym typeface="Symbol"/>
                        </a:rPr>
                        <a:t></a:t>
                      </a:r>
                      <a:endParaRPr lang="en-NZ" sz="4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Pass</a:t>
                      </a:r>
                      <a:endParaRPr lang="en-NZ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4000" dirty="0" smtClean="0">
                          <a:solidFill>
                            <a:schemeClr val="dk1"/>
                          </a:solidFill>
                          <a:sym typeface="Symbol"/>
                        </a:rPr>
                        <a:t>2</a:t>
                      </a:r>
                      <a:r>
                        <a:rPr lang="en-NZ" sz="4000" dirty="0" smtClean="0">
                          <a:solidFill>
                            <a:srgbClr val="FF0000"/>
                          </a:solidFill>
                          <a:sym typeface="Symbol"/>
                        </a:rPr>
                        <a:t></a:t>
                      </a:r>
                      <a:endParaRPr lang="en-NZ" sz="4000" dirty="0" smtClean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Pass</a:t>
                      </a:r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4000" dirty="0" smtClean="0">
                          <a:solidFill>
                            <a:schemeClr val="dk1"/>
                          </a:solidFill>
                          <a:sym typeface="Symbol"/>
                        </a:rPr>
                        <a:t>3</a:t>
                      </a:r>
                      <a:r>
                        <a:rPr lang="en-NZ" sz="4000" dirty="0" smtClean="0">
                          <a:solidFill>
                            <a:srgbClr val="FF0000"/>
                          </a:solidFill>
                          <a:sym typeface="Symbol"/>
                        </a:rPr>
                        <a:t></a:t>
                      </a:r>
                      <a:endParaRPr lang="en-NZ" sz="4000" dirty="0" smtClean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Pass</a:t>
                      </a:r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4000" dirty="0" smtClean="0">
                          <a:solidFill>
                            <a:schemeClr val="dk1"/>
                          </a:solidFill>
                          <a:sym typeface="Symbol"/>
                        </a:rPr>
                        <a:t>4</a:t>
                      </a:r>
                      <a:r>
                        <a:rPr lang="en-NZ" sz="4000" dirty="0" smtClean="0">
                          <a:solidFill>
                            <a:srgbClr val="FF0000"/>
                          </a:solidFill>
                          <a:sym typeface="Symbol"/>
                        </a:rPr>
                        <a:t></a:t>
                      </a:r>
                      <a:endParaRPr lang="en-NZ" sz="4000" dirty="0" smtClean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95536" y="784607"/>
            <a:ext cx="1612776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NZ" sz="4400" dirty="0" smtClean="0"/>
              <a:t>North</a:t>
            </a:r>
            <a:endParaRPr lang="en-NZ" sz="14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67544" y="4293096"/>
            <a:ext cx="797579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171450" marR="0" lvl="0" indent="-17145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NZ" sz="3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North must pass at the outset</a:t>
            </a:r>
            <a:endParaRPr kumimoji="0" lang="en-NZ" sz="40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build="allAtOnce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10410" y="554119"/>
            <a:ext cx="6230614" cy="1271554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7426769"/>
              </p:ext>
            </p:extLst>
          </p:nvPr>
        </p:nvGraphicFramePr>
        <p:xfrm>
          <a:off x="467544" y="1844824"/>
          <a:ext cx="7992888" cy="297633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998222"/>
                <a:gridCol w="1998222"/>
                <a:gridCol w="1998222"/>
                <a:gridCol w="1998222"/>
              </a:tblGrid>
              <a:tr h="744083"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WEST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NORTH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EAST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SOUTH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en-NZ" sz="4000" dirty="0" smtClean="0">
                          <a:solidFill>
                            <a:srgbClr val="FF0000"/>
                          </a:solidFill>
                          <a:sym typeface="Symbol"/>
                        </a:rPr>
                        <a:t></a:t>
                      </a:r>
                      <a:endParaRPr lang="en-NZ" sz="4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Pass</a:t>
                      </a:r>
                      <a:endParaRPr lang="en-NZ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4000" dirty="0" smtClean="0">
                          <a:solidFill>
                            <a:schemeClr val="dk1"/>
                          </a:solidFill>
                          <a:sym typeface="Symbol"/>
                        </a:rPr>
                        <a:t>2</a:t>
                      </a:r>
                      <a:r>
                        <a:rPr lang="en-NZ" sz="4000" dirty="0" smtClean="0">
                          <a:solidFill>
                            <a:srgbClr val="FF0000"/>
                          </a:solidFill>
                          <a:sym typeface="Symbol"/>
                        </a:rPr>
                        <a:t></a:t>
                      </a:r>
                      <a:endParaRPr lang="en-NZ" sz="4000" dirty="0" smtClean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Pass</a:t>
                      </a:r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4000" dirty="0" smtClean="0">
                          <a:solidFill>
                            <a:schemeClr val="dk1"/>
                          </a:solidFill>
                          <a:sym typeface="Symbol"/>
                        </a:rPr>
                        <a:t>3</a:t>
                      </a:r>
                      <a:r>
                        <a:rPr lang="en-NZ" sz="4000" dirty="0" smtClean="0">
                          <a:solidFill>
                            <a:srgbClr val="FF0000"/>
                          </a:solidFill>
                          <a:sym typeface="Symbol"/>
                        </a:rPr>
                        <a:t></a:t>
                      </a:r>
                      <a:endParaRPr lang="en-NZ" sz="4000" dirty="0" smtClean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Pass</a:t>
                      </a:r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4000" dirty="0" smtClean="0">
                          <a:solidFill>
                            <a:schemeClr val="dk1"/>
                          </a:solidFill>
                          <a:sym typeface="Symbol"/>
                        </a:rPr>
                        <a:t>4</a:t>
                      </a:r>
                      <a:r>
                        <a:rPr lang="en-NZ" sz="4000" dirty="0" smtClean="0">
                          <a:solidFill>
                            <a:srgbClr val="FF0000"/>
                          </a:solidFill>
                          <a:sym typeface="Symbol"/>
                        </a:rPr>
                        <a:t></a:t>
                      </a:r>
                      <a:endParaRPr lang="en-NZ" sz="4000" dirty="0" smtClean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Pass</a:t>
                      </a:r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4000" dirty="0" smtClean="0"/>
                        <a:t>Pass</a:t>
                      </a:r>
                      <a:endParaRPr lang="en-NZ" sz="400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?</a:t>
                      </a:r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NZ" sz="4000" dirty="0" smtClean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95536" y="784607"/>
            <a:ext cx="1612776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NZ" sz="4400" dirty="0" smtClean="0"/>
              <a:t>North</a:t>
            </a:r>
            <a:endParaRPr lang="en-NZ" sz="1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10410" y="554119"/>
            <a:ext cx="6230614" cy="1271554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769953"/>
              </p:ext>
            </p:extLst>
          </p:nvPr>
        </p:nvGraphicFramePr>
        <p:xfrm>
          <a:off x="467544" y="1844824"/>
          <a:ext cx="7992888" cy="297633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998222"/>
                <a:gridCol w="1998222"/>
                <a:gridCol w="1998222"/>
                <a:gridCol w="1998222"/>
              </a:tblGrid>
              <a:tr h="744083"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WEST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NORTH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EAST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SOUTH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en-NZ" sz="4000" dirty="0" smtClean="0">
                          <a:solidFill>
                            <a:srgbClr val="FF0000"/>
                          </a:solidFill>
                          <a:sym typeface="Symbol"/>
                        </a:rPr>
                        <a:t></a:t>
                      </a:r>
                      <a:endParaRPr lang="en-NZ" sz="4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Pass</a:t>
                      </a:r>
                      <a:endParaRPr lang="en-NZ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4000" dirty="0" smtClean="0">
                          <a:solidFill>
                            <a:schemeClr val="dk1"/>
                          </a:solidFill>
                          <a:sym typeface="Symbol"/>
                        </a:rPr>
                        <a:t>2</a:t>
                      </a:r>
                      <a:r>
                        <a:rPr lang="en-NZ" sz="4000" dirty="0" smtClean="0">
                          <a:solidFill>
                            <a:srgbClr val="FF0000"/>
                          </a:solidFill>
                          <a:sym typeface="Symbol"/>
                        </a:rPr>
                        <a:t></a:t>
                      </a:r>
                      <a:endParaRPr lang="en-NZ" sz="4000" dirty="0" smtClean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Pass</a:t>
                      </a:r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4000" dirty="0" smtClean="0">
                          <a:solidFill>
                            <a:schemeClr val="dk1"/>
                          </a:solidFill>
                          <a:sym typeface="Symbol"/>
                        </a:rPr>
                        <a:t>3</a:t>
                      </a:r>
                      <a:r>
                        <a:rPr lang="en-NZ" sz="4000" dirty="0" smtClean="0">
                          <a:solidFill>
                            <a:srgbClr val="FF0000"/>
                          </a:solidFill>
                          <a:sym typeface="Symbol"/>
                        </a:rPr>
                        <a:t></a:t>
                      </a:r>
                      <a:endParaRPr lang="en-NZ" sz="4000" dirty="0" smtClean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Pass</a:t>
                      </a:r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4000" dirty="0" smtClean="0">
                          <a:solidFill>
                            <a:schemeClr val="dk1"/>
                          </a:solidFill>
                          <a:sym typeface="Symbol"/>
                        </a:rPr>
                        <a:t>4</a:t>
                      </a:r>
                      <a:r>
                        <a:rPr lang="en-NZ" sz="4000" dirty="0" smtClean="0">
                          <a:solidFill>
                            <a:srgbClr val="FF0000"/>
                          </a:solidFill>
                          <a:sym typeface="Symbol"/>
                        </a:rPr>
                        <a:t></a:t>
                      </a:r>
                      <a:endParaRPr lang="en-NZ" sz="4000" dirty="0" smtClean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Pass</a:t>
                      </a:r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4000" dirty="0" smtClean="0"/>
                        <a:t>Pass</a:t>
                      </a:r>
                      <a:endParaRPr lang="en-NZ" sz="400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X</a:t>
                      </a:r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NZ" sz="4000" dirty="0" smtClean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95536" y="784607"/>
            <a:ext cx="1612776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NZ" sz="4400" dirty="0" smtClean="0"/>
              <a:t>North</a:t>
            </a:r>
            <a:endParaRPr lang="en-NZ" sz="14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67544" y="5085184"/>
            <a:ext cx="797579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marL="171450" marR="0" lvl="0" indent="-17145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NZ" sz="3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X with good trumps and outside quick tricks</a:t>
            </a:r>
            <a:endParaRPr kumimoji="0" lang="en-NZ" sz="40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build="allAtOnce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784976" cy="1325563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THE PENALTY DOUBLE</a:t>
            </a:r>
            <a:endParaRPr lang="en-NZ" sz="60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395536" y="5357393"/>
            <a:ext cx="8208912" cy="523220"/>
          </a:xfrm>
          <a:prstGeom prst="rect">
            <a:avLst/>
          </a:prstGeom>
          <a:noFill/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28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You must have quick outside tricks as well as trumps</a:t>
            </a:r>
            <a:endParaRPr lang="en-NZ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628650" y="1052736"/>
            <a:ext cx="7975798" cy="115212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NZ" sz="4000" dirty="0" smtClean="0"/>
              <a:t>Use when the opponents have bid to the 3-level and you have 5 good trumps and quick outside tricks</a:t>
            </a:r>
            <a:endParaRPr lang="en-NZ" sz="4000" dirty="0"/>
          </a:p>
        </p:txBody>
      </p:sp>
      <p:pic>
        <p:nvPicPr>
          <p:cNvPr id="8" name="Picture 7" descr="T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5576" y="2884228"/>
            <a:ext cx="6019474" cy="1217575"/>
          </a:xfrm>
          <a:prstGeom prst="rect">
            <a:avLst/>
          </a:prstGeom>
        </p:spPr>
      </p:pic>
      <p:sp>
        <p:nvSpPr>
          <p:cNvPr id="9" name="Content Placeholder 2"/>
          <p:cNvSpPr txBox="1">
            <a:spLocks/>
          </p:cNvSpPr>
          <p:nvPr/>
        </p:nvSpPr>
        <p:spPr>
          <a:xfrm>
            <a:off x="651915" y="2199278"/>
            <a:ext cx="7975798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NZ" sz="2800" i="1" dirty="0" smtClean="0"/>
              <a:t>Opposition </a:t>
            </a:r>
            <a:r>
              <a:rPr kumimoji="0" lang="en-NZ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have bid to </a:t>
            </a:r>
            <a:r>
              <a:rPr kumimoji="0" lang="en-NZ" sz="2800" b="0" i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</a:t>
            </a:r>
            <a:r>
              <a:rPr kumimoji="0" lang="en-NZ" sz="2800" b="0" i="1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/>
              </a:rPr>
              <a:t></a:t>
            </a:r>
            <a:r>
              <a:rPr kumimoji="0" lang="en-NZ" sz="2800" b="0" i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/>
              </a:rPr>
              <a:t> … what do you bid?</a:t>
            </a:r>
            <a:endParaRPr kumimoji="0" lang="en-NZ" sz="32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703640" y="2780928"/>
            <a:ext cx="1828800" cy="14630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 smtClean="0"/>
              <a:t>?</a:t>
            </a:r>
            <a:endParaRPr lang="en-NZ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6732240" y="2780928"/>
            <a:ext cx="1828800" cy="14630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 smtClean="0"/>
              <a:t>X</a:t>
            </a:r>
            <a:endParaRPr lang="en-NZ" sz="1400" dirty="0"/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646278" y="4294947"/>
            <a:ext cx="7975798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171450" marR="0" lvl="0" indent="-17145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NZ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Shows a hand with 5 good trumps </a:t>
            </a:r>
          </a:p>
          <a:p>
            <a:pPr marL="171450" marR="0" lvl="0" indent="-17145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NZ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and quick outside tricks</a:t>
            </a:r>
            <a:endParaRPr kumimoji="0" lang="en-NZ" sz="32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0" grpId="0" animBg="1"/>
      <p:bldP spid="10" grpId="1" animBg="1"/>
      <p:bldP spid="11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10410" y="559754"/>
            <a:ext cx="6230614" cy="1260283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67544" y="1844824"/>
          <a:ext cx="7992888" cy="297633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998222"/>
                <a:gridCol w="1998222"/>
                <a:gridCol w="1998222"/>
                <a:gridCol w="1998222"/>
              </a:tblGrid>
              <a:tr h="744083"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WEST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NORTH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EAST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SOUTH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en-NZ" sz="4000" dirty="0" smtClean="0">
                          <a:solidFill>
                            <a:srgbClr val="FF0000"/>
                          </a:solidFill>
                          <a:sym typeface="Symbol"/>
                        </a:rPr>
                        <a:t></a:t>
                      </a:r>
                      <a:endParaRPr lang="en-NZ" sz="4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>
                          <a:solidFill>
                            <a:schemeClr val="tx1"/>
                          </a:solidFill>
                        </a:rPr>
                        <a:t>?</a:t>
                      </a:r>
                      <a:endParaRPr lang="en-NZ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95536" y="784607"/>
            <a:ext cx="1612776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NZ" sz="4400" dirty="0" smtClean="0"/>
              <a:t>North</a:t>
            </a:r>
            <a:endParaRPr lang="en-NZ" sz="1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10410" y="559754"/>
            <a:ext cx="6230614" cy="1260283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5355100"/>
              </p:ext>
            </p:extLst>
          </p:nvPr>
        </p:nvGraphicFramePr>
        <p:xfrm>
          <a:off x="467544" y="1844824"/>
          <a:ext cx="7992888" cy="297633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998222"/>
                <a:gridCol w="1998222"/>
                <a:gridCol w="1998222"/>
                <a:gridCol w="1998222"/>
              </a:tblGrid>
              <a:tr h="744083"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WEST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NORTH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EAST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SOUTH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en-NZ" sz="4000" dirty="0" smtClean="0">
                          <a:solidFill>
                            <a:srgbClr val="FF0000"/>
                          </a:solidFill>
                          <a:sym typeface="Symbol"/>
                        </a:rPr>
                        <a:t></a:t>
                      </a:r>
                      <a:endParaRPr lang="en-NZ" sz="4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Pass</a:t>
                      </a:r>
                      <a:endParaRPr lang="en-NZ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95536" y="784607"/>
            <a:ext cx="1612776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NZ" sz="4400" dirty="0" smtClean="0"/>
              <a:t>North</a:t>
            </a:r>
            <a:endParaRPr lang="en-NZ" sz="14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67544" y="5157192"/>
            <a:ext cx="797579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171450" marR="0" lvl="0" indent="-17145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NZ" sz="3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North must pass at the outset</a:t>
            </a:r>
            <a:endParaRPr kumimoji="0" lang="en-NZ" sz="40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build="allAtOnce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10410" y="559754"/>
            <a:ext cx="6230614" cy="1260283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200415"/>
              </p:ext>
            </p:extLst>
          </p:nvPr>
        </p:nvGraphicFramePr>
        <p:xfrm>
          <a:off x="467544" y="1844824"/>
          <a:ext cx="7992888" cy="297633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998222"/>
                <a:gridCol w="1998222"/>
                <a:gridCol w="1998222"/>
                <a:gridCol w="1998222"/>
              </a:tblGrid>
              <a:tr h="744083"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WEST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NORTH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EAST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SOUTH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en-NZ" sz="4000" dirty="0" smtClean="0">
                          <a:solidFill>
                            <a:srgbClr val="FF0000"/>
                          </a:solidFill>
                          <a:sym typeface="Symbol"/>
                        </a:rPr>
                        <a:t></a:t>
                      </a:r>
                      <a:endParaRPr lang="en-NZ" sz="4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Pass</a:t>
                      </a:r>
                      <a:endParaRPr lang="en-NZ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NZ" sz="4000" dirty="0" smtClean="0">
                          <a:solidFill>
                            <a:schemeClr val="tx1"/>
                          </a:solidFill>
                          <a:sym typeface="Symbol"/>
                        </a:rPr>
                        <a:t></a:t>
                      </a:r>
                      <a:endParaRPr lang="en-NZ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95536" y="784607"/>
            <a:ext cx="1612776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NZ" sz="4400" dirty="0" smtClean="0"/>
              <a:t>North</a:t>
            </a:r>
            <a:endParaRPr lang="en-NZ" sz="14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67544" y="5157192"/>
            <a:ext cx="797579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171450" marR="0" lvl="0" indent="-17145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NZ" sz="3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North must pass at the outset</a:t>
            </a:r>
            <a:endParaRPr kumimoji="0" lang="en-NZ" sz="40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build="allAtOnce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10410" y="559754"/>
            <a:ext cx="6230614" cy="1260283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6698457"/>
              </p:ext>
            </p:extLst>
          </p:nvPr>
        </p:nvGraphicFramePr>
        <p:xfrm>
          <a:off x="467544" y="1844824"/>
          <a:ext cx="7992888" cy="297633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998222"/>
                <a:gridCol w="1998222"/>
                <a:gridCol w="1998222"/>
                <a:gridCol w="1998222"/>
              </a:tblGrid>
              <a:tr h="744083"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WEST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NORTH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EAST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SOUTH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en-NZ" sz="4000" dirty="0" smtClean="0">
                          <a:solidFill>
                            <a:srgbClr val="FF0000"/>
                          </a:solidFill>
                          <a:sym typeface="Symbol"/>
                        </a:rPr>
                        <a:t></a:t>
                      </a:r>
                      <a:endParaRPr lang="en-NZ" sz="4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Pass</a:t>
                      </a:r>
                      <a:endParaRPr lang="en-NZ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NZ" sz="4000" dirty="0" smtClean="0">
                          <a:solidFill>
                            <a:schemeClr val="tx1"/>
                          </a:solidFill>
                          <a:sym typeface="Symbol"/>
                        </a:rPr>
                        <a:t></a:t>
                      </a:r>
                      <a:endParaRPr lang="en-NZ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Pass</a:t>
                      </a:r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95536" y="784607"/>
            <a:ext cx="1612776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NZ" sz="4400" dirty="0" smtClean="0"/>
              <a:t>North</a:t>
            </a:r>
            <a:endParaRPr lang="en-NZ" sz="14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67544" y="5157192"/>
            <a:ext cx="797579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171450" marR="0" lvl="0" indent="-17145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NZ" sz="3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North must pass at the outset</a:t>
            </a:r>
            <a:endParaRPr kumimoji="0" lang="en-NZ" sz="40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build="allAtOnce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10410" y="559754"/>
            <a:ext cx="6230614" cy="1260283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8444478"/>
              </p:ext>
            </p:extLst>
          </p:nvPr>
        </p:nvGraphicFramePr>
        <p:xfrm>
          <a:off x="467544" y="1844824"/>
          <a:ext cx="7992888" cy="297633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998222"/>
                <a:gridCol w="1998222"/>
                <a:gridCol w="1998222"/>
                <a:gridCol w="1998222"/>
              </a:tblGrid>
              <a:tr h="744083"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WEST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NORTH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EAST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SOUTH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en-NZ" sz="4000" dirty="0" smtClean="0">
                          <a:solidFill>
                            <a:srgbClr val="FF0000"/>
                          </a:solidFill>
                          <a:sym typeface="Symbol"/>
                        </a:rPr>
                        <a:t></a:t>
                      </a:r>
                      <a:endParaRPr lang="en-NZ" sz="4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Pass</a:t>
                      </a:r>
                      <a:endParaRPr lang="en-NZ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NZ" sz="4000" dirty="0" smtClean="0">
                          <a:solidFill>
                            <a:schemeClr val="tx1"/>
                          </a:solidFill>
                          <a:sym typeface="Symbol"/>
                        </a:rPr>
                        <a:t></a:t>
                      </a:r>
                      <a:endParaRPr lang="en-NZ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Pass</a:t>
                      </a:r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>
                          <a:sym typeface="Symbol"/>
                        </a:rPr>
                        <a:t>2</a:t>
                      </a:r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95536" y="784607"/>
            <a:ext cx="1612776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NZ" sz="4400" dirty="0" smtClean="0"/>
              <a:t>North</a:t>
            </a:r>
            <a:endParaRPr lang="en-NZ" sz="14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67544" y="5157192"/>
            <a:ext cx="797579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171450" marR="0" lvl="0" indent="-17145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NZ" sz="3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North must pass at the outset</a:t>
            </a:r>
            <a:endParaRPr kumimoji="0" lang="en-NZ" sz="40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build="allAtOnce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10410" y="559754"/>
            <a:ext cx="6230614" cy="1260283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3147016"/>
              </p:ext>
            </p:extLst>
          </p:nvPr>
        </p:nvGraphicFramePr>
        <p:xfrm>
          <a:off x="467544" y="1844824"/>
          <a:ext cx="7992888" cy="297633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998222"/>
                <a:gridCol w="1998222"/>
                <a:gridCol w="1998222"/>
                <a:gridCol w="1998222"/>
              </a:tblGrid>
              <a:tr h="744083"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WEST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NORTH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EAST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SOUTH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en-NZ" sz="4000" dirty="0" smtClean="0">
                          <a:solidFill>
                            <a:srgbClr val="FF0000"/>
                          </a:solidFill>
                          <a:sym typeface="Symbol"/>
                        </a:rPr>
                        <a:t></a:t>
                      </a:r>
                      <a:endParaRPr lang="en-NZ" sz="4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Pass</a:t>
                      </a:r>
                      <a:endParaRPr lang="en-NZ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NZ" sz="4000" dirty="0" smtClean="0">
                          <a:solidFill>
                            <a:schemeClr val="tx1"/>
                          </a:solidFill>
                          <a:sym typeface="Symbol"/>
                        </a:rPr>
                        <a:t></a:t>
                      </a:r>
                      <a:endParaRPr lang="en-NZ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Pass</a:t>
                      </a:r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>
                          <a:sym typeface="Symbol"/>
                        </a:rPr>
                        <a:t>2</a:t>
                      </a:r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Pass</a:t>
                      </a:r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95536" y="784607"/>
            <a:ext cx="1612776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NZ" sz="4400" dirty="0" smtClean="0"/>
              <a:t>North</a:t>
            </a:r>
            <a:endParaRPr lang="en-NZ" sz="14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67544" y="5157192"/>
            <a:ext cx="797579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171450" marR="0" lvl="0" indent="-17145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NZ" sz="3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North must pass at the outset</a:t>
            </a:r>
            <a:endParaRPr kumimoji="0" lang="en-NZ" sz="40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build="allAtOnce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10410" y="559754"/>
            <a:ext cx="6230614" cy="1260283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6724525"/>
              </p:ext>
            </p:extLst>
          </p:nvPr>
        </p:nvGraphicFramePr>
        <p:xfrm>
          <a:off x="467544" y="1844824"/>
          <a:ext cx="7992888" cy="297633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998222"/>
                <a:gridCol w="1998222"/>
                <a:gridCol w="1998222"/>
                <a:gridCol w="1998222"/>
              </a:tblGrid>
              <a:tr h="744083"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WEST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NORTH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EAST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SOUTH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en-NZ" sz="4000" dirty="0" smtClean="0">
                          <a:solidFill>
                            <a:srgbClr val="FF0000"/>
                          </a:solidFill>
                          <a:sym typeface="Symbol"/>
                        </a:rPr>
                        <a:t></a:t>
                      </a:r>
                      <a:endParaRPr lang="en-NZ" sz="4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Pass</a:t>
                      </a:r>
                      <a:endParaRPr lang="en-NZ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NZ" sz="4000" dirty="0" smtClean="0">
                          <a:solidFill>
                            <a:schemeClr val="tx1"/>
                          </a:solidFill>
                          <a:sym typeface="Symbol"/>
                        </a:rPr>
                        <a:t></a:t>
                      </a:r>
                      <a:endParaRPr lang="en-NZ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Pass</a:t>
                      </a:r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>
                          <a:sym typeface="Symbol"/>
                        </a:rPr>
                        <a:t>2</a:t>
                      </a:r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Pass</a:t>
                      </a:r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en-NZ" sz="4000" dirty="0" smtClean="0">
                          <a:solidFill>
                            <a:srgbClr val="FF0000"/>
                          </a:solidFill>
                          <a:sym typeface="Symbol"/>
                        </a:rPr>
                        <a:t></a:t>
                      </a:r>
                      <a:endParaRPr lang="en-NZ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95536" y="784607"/>
            <a:ext cx="1612776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NZ" sz="4400" dirty="0" smtClean="0"/>
              <a:t>North</a:t>
            </a:r>
            <a:endParaRPr lang="en-NZ" sz="14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67544" y="5157192"/>
            <a:ext cx="797579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171450" marR="0" lvl="0" indent="-17145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NZ" sz="3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North must pass at the outset</a:t>
            </a:r>
            <a:endParaRPr kumimoji="0" lang="en-NZ" sz="40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build="allAtOnce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10410" y="559754"/>
            <a:ext cx="6230614" cy="1260283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3031624"/>
              </p:ext>
            </p:extLst>
          </p:nvPr>
        </p:nvGraphicFramePr>
        <p:xfrm>
          <a:off x="467544" y="1844824"/>
          <a:ext cx="7992888" cy="297633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998222"/>
                <a:gridCol w="1998222"/>
                <a:gridCol w="1998222"/>
                <a:gridCol w="1998222"/>
              </a:tblGrid>
              <a:tr h="744083"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WEST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NORTH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EAST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SOUTH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en-NZ" sz="4000" dirty="0" smtClean="0">
                          <a:solidFill>
                            <a:srgbClr val="FF0000"/>
                          </a:solidFill>
                          <a:sym typeface="Symbol"/>
                        </a:rPr>
                        <a:t></a:t>
                      </a:r>
                      <a:endParaRPr lang="en-NZ" sz="4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Pass</a:t>
                      </a:r>
                      <a:endParaRPr lang="en-NZ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NZ" sz="4000" dirty="0" smtClean="0">
                          <a:solidFill>
                            <a:schemeClr val="tx1"/>
                          </a:solidFill>
                          <a:sym typeface="Symbol"/>
                        </a:rPr>
                        <a:t></a:t>
                      </a:r>
                      <a:endParaRPr lang="en-NZ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Pass</a:t>
                      </a:r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>
                          <a:sym typeface="Symbol"/>
                        </a:rPr>
                        <a:t>2</a:t>
                      </a:r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Pass</a:t>
                      </a:r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en-NZ" sz="4000" dirty="0" smtClean="0">
                          <a:solidFill>
                            <a:srgbClr val="FF0000"/>
                          </a:solidFill>
                          <a:sym typeface="Symbol"/>
                        </a:rPr>
                        <a:t></a:t>
                      </a:r>
                      <a:endParaRPr lang="en-NZ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95536" y="784607"/>
            <a:ext cx="1612776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NZ" sz="4400" dirty="0" smtClean="0"/>
              <a:t>North</a:t>
            </a:r>
            <a:endParaRPr lang="en-NZ" sz="14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67544" y="5157192"/>
            <a:ext cx="797579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171450" marR="0" lvl="0" indent="-17145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NZ" sz="3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North must pass at the outset</a:t>
            </a:r>
            <a:endParaRPr kumimoji="0" lang="en-NZ" sz="40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build="allAtOnce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10410" y="559754"/>
            <a:ext cx="6230614" cy="1260283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7461773"/>
              </p:ext>
            </p:extLst>
          </p:nvPr>
        </p:nvGraphicFramePr>
        <p:xfrm>
          <a:off x="467544" y="1844824"/>
          <a:ext cx="7992888" cy="297633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998222"/>
                <a:gridCol w="1998222"/>
                <a:gridCol w="1998222"/>
                <a:gridCol w="1998222"/>
              </a:tblGrid>
              <a:tr h="744083"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WEST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NORTH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EAST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SOUTH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en-NZ" sz="4000" dirty="0" smtClean="0">
                          <a:solidFill>
                            <a:srgbClr val="FF0000"/>
                          </a:solidFill>
                          <a:sym typeface="Symbol"/>
                        </a:rPr>
                        <a:t></a:t>
                      </a:r>
                      <a:endParaRPr lang="en-NZ" sz="4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Pass</a:t>
                      </a:r>
                      <a:endParaRPr lang="en-NZ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NZ" sz="4000" dirty="0" smtClean="0">
                          <a:solidFill>
                            <a:schemeClr val="tx1"/>
                          </a:solidFill>
                          <a:sym typeface="Symbol"/>
                        </a:rPr>
                        <a:t></a:t>
                      </a:r>
                      <a:endParaRPr lang="en-NZ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Pass</a:t>
                      </a:r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>
                          <a:sym typeface="Symbol"/>
                        </a:rPr>
                        <a:t>2</a:t>
                      </a:r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Pass</a:t>
                      </a:r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en-NZ" sz="4000" dirty="0" smtClean="0">
                          <a:solidFill>
                            <a:srgbClr val="FF0000"/>
                          </a:solidFill>
                          <a:sym typeface="Symbol"/>
                        </a:rPr>
                        <a:t></a:t>
                      </a:r>
                      <a:endParaRPr lang="en-NZ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Pass</a:t>
                      </a:r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95536" y="784607"/>
            <a:ext cx="1612776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NZ" sz="4400" dirty="0" smtClean="0"/>
              <a:t>North</a:t>
            </a:r>
            <a:endParaRPr lang="en-NZ" sz="14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67544" y="5157192"/>
            <a:ext cx="797579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171450" marR="0" lvl="0" indent="-17145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NZ" sz="3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North must pass at the outset</a:t>
            </a:r>
            <a:endParaRPr kumimoji="0" lang="en-NZ" sz="40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build="allAtOnce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10410" y="559754"/>
            <a:ext cx="6230614" cy="1260283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4882576"/>
              </p:ext>
            </p:extLst>
          </p:nvPr>
        </p:nvGraphicFramePr>
        <p:xfrm>
          <a:off x="467544" y="1844824"/>
          <a:ext cx="7992888" cy="297633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998222"/>
                <a:gridCol w="1998222"/>
                <a:gridCol w="1998222"/>
                <a:gridCol w="1998222"/>
              </a:tblGrid>
              <a:tr h="744083"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WEST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NORTH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EAST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SOUTH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en-NZ" sz="4000" dirty="0" smtClean="0">
                          <a:solidFill>
                            <a:srgbClr val="FF0000"/>
                          </a:solidFill>
                          <a:sym typeface="Symbol"/>
                        </a:rPr>
                        <a:t></a:t>
                      </a:r>
                      <a:endParaRPr lang="en-NZ" sz="4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Pass</a:t>
                      </a:r>
                      <a:endParaRPr lang="en-NZ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NZ" sz="4000" dirty="0" smtClean="0">
                          <a:solidFill>
                            <a:schemeClr val="tx1"/>
                          </a:solidFill>
                          <a:sym typeface="Symbol"/>
                        </a:rPr>
                        <a:t></a:t>
                      </a:r>
                      <a:endParaRPr lang="en-NZ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Pass</a:t>
                      </a:r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>
                          <a:sym typeface="Symbol"/>
                        </a:rPr>
                        <a:t>2</a:t>
                      </a:r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Pass</a:t>
                      </a:r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en-NZ" sz="4000" dirty="0" smtClean="0">
                          <a:solidFill>
                            <a:srgbClr val="FF0000"/>
                          </a:solidFill>
                          <a:sym typeface="Symbol"/>
                        </a:rPr>
                        <a:t></a:t>
                      </a:r>
                      <a:endParaRPr lang="en-NZ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Pass</a:t>
                      </a:r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>
                          <a:sym typeface="Symbol"/>
                        </a:rPr>
                        <a:t>3</a:t>
                      </a:r>
                      <a:r>
                        <a:rPr lang="en-NZ" sz="4000" dirty="0" smtClean="0">
                          <a:solidFill>
                            <a:srgbClr val="FF0000"/>
                          </a:solidFill>
                          <a:sym typeface="Symbol"/>
                        </a:rPr>
                        <a:t></a:t>
                      </a:r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95536" y="784607"/>
            <a:ext cx="1612776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NZ" sz="4400" dirty="0" smtClean="0"/>
              <a:t>North</a:t>
            </a:r>
            <a:endParaRPr lang="en-NZ" sz="14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67544" y="5157192"/>
            <a:ext cx="797579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171450" marR="0" lvl="0" indent="-17145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NZ" sz="3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North must pass at the outset</a:t>
            </a:r>
            <a:endParaRPr kumimoji="0" lang="en-NZ" sz="40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build="allAtOnce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10410" y="559754"/>
            <a:ext cx="6230614" cy="1260283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5038027"/>
              </p:ext>
            </p:extLst>
          </p:nvPr>
        </p:nvGraphicFramePr>
        <p:xfrm>
          <a:off x="467544" y="1844824"/>
          <a:ext cx="7992888" cy="297633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998222"/>
                <a:gridCol w="1998222"/>
                <a:gridCol w="1998222"/>
                <a:gridCol w="1998222"/>
              </a:tblGrid>
              <a:tr h="744083"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WEST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NORTH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EAST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SOUTH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en-NZ" sz="4000" dirty="0" smtClean="0">
                          <a:solidFill>
                            <a:srgbClr val="FF0000"/>
                          </a:solidFill>
                          <a:sym typeface="Symbol"/>
                        </a:rPr>
                        <a:t></a:t>
                      </a:r>
                      <a:endParaRPr lang="en-NZ" sz="4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Pass</a:t>
                      </a:r>
                      <a:endParaRPr lang="en-NZ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NZ" sz="4000" dirty="0" smtClean="0">
                          <a:solidFill>
                            <a:schemeClr val="tx1"/>
                          </a:solidFill>
                          <a:sym typeface="Symbol"/>
                        </a:rPr>
                        <a:t></a:t>
                      </a:r>
                      <a:endParaRPr lang="en-NZ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Pass</a:t>
                      </a:r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>
                          <a:sym typeface="Symbol"/>
                        </a:rPr>
                        <a:t>2</a:t>
                      </a:r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Pass</a:t>
                      </a:r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en-NZ" sz="4000" dirty="0" smtClean="0">
                          <a:solidFill>
                            <a:srgbClr val="FF0000"/>
                          </a:solidFill>
                          <a:sym typeface="Symbol"/>
                        </a:rPr>
                        <a:t></a:t>
                      </a:r>
                      <a:endParaRPr lang="en-NZ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Pass</a:t>
                      </a:r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>
                          <a:sym typeface="Symbol"/>
                        </a:rPr>
                        <a:t>3</a:t>
                      </a:r>
                      <a:r>
                        <a:rPr lang="en-NZ" sz="4000" dirty="0" smtClean="0">
                          <a:solidFill>
                            <a:srgbClr val="FF0000"/>
                          </a:solidFill>
                          <a:sym typeface="Symbol"/>
                        </a:rPr>
                        <a:t></a:t>
                      </a:r>
                      <a:endParaRPr lang="en-NZ" sz="4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?</a:t>
                      </a:r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95536" y="784607"/>
            <a:ext cx="1612776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NZ" sz="4400" dirty="0" smtClean="0"/>
              <a:t>North</a:t>
            </a:r>
            <a:endParaRPr lang="en-NZ" sz="14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67544" y="5157192"/>
            <a:ext cx="797579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171450" marR="0" lvl="0" indent="-17145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NZ" sz="3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North must pass at the outset</a:t>
            </a:r>
            <a:endParaRPr kumimoji="0" lang="en-NZ" sz="40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build="allAtOnce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10410" y="559754"/>
            <a:ext cx="6230614" cy="1260283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9090887"/>
              </p:ext>
            </p:extLst>
          </p:nvPr>
        </p:nvGraphicFramePr>
        <p:xfrm>
          <a:off x="467544" y="1844824"/>
          <a:ext cx="7992888" cy="297633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998222"/>
                <a:gridCol w="1998222"/>
                <a:gridCol w="1998222"/>
                <a:gridCol w="1998222"/>
              </a:tblGrid>
              <a:tr h="744083"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WEST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NORTH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EAST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SOUTH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en-NZ" sz="4000" dirty="0" smtClean="0">
                          <a:solidFill>
                            <a:srgbClr val="FF0000"/>
                          </a:solidFill>
                          <a:sym typeface="Symbol"/>
                        </a:rPr>
                        <a:t></a:t>
                      </a:r>
                      <a:endParaRPr lang="en-NZ" sz="4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Pass</a:t>
                      </a:r>
                      <a:endParaRPr lang="en-NZ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NZ" sz="4000" dirty="0" smtClean="0">
                          <a:solidFill>
                            <a:schemeClr val="tx1"/>
                          </a:solidFill>
                          <a:sym typeface="Symbol"/>
                        </a:rPr>
                        <a:t></a:t>
                      </a:r>
                      <a:endParaRPr lang="en-NZ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Pass</a:t>
                      </a:r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>
                          <a:sym typeface="Symbol"/>
                        </a:rPr>
                        <a:t>2</a:t>
                      </a:r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Pass</a:t>
                      </a:r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en-NZ" sz="4000" smtClean="0">
                          <a:solidFill>
                            <a:srgbClr val="FF0000"/>
                          </a:solidFill>
                          <a:sym typeface="Symbol"/>
                        </a:rPr>
                        <a:t></a:t>
                      </a:r>
                      <a:endParaRPr lang="en-NZ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Pass</a:t>
                      </a:r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>
                          <a:sym typeface="Symbol"/>
                        </a:rPr>
                        <a:t>3</a:t>
                      </a:r>
                      <a:r>
                        <a:rPr lang="en-NZ" sz="4000" dirty="0" smtClean="0">
                          <a:solidFill>
                            <a:srgbClr val="FF0000"/>
                          </a:solidFill>
                          <a:sym typeface="Symbol"/>
                        </a:rPr>
                        <a:t></a:t>
                      </a:r>
                      <a:endParaRPr lang="en-NZ" sz="4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X</a:t>
                      </a:r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95536" y="784607"/>
            <a:ext cx="1612776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NZ" sz="4400" dirty="0" smtClean="0"/>
              <a:t>North</a:t>
            </a:r>
            <a:endParaRPr lang="en-NZ" sz="14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67544" y="5157192"/>
            <a:ext cx="797579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171450" marR="0" lvl="0" indent="-17145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NZ" sz="3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North must pass at the outset</a:t>
            </a:r>
            <a:endParaRPr kumimoji="0" lang="en-NZ" sz="40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build="allAtOnce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784976" cy="1325563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THE PENALTY DOUBLE</a:t>
            </a:r>
            <a:endParaRPr lang="en-NZ" sz="60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395536" y="5249797"/>
            <a:ext cx="8208912" cy="954107"/>
          </a:xfrm>
          <a:prstGeom prst="rect">
            <a:avLst/>
          </a:prstGeom>
          <a:noFill/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28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Be careful you don’t encourage the opposition to find a better contract</a:t>
            </a:r>
            <a:endParaRPr lang="en-NZ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628650" y="1052737"/>
            <a:ext cx="7975798" cy="115212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NZ" sz="4000" dirty="0" smtClean="0"/>
              <a:t>Use when the opponents have an obvious misfit</a:t>
            </a:r>
            <a:endParaRPr lang="en-NZ" sz="4000" dirty="0"/>
          </a:p>
        </p:txBody>
      </p:sp>
      <p:pic>
        <p:nvPicPr>
          <p:cNvPr id="8" name="Picture 7" descr="T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5576" y="2905914"/>
            <a:ext cx="6019474" cy="1174202"/>
          </a:xfrm>
          <a:prstGeom prst="rect">
            <a:avLst/>
          </a:prstGeom>
        </p:spPr>
      </p:pic>
      <p:sp>
        <p:nvSpPr>
          <p:cNvPr id="9" name="Content Placeholder 2"/>
          <p:cNvSpPr txBox="1">
            <a:spLocks/>
          </p:cNvSpPr>
          <p:nvPr/>
        </p:nvSpPr>
        <p:spPr>
          <a:xfrm>
            <a:off x="683568" y="2060848"/>
            <a:ext cx="7975798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NZ" sz="2800" i="1" dirty="0" smtClean="0"/>
              <a:t>Opposition </a:t>
            </a:r>
            <a:r>
              <a:rPr kumimoji="0" lang="en-NZ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have bid to </a:t>
            </a:r>
            <a:r>
              <a:rPr kumimoji="0" lang="en-NZ" sz="2800" b="0" i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</a:t>
            </a:r>
            <a:r>
              <a:rPr kumimoji="0" lang="en-NZ" sz="2800" b="0" i="1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/>
              </a:rPr>
              <a:t></a:t>
            </a:r>
            <a:r>
              <a:rPr kumimoji="0" lang="en-NZ" sz="2800" b="0" i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/>
              </a:rPr>
              <a:t> but have a misfit … what do you bid?</a:t>
            </a:r>
            <a:endParaRPr kumimoji="0" lang="en-NZ" sz="32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703640" y="2780928"/>
            <a:ext cx="1828800" cy="14630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 smtClean="0"/>
              <a:t>?</a:t>
            </a:r>
            <a:endParaRPr lang="en-NZ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6732240" y="2780928"/>
            <a:ext cx="1828800" cy="14630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8800" dirty="0" smtClean="0"/>
              <a:t>X</a:t>
            </a:r>
            <a:endParaRPr lang="en-NZ" sz="1400" dirty="0"/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683568" y="4283647"/>
            <a:ext cx="7975798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171450" marR="0" lvl="0" indent="-17145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NZ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Shows a hand with 5 good trumps </a:t>
            </a:r>
          </a:p>
          <a:p>
            <a:pPr marL="171450" marR="0" lvl="0" indent="-17145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NZ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and quick outside tricks</a:t>
            </a:r>
            <a:endParaRPr kumimoji="0" lang="en-NZ" sz="32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0" grpId="0" animBg="1"/>
      <p:bldP spid="10" grpId="1" animBg="1"/>
      <p:bldP spid="11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10410" y="582201"/>
            <a:ext cx="6230614" cy="1215388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261743"/>
              </p:ext>
            </p:extLst>
          </p:nvPr>
        </p:nvGraphicFramePr>
        <p:xfrm>
          <a:off x="467544" y="1844824"/>
          <a:ext cx="7992888" cy="297633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998222"/>
                <a:gridCol w="1998222"/>
                <a:gridCol w="1998222"/>
                <a:gridCol w="1998222"/>
              </a:tblGrid>
              <a:tr h="744083"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WEST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NORTH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EAST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SOUTH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en-NZ" sz="4000" dirty="0" smtClean="0">
                          <a:solidFill>
                            <a:srgbClr val="FF0000"/>
                          </a:solidFill>
                          <a:sym typeface="Symbol"/>
                        </a:rPr>
                        <a:t></a:t>
                      </a:r>
                      <a:endParaRPr lang="en-NZ" sz="4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Pass</a:t>
                      </a:r>
                      <a:endParaRPr lang="en-NZ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95536" y="784607"/>
            <a:ext cx="1612776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NZ" sz="4400" dirty="0" smtClean="0"/>
              <a:t>South</a:t>
            </a:r>
            <a:endParaRPr lang="en-NZ" sz="1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10410" y="582201"/>
            <a:ext cx="6230614" cy="1215388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1509726"/>
              </p:ext>
            </p:extLst>
          </p:nvPr>
        </p:nvGraphicFramePr>
        <p:xfrm>
          <a:off x="467544" y="1844824"/>
          <a:ext cx="7992888" cy="297633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998222"/>
                <a:gridCol w="1998222"/>
                <a:gridCol w="1998222"/>
                <a:gridCol w="1998222"/>
              </a:tblGrid>
              <a:tr h="744083"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WEST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NORTH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EAST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SOUTH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en-NZ" sz="4000" dirty="0" smtClean="0">
                          <a:solidFill>
                            <a:srgbClr val="FF0000"/>
                          </a:solidFill>
                          <a:sym typeface="Symbol"/>
                        </a:rPr>
                        <a:t></a:t>
                      </a:r>
                      <a:endParaRPr lang="en-NZ" sz="4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Pass</a:t>
                      </a:r>
                      <a:endParaRPr lang="en-NZ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NZ" sz="4000" dirty="0" smtClean="0">
                          <a:solidFill>
                            <a:schemeClr val="tx1"/>
                          </a:solidFill>
                          <a:sym typeface="Symbol"/>
                        </a:rPr>
                        <a:t></a:t>
                      </a:r>
                      <a:endParaRPr lang="en-NZ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95536" y="784607"/>
            <a:ext cx="1612776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NZ" sz="4400" dirty="0" smtClean="0"/>
              <a:t>South</a:t>
            </a:r>
            <a:endParaRPr lang="en-NZ" sz="1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10410" y="582201"/>
            <a:ext cx="6230614" cy="1215388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540832"/>
              </p:ext>
            </p:extLst>
          </p:nvPr>
        </p:nvGraphicFramePr>
        <p:xfrm>
          <a:off x="467544" y="1844824"/>
          <a:ext cx="7992888" cy="297633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998222"/>
                <a:gridCol w="1998222"/>
                <a:gridCol w="1998222"/>
                <a:gridCol w="1998222"/>
              </a:tblGrid>
              <a:tr h="744083"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WEST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NORTH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EAST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SOUTH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en-NZ" sz="4000" dirty="0" smtClean="0">
                          <a:solidFill>
                            <a:srgbClr val="FF0000"/>
                          </a:solidFill>
                          <a:sym typeface="Symbol"/>
                        </a:rPr>
                        <a:t></a:t>
                      </a:r>
                      <a:endParaRPr lang="en-NZ" sz="4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Pass</a:t>
                      </a:r>
                      <a:endParaRPr lang="en-NZ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NZ" sz="4000" dirty="0" smtClean="0">
                          <a:solidFill>
                            <a:schemeClr val="tx1"/>
                          </a:solidFill>
                          <a:sym typeface="Symbol"/>
                        </a:rPr>
                        <a:t></a:t>
                      </a:r>
                      <a:endParaRPr lang="en-NZ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Pass</a:t>
                      </a:r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95536" y="784607"/>
            <a:ext cx="1612776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NZ" sz="4400" dirty="0" smtClean="0"/>
              <a:t>South</a:t>
            </a:r>
            <a:endParaRPr lang="en-NZ" sz="14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67544" y="5157192"/>
            <a:ext cx="797579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171450" marR="0" lvl="0" indent="-17145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NZ" sz="3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South must pass at the outset</a:t>
            </a:r>
            <a:endParaRPr kumimoji="0" lang="en-NZ" sz="40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build="allAtOnce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10410" y="582201"/>
            <a:ext cx="6230614" cy="1215388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4646289"/>
              </p:ext>
            </p:extLst>
          </p:nvPr>
        </p:nvGraphicFramePr>
        <p:xfrm>
          <a:off x="467544" y="1844824"/>
          <a:ext cx="7992888" cy="297633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998222"/>
                <a:gridCol w="1998222"/>
                <a:gridCol w="1998222"/>
                <a:gridCol w="1998222"/>
              </a:tblGrid>
              <a:tr h="744083"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WEST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NORTH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EAST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SOUTH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en-NZ" sz="4000" dirty="0" smtClean="0">
                          <a:solidFill>
                            <a:srgbClr val="FF0000"/>
                          </a:solidFill>
                          <a:sym typeface="Symbol"/>
                        </a:rPr>
                        <a:t></a:t>
                      </a:r>
                      <a:endParaRPr lang="en-NZ" sz="4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Pass</a:t>
                      </a:r>
                      <a:endParaRPr lang="en-NZ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NZ" sz="4000" dirty="0" smtClean="0">
                          <a:solidFill>
                            <a:schemeClr val="tx1"/>
                          </a:solidFill>
                          <a:sym typeface="Symbol"/>
                        </a:rPr>
                        <a:t></a:t>
                      </a:r>
                      <a:endParaRPr lang="en-NZ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Pass</a:t>
                      </a:r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4000" dirty="0" smtClean="0">
                          <a:solidFill>
                            <a:schemeClr val="dk1"/>
                          </a:solidFill>
                          <a:sym typeface="Symbol"/>
                        </a:rPr>
                        <a:t>2</a:t>
                      </a:r>
                      <a:r>
                        <a:rPr lang="en-NZ" sz="4000" dirty="0" smtClean="0">
                          <a:solidFill>
                            <a:srgbClr val="FF0000"/>
                          </a:solidFill>
                          <a:sym typeface="Symbol"/>
                        </a:rPr>
                        <a:t></a:t>
                      </a:r>
                      <a:endParaRPr lang="en-NZ" sz="4000" dirty="0" smtClean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95536" y="784607"/>
            <a:ext cx="1612776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NZ" sz="4400" dirty="0" smtClean="0"/>
              <a:t>South</a:t>
            </a:r>
            <a:endParaRPr lang="en-NZ" sz="14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67544" y="5157192"/>
            <a:ext cx="797579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171450" marR="0" lvl="0" indent="-17145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NZ" sz="3600" i="1" dirty="0" smtClean="0"/>
              <a:t>Sou</a:t>
            </a:r>
            <a:r>
              <a:rPr kumimoji="0" lang="en-NZ" sz="36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</a:t>
            </a:r>
            <a:r>
              <a:rPr kumimoji="0" lang="en-NZ" sz="3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must pass at the outset</a:t>
            </a:r>
            <a:endParaRPr kumimoji="0" lang="en-NZ" sz="40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build="allAtOnce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10410" y="582201"/>
            <a:ext cx="6230614" cy="1215388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4110432"/>
              </p:ext>
            </p:extLst>
          </p:nvPr>
        </p:nvGraphicFramePr>
        <p:xfrm>
          <a:off x="467544" y="1844824"/>
          <a:ext cx="7992888" cy="297633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998222"/>
                <a:gridCol w="1998222"/>
                <a:gridCol w="1998222"/>
                <a:gridCol w="1998222"/>
              </a:tblGrid>
              <a:tr h="744083"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WEST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NORTH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EAST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SOUTH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en-NZ" sz="4000" dirty="0" smtClean="0">
                          <a:solidFill>
                            <a:srgbClr val="FF0000"/>
                          </a:solidFill>
                          <a:sym typeface="Symbol"/>
                        </a:rPr>
                        <a:t></a:t>
                      </a:r>
                      <a:endParaRPr lang="en-NZ" sz="4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Pass</a:t>
                      </a:r>
                      <a:endParaRPr lang="en-NZ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NZ" sz="4000" dirty="0" smtClean="0">
                          <a:solidFill>
                            <a:schemeClr val="tx1"/>
                          </a:solidFill>
                          <a:sym typeface="Symbol"/>
                        </a:rPr>
                        <a:t></a:t>
                      </a:r>
                      <a:endParaRPr lang="en-NZ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Pass</a:t>
                      </a:r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4000" dirty="0" smtClean="0">
                          <a:solidFill>
                            <a:schemeClr val="dk1"/>
                          </a:solidFill>
                          <a:sym typeface="Symbol"/>
                        </a:rPr>
                        <a:t>2</a:t>
                      </a:r>
                      <a:r>
                        <a:rPr lang="en-NZ" sz="4000" dirty="0" smtClean="0">
                          <a:solidFill>
                            <a:srgbClr val="FF0000"/>
                          </a:solidFill>
                          <a:sym typeface="Symbol"/>
                        </a:rPr>
                        <a:t></a:t>
                      </a:r>
                      <a:endParaRPr lang="en-NZ" sz="4000" dirty="0" smtClean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Pass</a:t>
                      </a:r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95536" y="784607"/>
            <a:ext cx="1612776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NZ" sz="4400" dirty="0" smtClean="0"/>
              <a:t>South</a:t>
            </a:r>
            <a:endParaRPr lang="en-NZ" sz="14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67544" y="5157192"/>
            <a:ext cx="797579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171450" marR="0" lvl="0" indent="-17145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NZ" sz="3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South must pass at the outset</a:t>
            </a:r>
            <a:endParaRPr kumimoji="0" lang="en-NZ" sz="40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build="allAtOnce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10410" y="582201"/>
            <a:ext cx="6230614" cy="1215388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1313094"/>
              </p:ext>
            </p:extLst>
          </p:nvPr>
        </p:nvGraphicFramePr>
        <p:xfrm>
          <a:off x="467544" y="1844824"/>
          <a:ext cx="7992888" cy="297633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998222"/>
                <a:gridCol w="1998222"/>
                <a:gridCol w="1998222"/>
                <a:gridCol w="1998222"/>
              </a:tblGrid>
              <a:tr h="744083"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WEST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NORTH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EAST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SOUTH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en-NZ" sz="4000" dirty="0" smtClean="0">
                          <a:solidFill>
                            <a:srgbClr val="FF0000"/>
                          </a:solidFill>
                          <a:sym typeface="Symbol"/>
                        </a:rPr>
                        <a:t></a:t>
                      </a:r>
                      <a:endParaRPr lang="en-NZ" sz="4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Pass</a:t>
                      </a:r>
                      <a:endParaRPr lang="en-NZ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NZ" sz="4000" dirty="0" smtClean="0">
                          <a:solidFill>
                            <a:schemeClr val="tx1"/>
                          </a:solidFill>
                          <a:sym typeface="Symbol"/>
                        </a:rPr>
                        <a:t></a:t>
                      </a:r>
                      <a:endParaRPr lang="en-NZ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Pass</a:t>
                      </a:r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4000" dirty="0" smtClean="0">
                          <a:solidFill>
                            <a:schemeClr val="dk1"/>
                          </a:solidFill>
                          <a:sym typeface="Symbol"/>
                        </a:rPr>
                        <a:t>2</a:t>
                      </a:r>
                      <a:r>
                        <a:rPr lang="en-NZ" sz="4000" dirty="0" smtClean="0">
                          <a:solidFill>
                            <a:srgbClr val="FF0000"/>
                          </a:solidFill>
                          <a:sym typeface="Symbol"/>
                        </a:rPr>
                        <a:t></a:t>
                      </a:r>
                      <a:endParaRPr lang="en-NZ" sz="4000" dirty="0" smtClean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Pass</a:t>
                      </a:r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en-NZ" sz="4000" dirty="0" smtClean="0">
                          <a:solidFill>
                            <a:schemeClr val="tx1"/>
                          </a:solidFill>
                          <a:sym typeface="Symbol"/>
                        </a:rPr>
                        <a:t></a:t>
                      </a:r>
                      <a:endParaRPr lang="en-NZ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95536" y="784607"/>
            <a:ext cx="1612776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NZ" sz="4400" dirty="0" smtClean="0"/>
              <a:t>South</a:t>
            </a:r>
            <a:endParaRPr lang="en-NZ" sz="14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67544" y="5157192"/>
            <a:ext cx="797579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171450" marR="0" lvl="0" indent="-17145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NZ" sz="3600" i="1" dirty="0" smtClean="0"/>
              <a:t>Sou</a:t>
            </a:r>
            <a:r>
              <a:rPr kumimoji="0" lang="en-NZ" sz="36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</a:t>
            </a:r>
            <a:r>
              <a:rPr kumimoji="0" lang="en-NZ" sz="3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must pass at the outset</a:t>
            </a:r>
            <a:endParaRPr kumimoji="0" lang="en-NZ" sz="40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build="allAtOnce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10410" y="582201"/>
            <a:ext cx="6230614" cy="1215388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7622507"/>
              </p:ext>
            </p:extLst>
          </p:nvPr>
        </p:nvGraphicFramePr>
        <p:xfrm>
          <a:off x="467544" y="1844824"/>
          <a:ext cx="7992888" cy="297633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998222"/>
                <a:gridCol w="1998222"/>
                <a:gridCol w="1998222"/>
                <a:gridCol w="1998222"/>
              </a:tblGrid>
              <a:tr h="744083"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WEST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NORTH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EAST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SOUTH</a:t>
                      </a:r>
                      <a:endParaRPr lang="en-N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00F"/>
                    </a:solidFill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en-NZ" sz="4000" dirty="0" smtClean="0">
                          <a:solidFill>
                            <a:srgbClr val="FF0000"/>
                          </a:solidFill>
                          <a:sym typeface="Symbol"/>
                        </a:rPr>
                        <a:t></a:t>
                      </a:r>
                      <a:endParaRPr lang="en-NZ" sz="4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Pass</a:t>
                      </a:r>
                      <a:endParaRPr lang="en-NZ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NZ" sz="4000" dirty="0" smtClean="0">
                          <a:solidFill>
                            <a:schemeClr val="tx1"/>
                          </a:solidFill>
                          <a:sym typeface="Symbol"/>
                        </a:rPr>
                        <a:t></a:t>
                      </a:r>
                      <a:endParaRPr lang="en-NZ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Pass</a:t>
                      </a:r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4000" dirty="0" smtClean="0">
                          <a:solidFill>
                            <a:schemeClr val="dk1"/>
                          </a:solidFill>
                          <a:sym typeface="Symbol"/>
                        </a:rPr>
                        <a:t>2</a:t>
                      </a:r>
                      <a:r>
                        <a:rPr lang="en-NZ" sz="4000" dirty="0" smtClean="0">
                          <a:solidFill>
                            <a:srgbClr val="FF0000"/>
                          </a:solidFill>
                          <a:sym typeface="Symbol"/>
                        </a:rPr>
                        <a:t></a:t>
                      </a:r>
                      <a:endParaRPr lang="en-NZ" sz="4000" dirty="0" smtClean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Pass</a:t>
                      </a:r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en-NZ" sz="4000" dirty="0" smtClean="0">
                          <a:solidFill>
                            <a:schemeClr val="tx1"/>
                          </a:solidFill>
                          <a:sym typeface="Symbol"/>
                        </a:rPr>
                        <a:t></a:t>
                      </a:r>
                      <a:endParaRPr lang="en-NZ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Pass</a:t>
                      </a:r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3</a:t>
                      </a:r>
                      <a:r>
                        <a:rPr lang="en-NZ" sz="4000" dirty="0" smtClean="0">
                          <a:sym typeface="Symbol"/>
                        </a:rPr>
                        <a:t></a:t>
                      </a:r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Pass</a:t>
                      </a:r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4000" dirty="0" smtClean="0">
                          <a:solidFill>
                            <a:schemeClr val="dk1"/>
                          </a:solidFill>
                          <a:sym typeface="Symbol"/>
                        </a:rPr>
                        <a:t>3</a:t>
                      </a:r>
                      <a:r>
                        <a:rPr lang="en-NZ" sz="4000" dirty="0" smtClean="0">
                          <a:solidFill>
                            <a:srgbClr val="FF0000"/>
                          </a:solidFill>
                          <a:sym typeface="Symbol"/>
                        </a:rPr>
                        <a:t></a:t>
                      </a:r>
                      <a:endParaRPr lang="en-NZ" sz="4000" dirty="0" smtClean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X</a:t>
                      </a:r>
                      <a:endParaRPr lang="en-NZ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95536" y="784607"/>
            <a:ext cx="1612776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NZ" sz="4400" dirty="0" smtClean="0"/>
              <a:t>South</a:t>
            </a:r>
            <a:endParaRPr lang="en-NZ" sz="14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67544" y="5157192"/>
            <a:ext cx="797579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171450" marR="0" lvl="0" indent="-17145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NZ" sz="3600" i="1" dirty="0" smtClean="0"/>
              <a:t>Sou</a:t>
            </a:r>
            <a:r>
              <a:rPr kumimoji="0" lang="en-NZ" sz="36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</a:t>
            </a:r>
            <a:r>
              <a:rPr kumimoji="0" lang="en-NZ" sz="3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must pass at the outset</a:t>
            </a:r>
            <a:endParaRPr kumimoji="0" lang="en-NZ" sz="40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build="allAtOnce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92696"/>
            <a:ext cx="9144000" cy="1224136"/>
          </a:xfrm>
        </p:spPr>
        <p:txBody>
          <a:bodyPr>
            <a:noAutofit/>
          </a:bodyPr>
          <a:lstStyle/>
          <a:p>
            <a:pPr algn="ctr"/>
            <a:r>
              <a:rPr lang="en-NZ" sz="7200" b="1" dirty="0" smtClean="0"/>
              <a:t>IMPROVERS’ LESSONS</a:t>
            </a:r>
            <a:endParaRPr lang="en-NZ" sz="6600" b="1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763688" y="3933056"/>
            <a:ext cx="6837384" cy="15716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Teacher: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Your Name Here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Telephone:  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123 4567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Email: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</a:t>
            </a:r>
            <a:r>
              <a:rPr kumimoji="0" lang="en-NZ" sz="2800" b="0" i="1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email@address.co.nz</a:t>
            </a:r>
            <a:endParaRPr kumimoji="0" lang="en-NZ" sz="2800" b="0" i="1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67544" y="1988840"/>
            <a:ext cx="8229600" cy="1224136"/>
          </a:xfrm>
          <a:prstGeom prst="rect">
            <a:avLst/>
          </a:prstGeom>
        </p:spPr>
        <p:txBody>
          <a:bodyPr vert="horz" lIns="0" rIns="0" bIns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ea typeface="+mj-ea"/>
                <a:cs typeface="+mj-cs"/>
              </a:rPr>
              <a:t>Please contact me if you have any questions</a:t>
            </a:r>
            <a:endParaRPr kumimoji="0" lang="en-NZ" sz="5400" b="1" i="0" u="none" strike="noStrike" kern="1200" cap="none" spc="0" normalizeH="0" baseline="0" noProof="0" dirty="0">
              <a:ln>
                <a:noFill/>
              </a:ln>
              <a:solidFill>
                <a:srgbClr val="2A700F"/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pic>
        <p:nvPicPr>
          <p:cNvPr id="6" name="Picture 5" descr="NZ Bridge 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3429" y="3501008"/>
            <a:ext cx="3868531" cy="10830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9817</TotalTime>
  <Words>1622</Words>
  <Application>Microsoft Office PowerPoint</Application>
  <PresentationFormat>On-screen Show (4:3)</PresentationFormat>
  <Paragraphs>614</Paragraphs>
  <Slides>63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63</vt:i4>
      </vt:variant>
    </vt:vector>
  </HeadingPairs>
  <TitlesOfParts>
    <vt:vector size="68" baseType="lpstr">
      <vt:lpstr>Arial</vt:lpstr>
      <vt:lpstr>Calibri</vt:lpstr>
      <vt:lpstr>Calibri Light</vt:lpstr>
      <vt:lpstr>Symbol</vt:lpstr>
      <vt:lpstr>Office Theme</vt:lpstr>
      <vt:lpstr>PowerPoint Presentation</vt:lpstr>
      <vt:lpstr>Lesson Ten  More on Doubles  </vt:lpstr>
      <vt:lpstr>What type of DOUBLES are there ?</vt:lpstr>
      <vt:lpstr>TAKEOUT DOUBLE</vt:lpstr>
      <vt:lpstr>THE BASIC TAKEOUT DOUBLE</vt:lpstr>
      <vt:lpstr>DOUBLE AND SUIT REBID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DOUBLE AND NOTRUMP REBID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NEGATIVE DOUBLE</vt:lpstr>
      <vt:lpstr>PowerPoint Presentation</vt:lpstr>
      <vt:lpstr>PowerPoint Presentation</vt:lpstr>
      <vt:lpstr>PowerPoint Presentation</vt:lpstr>
      <vt:lpstr>PowerPoint Presentation</vt:lpstr>
      <vt:lpstr>THE PENALTY DOUBLE</vt:lpstr>
      <vt:lpstr>THE PENALTY DOUBLE</vt:lpstr>
      <vt:lpstr>THE PENALTY DOUBLE</vt:lpstr>
      <vt:lpstr>PowerPoint Presentation</vt:lpstr>
      <vt:lpstr>PowerPoint Presentation</vt:lpstr>
      <vt:lpstr>PowerPoint Presentation</vt:lpstr>
      <vt:lpstr>THE PENALTY DOUBLE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PENALTY DOUBLE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PENALTY DOUBLE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IMPROVERS’ LESSONS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Amanda Smith</dc:creator>
  <cp:lastModifiedBy>Karen Martelletti</cp:lastModifiedBy>
  <cp:revision>354</cp:revision>
  <dcterms:created xsi:type="dcterms:W3CDTF">2013-02-20T01:53:33Z</dcterms:created>
  <dcterms:modified xsi:type="dcterms:W3CDTF">2019-01-30T01:32:03Z</dcterms:modified>
</cp:coreProperties>
</file>