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0"/>
  </p:notesMasterIdLst>
  <p:handoutMasterIdLst>
    <p:handoutMasterId r:id="rId31"/>
  </p:handoutMasterIdLst>
  <p:sldIdLst>
    <p:sldId id="428" r:id="rId2"/>
    <p:sldId id="429" r:id="rId3"/>
    <p:sldId id="453" r:id="rId4"/>
    <p:sldId id="454" r:id="rId5"/>
    <p:sldId id="455" r:id="rId6"/>
    <p:sldId id="456" r:id="rId7"/>
    <p:sldId id="457" r:id="rId8"/>
    <p:sldId id="458" r:id="rId9"/>
    <p:sldId id="459" r:id="rId10"/>
    <p:sldId id="460" r:id="rId11"/>
    <p:sldId id="463" r:id="rId12"/>
    <p:sldId id="467" r:id="rId13"/>
    <p:sldId id="468" r:id="rId14"/>
    <p:sldId id="464" r:id="rId15"/>
    <p:sldId id="465" r:id="rId16"/>
    <p:sldId id="461" r:id="rId17"/>
    <p:sldId id="482" r:id="rId18"/>
    <p:sldId id="466" r:id="rId19"/>
    <p:sldId id="462" r:id="rId20"/>
    <p:sldId id="469" r:id="rId21"/>
    <p:sldId id="473" r:id="rId22"/>
    <p:sldId id="470" r:id="rId23"/>
    <p:sldId id="474" r:id="rId24"/>
    <p:sldId id="475" r:id="rId25"/>
    <p:sldId id="476" r:id="rId26"/>
    <p:sldId id="471" r:id="rId27"/>
    <p:sldId id="472" r:id="rId28"/>
    <p:sldId id="481" r:id="rId2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5" autoAdjust="0"/>
    <p:restoredTop sz="94660"/>
  </p:normalViewPr>
  <p:slideViewPr>
    <p:cSldViewPr>
      <p:cViewPr varScale="1">
        <p:scale>
          <a:sx n="106" d="100"/>
          <a:sy n="106" d="100"/>
        </p:scale>
        <p:origin x="13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8/04/2019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8/04/2019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8375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‘b’ = Both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8379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Suggest students add</a:t>
            </a:r>
            <a:r>
              <a:rPr lang="en-US" baseline="0" dirty="0" smtClean="0"/>
              <a:t> the 2NT, 3C and 3H later if they are finding this all a bit hard to pick up.  Get the basic Checkback right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4127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if they can work out why 2D is very unlikely.  If they do bid this, it means the hand is 4-4-1-4</a:t>
            </a:r>
            <a:r>
              <a:rPr lang="en-US" baseline="0" dirty="0" smtClean="0"/>
              <a:t> (unless they open with 3+ clubs)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8326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070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INTERMEDIATE LESSONS</a:t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8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877272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NZB (Inc) © Copyright Reserved 2018                                                                                                                         	Prepared by Karen Martelletti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285047"/>
          </a:xfrm>
        </p:spPr>
        <p:txBody>
          <a:bodyPr>
            <a:normAutofit/>
          </a:bodyPr>
          <a:lstStyle/>
          <a:p>
            <a:pPr algn="ctr"/>
            <a:r>
              <a:rPr lang="en-NZ" sz="7200" dirty="0" smtClean="0"/>
              <a:t>Checkback Stayman</a:t>
            </a:r>
            <a:endParaRPr lang="en-NZ" sz="5400" dirty="0"/>
          </a:p>
        </p:txBody>
      </p:sp>
      <p:grpSp>
        <p:nvGrpSpPr>
          <p:cNvPr id="2" name="Group 1"/>
          <p:cNvGrpSpPr/>
          <p:nvPr/>
        </p:nvGrpSpPr>
        <p:grpSpPr>
          <a:xfrm>
            <a:off x="3203848" y="2018888"/>
            <a:ext cx="3240360" cy="3256964"/>
            <a:chOff x="3203848" y="2018888"/>
            <a:chExt cx="3240360" cy="3256964"/>
          </a:xfrm>
        </p:grpSpPr>
        <p:sp>
          <p:nvSpPr>
            <p:cNvPr id="3" name="Rounded Rectangle 2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4" name="Picture 3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5982" y="1844824"/>
            <a:ext cx="76538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800"/>
              </a:spcAft>
            </a:pPr>
            <a:r>
              <a:rPr lang="en-NZ" sz="5400" dirty="0" err="1"/>
              <a:t>Checkback</a:t>
            </a:r>
            <a:r>
              <a:rPr lang="en-NZ" sz="5400" dirty="0"/>
              <a:t> Stayman looks for a major fit, like normal Stayman, but is used later in an auction</a:t>
            </a:r>
            <a:endParaRPr lang="en-NZ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453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827584" y="1783950"/>
            <a:ext cx="76538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800"/>
              </a:spcAft>
            </a:pPr>
            <a:r>
              <a:rPr lang="en-NZ" sz="5400" dirty="0"/>
              <a:t>It's main purpose is to </a:t>
            </a:r>
            <a:r>
              <a:rPr lang="en-NZ" sz="5400" dirty="0" smtClean="0"/>
              <a:t>firstly discover the </a:t>
            </a:r>
            <a:r>
              <a:rPr lang="en-NZ" sz="5400" dirty="0"/>
              <a:t>Opener’s point </a:t>
            </a:r>
            <a:r>
              <a:rPr lang="en-NZ" sz="5400" dirty="0" smtClean="0"/>
              <a:t>count, then look for the majors</a:t>
            </a:r>
            <a:endParaRPr lang="en-NZ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Picture 7" descr="http://frogwild.com/images/ebay/BridgeTrum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t="13861" r="35069" b="16841"/>
          <a:stretch/>
        </p:blipFill>
        <p:spPr bwMode="auto">
          <a:xfrm>
            <a:off x="7534810" y="4864571"/>
            <a:ext cx="1476013" cy="1516757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07961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827584" y="1783950"/>
            <a:ext cx="76538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800"/>
              </a:spcAft>
            </a:pPr>
            <a:r>
              <a:rPr lang="en-NZ" sz="5400" dirty="0"/>
              <a:t>… and allows the Opener to bypass a major to show their points first</a:t>
            </a:r>
            <a:endParaRPr lang="en-NZ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Picture 7" descr="http://frogwild.com/images/ebay/BridgeTrum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t="13861" r="35069" b="16841"/>
          <a:stretch/>
        </p:blipFill>
        <p:spPr bwMode="auto">
          <a:xfrm>
            <a:off x="7534810" y="4864571"/>
            <a:ext cx="1476013" cy="1516757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01459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827584" y="1783950"/>
            <a:ext cx="76538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800"/>
              </a:spcAft>
            </a:pPr>
            <a:r>
              <a:rPr lang="en-NZ" sz="5400" dirty="0"/>
              <a:t>… and allows the Opener to bypass a major to show their points first</a:t>
            </a:r>
            <a:endParaRPr lang="en-NZ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Picture 7" descr="http://frogwild.com/images/ebay/BridgeTrum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t="13861" r="35069" b="16841"/>
          <a:stretch/>
        </p:blipFill>
        <p:spPr bwMode="auto">
          <a:xfrm>
            <a:off x="7534810" y="4864571"/>
            <a:ext cx="1476013" cy="1516757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43419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 descr="http://frogwild.com/images/ebay/BridgeTrum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t="13861" r="35069" b="16841"/>
          <a:stretch/>
        </p:blipFill>
        <p:spPr bwMode="auto">
          <a:xfrm>
            <a:off x="7534810" y="4864571"/>
            <a:ext cx="1476013" cy="1516757"/>
          </a:xfrm>
          <a:prstGeom prst="rect">
            <a:avLst/>
          </a:prstGeom>
          <a:noFill/>
          <a:extLst/>
        </p:spPr>
      </p:pic>
      <p:sp>
        <p:nvSpPr>
          <p:cNvPr id="9" name="TextBox 8"/>
          <p:cNvSpPr txBox="1"/>
          <p:nvPr/>
        </p:nvSpPr>
        <p:spPr>
          <a:xfrm>
            <a:off x="323528" y="1556792"/>
            <a:ext cx="835292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dirty="0" smtClean="0"/>
              <a:t>Example</a:t>
            </a:r>
            <a:endParaRPr lang="en-US" sz="4800" dirty="0" smtClean="0">
              <a:solidFill>
                <a:srgbClr val="FF0000"/>
              </a:solidFill>
              <a:sym typeface="Symbol"/>
            </a:endParaRPr>
          </a:p>
          <a:p>
            <a:pPr algn="ctr" hangingPunct="0"/>
            <a:endParaRPr lang="en-US" sz="1400" dirty="0"/>
          </a:p>
          <a:p>
            <a:pPr algn="ctr" hangingPunct="0"/>
            <a:r>
              <a:rPr lang="en-US" sz="4800" dirty="0" smtClean="0"/>
              <a:t>You Open 1</a:t>
            </a:r>
            <a:r>
              <a:rPr lang="en-US" sz="4800" dirty="0" smtClean="0">
                <a:sym typeface="Symbol"/>
              </a:rPr>
              <a:t> with this hand</a:t>
            </a:r>
            <a:r>
              <a:rPr lang="en-US" sz="4800" dirty="0" smtClean="0"/>
              <a:t> </a:t>
            </a:r>
          </a:p>
          <a:p>
            <a:pPr algn="ctr" hangingPunct="0"/>
            <a:r>
              <a:rPr lang="en-US" sz="4800" dirty="0" smtClean="0">
                <a:sym typeface="Symbol"/>
              </a:rPr>
              <a:t></a:t>
            </a:r>
            <a:r>
              <a:rPr lang="en-US" sz="4800" dirty="0" smtClean="0"/>
              <a:t>AKT4  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>
                <a:sym typeface="Symbol"/>
              </a:rPr>
              <a:t>AJ2</a:t>
            </a:r>
            <a:r>
              <a:rPr lang="en-US" sz="4800" dirty="0" smtClean="0"/>
              <a:t>  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US" sz="4800" dirty="0" smtClean="0"/>
              <a:t>K9  </a:t>
            </a:r>
            <a:r>
              <a:rPr lang="en-US" sz="4800" dirty="0" smtClean="0">
                <a:sym typeface="Symbol"/>
              </a:rPr>
              <a:t></a:t>
            </a:r>
            <a:r>
              <a:rPr lang="en-US" sz="4800" dirty="0" smtClean="0"/>
              <a:t>J832</a:t>
            </a:r>
          </a:p>
          <a:p>
            <a:pPr algn="ctr" hangingPunct="0"/>
            <a:endParaRPr lang="en-US" sz="2400" dirty="0" smtClean="0"/>
          </a:p>
          <a:p>
            <a:pPr algn="ctr" hangingPunct="0"/>
            <a:r>
              <a:rPr lang="en-US" sz="4800" dirty="0" smtClean="0"/>
              <a:t>Partner responds with 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/>
              <a:t> </a:t>
            </a:r>
            <a:endParaRPr lang="en-NZ" sz="4800" dirty="0"/>
          </a:p>
        </p:txBody>
      </p:sp>
    </p:spTree>
    <p:extLst>
      <p:ext uri="{BB962C8B-B14F-4D97-AF65-F5344CB8AC3E}">
        <p14:creationId xmlns:p14="http://schemas.microsoft.com/office/powerpoint/2010/main" val="78913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 descr="http://frogwild.com/images/ebay/BridgeTrum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t="13861" r="35069" b="16841"/>
          <a:stretch/>
        </p:blipFill>
        <p:spPr bwMode="auto">
          <a:xfrm>
            <a:off x="7534810" y="4864571"/>
            <a:ext cx="1476013" cy="1516757"/>
          </a:xfrm>
          <a:prstGeom prst="rect">
            <a:avLst/>
          </a:prstGeom>
          <a:noFill/>
          <a:extLst/>
        </p:spPr>
      </p:pic>
      <p:sp>
        <p:nvSpPr>
          <p:cNvPr id="9" name="TextBox 8"/>
          <p:cNvSpPr txBox="1"/>
          <p:nvPr/>
        </p:nvSpPr>
        <p:spPr>
          <a:xfrm>
            <a:off x="323528" y="1628800"/>
            <a:ext cx="83529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dirty="0" smtClean="0">
                <a:sym typeface="Symbol"/>
              </a:rPr>
              <a:t></a:t>
            </a:r>
            <a:r>
              <a:rPr lang="en-US" sz="4800" dirty="0" smtClean="0"/>
              <a:t>AKT4  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>
                <a:sym typeface="Symbol"/>
              </a:rPr>
              <a:t>AJ2</a:t>
            </a:r>
            <a:r>
              <a:rPr lang="en-US" sz="4800" dirty="0" smtClean="0"/>
              <a:t>  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US" sz="4800" dirty="0" smtClean="0"/>
              <a:t>K9  </a:t>
            </a:r>
            <a:r>
              <a:rPr lang="en-US" sz="4800" dirty="0" smtClean="0">
                <a:sym typeface="Symbol"/>
              </a:rPr>
              <a:t></a:t>
            </a:r>
            <a:r>
              <a:rPr lang="en-US" sz="4800" dirty="0" smtClean="0"/>
              <a:t>J832</a:t>
            </a:r>
          </a:p>
          <a:p>
            <a:pPr algn="ctr" hangingPunct="0"/>
            <a:endParaRPr lang="en-US" sz="2400" dirty="0" smtClean="0"/>
          </a:p>
          <a:p>
            <a:pPr algn="ctr" hangingPunct="0"/>
            <a:r>
              <a:rPr lang="en-US" sz="4800" dirty="0" smtClean="0"/>
              <a:t>After 1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- </a:t>
            </a:r>
            <a:r>
              <a:rPr lang="en-US" sz="4800" dirty="0" smtClean="0"/>
              <a:t>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/>
              <a:t> </a:t>
            </a:r>
          </a:p>
          <a:p>
            <a:pPr algn="ctr" hangingPunct="0"/>
            <a:endParaRPr lang="en-US" sz="1400" dirty="0" smtClean="0"/>
          </a:p>
          <a:p>
            <a:pPr algn="ctr" hangingPunct="0"/>
            <a:r>
              <a:rPr lang="en-US" sz="4800" dirty="0" smtClean="0"/>
              <a:t>you </a:t>
            </a:r>
            <a:r>
              <a:rPr lang="en-US" sz="4800" u="sng" dirty="0" smtClean="0"/>
              <a:t>do not</a:t>
            </a:r>
            <a:r>
              <a:rPr lang="en-US" sz="4800" dirty="0" smtClean="0"/>
              <a:t> bid 1</a:t>
            </a:r>
            <a:r>
              <a:rPr lang="en-US" sz="4800" dirty="0" smtClean="0">
                <a:sym typeface="Symbol"/>
              </a:rPr>
              <a:t></a:t>
            </a:r>
            <a:r>
              <a:rPr lang="en-US" sz="4800" dirty="0" smtClean="0"/>
              <a:t> </a:t>
            </a:r>
          </a:p>
          <a:p>
            <a:pPr algn="ctr" hangingPunct="0"/>
            <a:endParaRPr lang="en-US" dirty="0" smtClean="0"/>
          </a:p>
          <a:p>
            <a:pPr algn="ctr" hangingPunct="0"/>
            <a:r>
              <a:rPr lang="en-US" sz="4000" dirty="0" smtClean="0"/>
              <a:t>Instead bid 1NT </a:t>
            </a:r>
            <a:br>
              <a:rPr lang="en-US" sz="4000" dirty="0" smtClean="0"/>
            </a:br>
            <a:r>
              <a:rPr lang="en-US" sz="4000" dirty="0" smtClean="0"/>
              <a:t>to show the points</a:t>
            </a:r>
            <a:endParaRPr lang="en-NZ" sz="4000" dirty="0"/>
          </a:p>
        </p:txBody>
      </p:sp>
    </p:spTree>
    <p:extLst>
      <p:ext uri="{BB962C8B-B14F-4D97-AF65-F5344CB8AC3E}">
        <p14:creationId xmlns:p14="http://schemas.microsoft.com/office/powerpoint/2010/main" val="342317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1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1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 descr="http://frogwild.com/images/ebay/BridgeTrum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t="13861" r="35069" b="16841"/>
          <a:stretch/>
        </p:blipFill>
        <p:spPr bwMode="auto">
          <a:xfrm>
            <a:off x="7534810" y="4864571"/>
            <a:ext cx="1476013" cy="1516757"/>
          </a:xfrm>
          <a:prstGeom prst="rect">
            <a:avLst/>
          </a:prstGeom>
          <a:noFill/>
          <a:extLst/>
        </p:spPr>
      </p:pic>
      <p:sp>
        <p:nvSpPr>
          <p:cNvPr id="9" name="TextBox 8"/>
          <p:cNvSpPr txBox="1"/>
          <p:nvPr/>
        </p:nvSpPr>
        <p:spPr>
          <a:xfrm>
            <a:off x="611560" y="1272134"/>
            <a:ext cx="810988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000" dirty="0" smtClean="0">
                <a:sym typeface="Symbol"/>
              </a:rPr>
              <a:t>Using Checkback </a:t>
            </a:r>
            <a:r>
              <a:rPr lang="en-US" sz="4000" u="sng" dirty="0" smtClean="0">
                <a:sym typeface="Symbol"/>
              </a:rPr>
              <a:t>also</a:t>
            </a:r>
            <a:r>
              <a:rPr lang="en-US" sz="4000" dirty="0" smtClean="0">
                <a:sym typeface="Symbol"/>
              </a:rPr>
              <a:t> allows you to better define a weaker hand</a:t>
            </a:r>
            <a:endParaRPr lang="en-US" sz="4000" dirty="0" smtClean="0"/>
          </a:p>
          <a:p>
            <a:pPr algn="ctr" hangingPunct="0"/>
            <a:endParaRPr lang="en-US" dirty="0" smtClean="0"/>
          </a:p>
          <a:p>
            <a:pPr algn="ctr" hangingPunct="0">
              <a:tabLst>
                <a:tab pos="2970213" algn="l"/>
              </a:tabLst>
            </a:pPr>
            <a:r>
              <a:rPr lang="en-US" sz="4800" dirty="0" smtClean="0"/>
              <a:t>1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- </a:t>
            </a:r>
            <a:r>
              <a:rPr lang="en-US" sz="4800" dirty="0" smtClean="0"/>
              <a:t>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/>
              <a:t> </a:t>
            </a:r>
          </a:p>
          <a:p>
            <a:pPr hangingPunct="0">
              <a:tabLst>
                <a:tab pos="2970213" algn="l"/>
              </a:tabLst>
            </a:pPr>
            <a:r>
              <a:rPr lang="en-US" sz="4800" dirty="0"/>
              <a:t> </a:t>
            </a:r>
            <a:r>
              <a:rPr lang="en-US" sz="4800" dirty="0" smtClean="0"/>
              <a:t>                    	1</a:t>
            </a:r>
            <a:r>
              <a:rPr lang="en-US" sz="4800" dirty="0">
                <a:sym typeface="Symbol"/>
              </a:rPr>
              <a:t></a:t>
            </a:r>
            <a:endParaRPr lang="en-US" sz="4800" dirty="0" smtClean="0"/>
          </a:p>
          <a:p>
            <a:pPr algn="ctr" hangingPunct="0"/>
            <a:endParaRPr lang="en-US" sz="1400" dirty="0" smtClean="0"/>
          </a:p>
          <a:p>
            <a:pPr algn="ctr" hangingPunct="0"/>
            <a:r>
              <a:rPr lang="en-US" sz="3600" dirty="0" smtClean="0"/>
              <a:t>Opener must now be a weaker hand </a:t>
            </a:r>
          </a:p>
          <a:p>
            <a:pPr algn="ctr" hangingPunct="0"/>
            <a:r>
              <a:rPr lang="en-US" sz="3600" dirty="0" smtClean="0"/>
              <a:t>with too much shape to </a:t>
            </a:r>
          </a:p>
          <a:p>
            <a:pPr algn="ctr" hangingPunct="0"/>
            <a:r>
              <a:rPr lang="en-US" sz="3600" dirty="0" smtClean="0"/>
              <a:t>open 1NT or rebid NT</a:t>
            </a:r>
            <a:endParaRPr lang="en-NZ" sz="2800" dirty="0"/>
          </a:p>
        </p:txBody>
      </p:sp>
    </p:spTree>
    <p:extLst>
      <p:ext uri="{BB962C8B-B14F-4D97-AF65-F5344CB8AC3E}">
        <p14:creationId xmlns:p14="http://schemas.microsoft.com/office/powerpoint/2010/main" val="35529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 descr="http://frogwild.com/images/ebay/BridgeTrum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3" t="13861" r="35069" b="16841"/>
          <a:stretch/>
        </p:blipFill>
        <p:spPr bwMode="auto">
          <a:xfrm>
            <a:off x="7534810" y="4864571"/>
            <a:ext cx="1476013" cy="1516757"/>
          </a:xfrm>
          <a:prstGeom prst="rect">
            <a:avLst/>
          </a:prstGeom>
          <a:noFill/>
          <a:extLst/>
        </p:spPr>
      </p:pic>
      <p:sp>
        <p:nvSpPr>
          <p:cNvPr id="9" name="TextBox 8"/>
          <p:cNvSpPr txBox="1"/>
          <p:nvPr/>
        </p:nvSpPr>
        <p:spPr>
          <a:xfrm>
            <a:off x="611560" y="1556792"/>
            <a:ext cx="810988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>
              <a:tabLst>
                <a:tab pos="2970213" algn="l"/>
              </a:tabLst>
            </a:pPr>
            <a:r>
              <a:rPr lang="en-US" sz="4800" dirty="0" smtClean="0"/>
              <a:t>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US" sz="4800" dirty="0" smtClean="0">
                <a:sym typeface="Symbol"/>
              </a:rPr>
              <a:t> - </a:t>
            </a:r>
            <a:r>
              <a:rPr lang="en-US" sz="4800" dirty="0" smtClean="0"/>
              <a:t>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/>
              <a:t> </a:t>
            </a:r>
          </a:p>
          <a:p>
            <a:pPr hangingPunct="0">
              <a:tabLst>
                <a:tab pos="2970213" algn="l"/>
              </a:tabLst>
            </a:pPr>
            <a:r>
              <a:rPr lang="en-US" sz="4800" dirty="0"/>
              <a:t> </a:t>
            </a:r>
            <a:r>
              <a:rPr lang="en-US" sz="4800" dirty="0" smtClean="0"/>
              <a:t>                	1</a:t>
            </a:r>
            <a:r>
              <a:rPr lang="en-US" sz="4800" dirty="0">
                <a:sym typeface="Symbol"/>
              </a:rPr>
              <a:t></a:t>
            </a:r>
            <a:endParaRPr lang="en-US" sz="4800" dirty="0" smtClean="0"/>
          </a:p>
          <a:p>
            <a:pPr algn="ctr" hangingPunct="0"/>
            <a:endParaRPr lang="en-US" sz="1400" dirty="0" smtClean="0"/>
          </a:p>
          <a:p>
            <a:pPr algn="ctr" hangingPunct="0"/>
            <a:r>
              <a:rPr lang="en-US" sz="3200" dirty="0" smtClean="0">
                <a:sym typeface="Symbol"/>
              </a:rPr>
              <a:t>Below is an example of a weaker hand </a:t>
            </a:r>
          </a:p>
          <a:p>
            <a:pPr algn="ctr" hangingPunct="0"/>
            <a:r>
              <a:rPr lang="en-US" sz="3200" dirty="0" smtClean="0">
                <a:sym typeface="Symbol"/>
              </a:rPr>
              <a:t>that fits this bidding</a:t>
            </a:r>
          </a:p>
          <a:p>
            <a:pPr algn="ctr" hangingPunct="0"/>
            <a:endParaRPr lang="en-US" sz="200" dirty="0"/>
          </a:p>
          <a:p>
            <a:pPr algn="ctr" hangingPunct="0"/>
            <a:endParaRPr lang="en-US" dirty="0" smtClean="0">
              <a:sym typeface="Symbol"/>
            </a:endParaRPr>
          </a:p>
          <a:p>
            <a:pPr algn="ctr" hangingPunct="0"/>
            <a:r>
              <a:rPr lang="en-US" sz="4400" dirty="0" smtClean="0">
                <a:sym typeface="Symbol"/>
              </a:rPr>
              <a:t></a:t>
            </a:r>
            <a:r>
              <a:rPr lang="en-US" sz="4400" dirty="0" smtClean="0"/>
              <a:t>AKT2  </a:t>
            </a:r>
            <a:r>
              <a:rPr lang="en-US" sz="4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400" dirty="0" smtClean="0">
                <a:sym typeface="Symbol"/>
              </a:rPr>
              <a:t>9</a:t>
            </a:r>
            <a:r>
              <a:rPr lang="en-US" sz="4400" dirty="0" smtClean="0"/>
              <a:t>  </a:t>
            </a:r>
            <a:r>
              <a:rPr lang="en-US" sz="4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US" sz="4400" dirty="0" smtClean="0"/>
              <a:t>AT875  </a:t>
            </a:r>
            <a:r>
              <a:rPr lang="en-US" sz="4400" dirty="0" smtClean="0">
                <a:sym typeface="Symbol"/>
              </a:rPr>
              <a:t></a:t>
            </a:r>
            <a:r>
              <a:rPr lang="en-US" sz="4400" dirty="0" smtClean="0"/>
              <a:t>K62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0715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611560" y="1412776"/>
            <a:ext cx="810988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dirty="0" smtClean="0">
                <a:sym typeface="Symbol"/>
              </a:rPr>
              <a:t>After 1 or 2 NT rebid by Opener</a:t>
            </a:r>
          </a:p>
          <a:p>
            <a:pPr algn="ctr" hangingPunct="0"/>
            <a:endParaRPr lang="en-US" sz="1600" dirty="0">
              <a:sym typeface="Symbol"/>
            </a:endParaRPr>
          </a:p>
          <a:p>
            <a:pPr algn="ctr" hangingPunct="0"/>
            <a:r>
              <a:rPr lang="en-US" sz="4400" dirty="0" smtClean="0">
                <a:sym typeface="Symbol"/>
              </a:rPr>
              <a:t>What does Responder do if they </a:t>
            </a:r>
            <a:r>
              <a:rPr lang="en-US" sz="4400" b="1" dirty="0" smtClean="0">
                <a:solidFill>
                  <a:srgbClr val="C00000"/>
                </a:solidFill>
                <a:sym typeface="Symbol"/>
              </a:rPr>
              <a:t>do not </a:t>
            </a:r>
            <a:r>
              <a:rPr lang="en-US" sz="4400" dirty="0" smtClean="0">
                <a:sym typeface="Symbol"/>
              </a:rPr>
              <a:t>have enough for game ?</a:t>
            </a:r>
            <a:endParaRPr lang="en-NZ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74568" y="4363068"/>
            <a:ext cx="81098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b="1" dirty="0" smtClean="0">
                <a:sym typeface="Symbol"/>
              </a:rPr>
              <a:t>PASS</a:t>
            </a:r>
          </a:p>
          <a:p>
            <a:pPr algn="ctr" hangingPunct="0"/>
            <a:r>
              <a:rPr lang="en-US" sz="4400" dirty="0" smtClean="0">
                <a:sym typeface="Symbol"/>
              </a:rPr>
              <a:t>or </a:t>
            </a:r>
            <a:r>
              <a:rPr lang="en-US" sz="4400" dirty="0">
                <a:sym typeface="Symbol"/>
              </a:rPr>
              <a:t>show a weak 2-suiter </a:t>
            </a:r>
            <a:r>
              <a:rPr lang="en-US" sz="4400" dirty="0" smtClean="0">
                <a:sym typeface="Symbol"/>
              </a:rPr>
              <a:t>hand</a:t>
            </a:r>
          </a:p>
          <a:p>
            <a:pPr algn="ctr" hangingPunct="0"/>
            <a:r>
              <a:rPr lang="en-US" sz="2000" i="1" dirty="0" smtClean="0">
                <a:sym typeface="Symbol"/>
              </a:rPr>
              <a:t>more on that later</a:t>
            </a:r>
            <a:endParaRPr lang="en-NZ" sz="1200" i="1" dirty="0"/>
          </a:p>
        </p:txBody>
      </p:sp>
    </p:spTree>
    <p:extLst>
      <p:ext uri="{BB962C8B-B14F-4D97-AF65-F5344CB8AC3E}">
        <p14:creationId xmlns:p14="http://schemas.microsoft.com/office/powerpoint/2010/main" val="176382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611560" y="1879959"/>
            <a:ext cx="810988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dirty="0" smtClean="0">
                <a:sym typeface="Symbol"/>
              </a:rPr>
              <a:t>After 1 or 2 NT rebid by Opener</a:t>
            </a:r>
          </a:p>
          <a:p>
            <a:pPr algn="ctr" hangingPunct="0"/>
            <a:endParaRPr lang="en-US" sz="1600" dirty="0">
              <a:sym typeface="Symbol"/>
            </a:endParaRPr>
          </a:p>
          <a:p>
            <a:pPr algn="ctr" hangingPunct="0"/>
            <a:r>
              <a:rPr lang="en-US" sz="4800" dirty="0">
                <a:sym typeface="Symbol"/>
              </a:rPr>
              <a:t>What does </a:t>
            </a:r>
            <a:r>
              <a:rPr lang="en-US" sz="4800" dirty="0" smtClean="0">
                <a:sym typeface="Symbol"/>
              </a:rPr>
              <a:t>Responder do if they </a:t>
            </a:r>
            <a:r>
              <a:rPr lang="en-US" sz="4800" b="1" dirty="0" smtClean="0">
                <a:solidFill>
                  <a:srgbClr val="C00000"/>
                </a:solidFill>
                <a:sym typeface="Symbol"/>
              </a:rPr>
              <a:t>do</a:t>
            </a:r>
            <a:r>
              <a:rPr lang="en-US" sz="48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sz="4800" dirty="0" smtClean="0">
                <a:sym typeface="Symbol"/>
              </a:rPr>
              <a:t>have enough for game an no major ?</a:t>
            </a:r>
            <a:endParaRPr lang="en-NZ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5173168"/>
            <a:ext cx="8109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b="1" dirty="0" smtClean="0">
                <a:sym typeface="Symbol"/>
              </a:rPr>
              <a:t>3NT</a:t>
            </a:r>
          </a:p>
        </p:txBody>
      </p:sp>
    </p:spTree>
    <p:extLst>
      <p:ext uri="{BB962C8B-B14F-4D97-AF65-F5344CB8AC3E}">
        <p14:creationId xmlns:p14="http://schemas.microsoft.com/office/powerpoint/2010/main" val="229105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611560" y="1412776"/>
            <a:ext cx="810988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dirty="0" smtClean="0">
                <a:sym typeface="Symbol"/>
              </a:rPr>
              <a:t>After 1 or 2 NT rebid by Opener</a:t>
            </a:r>
          </a:p>
          <a:p>
            <a:pPr algn="ctr" hangingPunct="0"/>
            <a:endParaRPr lang="en-US" sz="1600" dirty="0">
              <a:sym typeface="Symbol"/>
            </a:endParaRPr>
          </a:p>
          <a:p>
            <a:pPr algn="ctr" hangingPunct="0"/>
            <a:r>
              <a:rPr lang="en-US" sz="4800" dirty="0">
                <a:sym typeface="Symbol"/>
              </a:rPr>
              <a:t>What does </a:t>
            </a:r>
            <a:r>
              <a:rPr lang="en-US" sz="4800" dirty="0" smtClean="0">
                <a:sym typeface="Symbol"/>
              </a:rPr>
              <a:t>Responder do if they </a:t>
            </a:r>
            <a:r>
              <a:rPr lang="en-US" sz="4800" b="1" dirty="0" smtClean="0">
                <a:solidFill>
                  <a:srgbClr val="C00000"/>
                </a:solidFill>
                <a:sym typeface="Symbol"/>
              </a:rPr>
              <a:t>do</a:t>
            </a:r>
            <a:r>
              <a:rPr lang="en-US" sz="48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sz="4800" dirty="0" smtClean="0">
                <a:sym typeface="Symbol"/>
              </a:rPr>
              <a:t>have enough for game at least 1 major ?</a:t>
            </a:r>
            <a:endParaRPr lang="en-NZ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4705985"/>
            <a:ext cx="81098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dirty="0" smtClean="0"/>
              <a:t>Bid 2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(</a:t>
            </a:r>
            <a:r>
              <a:rPr lang="en-US" sz="4000" dirty="0" smtClean="0">
                <a:sym typeface="Symbol"/>
              </a:rPr>
              <a:t>or</a:t>
            </a:r>
            <a:r>
              <a:rPr lang="en-US" sz="4800" dirty="0" smtClean="0">
                <a:sym typeface="Symbol"/>
              </a:rPr>
              <a:t> </a:t>
            </a:r>
            <a:r>
              <a:rPr lang="en-US" sz="4800" dirty="0">
                <a:sym typeface="Symbol"/>
              </a:rPr>
              <a:t>3</a:t>
            </a:r>
            <a:r>
              <a:rPr lang="en-US" sz="4800" dirty="0" smtClean="0">
                <a:sym typeface="Symbol"/>
              </a:rPr>
              <a:t>)</a:t>
            </a:r>
            <a:endParaRPr lang="en-US" sz="4800" dirty="0">
              <a:sym typeface="Symbol"/>
            </a:endParaRPr>
          </a:p>
          <a:p>
            <a:pPr algn="ctr" hangingPunct="0"/>
            <a:r>
              <a:rPr lang="en-US" sz="4800" b="1" dirty="0" smtClean="0">
                <a:sym typeface="Symbol"/>
              </a:rPr>
              <a:t>Checkback</a:t>
            </a:r>
          </a:p>
          <a:p>
            <a:pPr algn="ctr" hangingPunct="0"/>
            <a:endParaRPr lang="en-US" sz="4800" b="1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3586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611560" y="1412776"/>
            <a:ext cx="810988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400" dirty="0" smtClean="0">
                <a:sym typeface="Symbol"/>
              </a:rPr>
              <a:t>Over Opener’s rebid of 1NT or 2NT</a:t>
            </a:r>
          </a:p>
          <a:p>
            <a:pPr algn="ctr" hangingPunct="0"/>
            <a:r>
              <a:rPr lang="en-US" sz="4800" dirty="0" smtClean="0">
                <a:sym typeface="Symbol"/>
              </a:rPr>
              <a:t>2</a:t>
            </a:r>
            <a:r>
              <a:rPr lang="en-US" sz="5400" dirty="0" smtClean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or</a:t>
            </a:r>
            <a:r>
              <a:rPr lang="en-US" sz="5400" dirty="0" smtClean="0">
                <a:sym typeface="Symbol"/>
              </a:rPr>
              <a:t> </a:t>
            </a:r>
            <a:r>
              <a:rPr lang="en-US" sz="4800" dirty="0" smtClean="0">
                <a:sym typeface="Symbol"/>
              </a:rPr>
              <a:t>3</a:t>
            </a:r>
            <a:r>
              <a:rPr lang="en-US" sz="5400" dirty="0" smtClean="0">
                <a:sym typeface="Symbol"/>
              </a:rPr>
              <a:t> is </a:t>
            </a:r>
            <a:r>
              <a:rPr lang="en-US" sz="5400" u="sng" dirty="0" smtClean="0">
                <a:sym typeface="Symbol"/>
              </a:rPr>
              <a:t>always</a:t>
            </a:r>
            <a:r>
              <a:rPr lang="en-US" sz="5400" dirty="0" smtClean="0">
                <a:sym typeface="Symbol"/>
              </a:rPr>
              <a:t> Checkback</a:t>
            </a:r>
          </a:p>
          <a:p>
            <a:pPr algn="ctr" hangingPunct="0"/>
            <a:endParaRPr lang="en-US" sz="2800" dirty="0" smtClean="0">
              <a:sym typeface="Symbol"/>
            </a:endParaRPr>
          </a:p>
          <a:p>
            <a:pPr algn="ctr" hangingPunct="0"/>
            <a:r>
              <a:rPr lang="en-US" sz="4800" dirty="0" smtClean="0">
                <a:sym typeface="Symbol"/>
              </a:rPr>
              <a:t>You </a:t>
            </a:r>
            <a:r>
              <a:rPr lang="en-US" sz="4800" b="1" dirty="0" smtClean="0">
                <a:solidFill>
                  <a:srgbClr val="C00000"/>
                </a:solidFill>
                <a:sym typeface="Symbol"/>
              </a:rPr>
              <a:t>MUST</a:t>
            </a:r>
            <a:r>
              <a:rPr lang="en-US" sz="48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sz="4800" dirty="0" smtClean="0">
                <a:sym typeface="Symbol"/>
              </a:rPr>
              <a:t>alert it </a:t>
            </a:r>
            <a:r>
              <a:rPr lang="en-US" sz="4800" b="1" dirty="0" smtClean="0">
                <a:sym typeface="Symbol"/>
              </a:rPr>
              <a:t>and </a:t>
            </a:r>
          </a:p>
          <a:p>
            <a:pPr algn="ctr" hangingPunct="0"/>
            <a:r>
              <a:rPr lang="en-US" sz="4800" dirty="0" smtClean="0">
                <a:sym typeface="Symbol"/>
              </a:rPr>
              <a:t>it </a:t>
            </a:r>
            <a:r>
              <a:rPr lang="en-US" sz="4800" b="1" dirty="0" smtClean="0">
                <a:solidFill>
                  <a:srgbClr val="C00000"/>
                </a:solidFill>
                <a:sym typeface="Symbol"/>
              </a:rPr>
              <a:t>NOT</a:t>
            </a:r>
            <a:r>
              <a:rPr lang="en-US" sz="4800" dirty="0" smtClean="0">
                <a:sym typeface="Symbol"/>
              </a:rPr>
              <a:t> promising clubs !</a:t>
            </a:r>
            <a:endParaRPr lang="en-NZ" sz="4800" dirty="0"/>
          </a:p>
        </p:txBody>
      </p:sp>
    </p:spTree>
    <p:extLst>
      <p:ext uri="{BB962C8B-B14F-4D97-AF65-F5344CB8AC3E}">
        <p14:creationId xmlns:p14="http://schemas.microsoft.com/office/powerpoint/2010/main" val="163515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611560" y="1340768"/>
            <a:ext cx="81098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dirty="0" smtClean="0">
                <a:sym typeface="Symbol"/>
              </a:rPr>
              <a:t>Answers to </a:t>
            </a:r>
            <a:r>
              <a:rPr lang="en-US" sz="4400" dirty="0" smtClean="0">
                <a:sym typeface="Symbol"/>
              </a:rPr>
              <a:t>2</a:t>
            </a:r>
            <a:r>
              <a:rPr lang="en-US" sz="4800" dirty="0" smtClean="0">
                <a:sym typeface="Symbol"/>
              </a:rPr>
              <a:t> are:</a:t>
            </a:r>
          </a:p>
          <a:p>
            <a:pPr hangingPunct="0">
              <a:tabLst>
                <a:tab pos="1376363" algn="l"/>
                <a:tab pos="2173288" algn="l"/>
              </a:tabLst>
            </a:pPr>
            <a:r>
              <a:rPr lang="en-US" sz="4800" dirty="0" smtClean="0">
                <a:sym typeface="Symbol"/>
              </a:rPr>
              <a:t>	</a:t>
            </a:r>
            <a:r>
              <a:rPr lang="en-US" sz="6600" dirty="0" smtClean="0">
                <a:sym typeface="Symbol"/>
              </a:rPr>
              <a:t>2</a:t>
            </a:r>
            <a:r>
              <a:rPr lang="en-US" sz="6600" dirty="0" smtClean="0">
                <a:solidFill>
                  <a:srgbClr val="FF0000"/>
                </a:solidFill>
                <a:sym typeface="Symbol"/>
              </a:rPr>
              <a:t></a:t>
            </a:r>
          </a:p>
          <a:p>
            <a:pPr hangingPunct="0">
              <a:tabLst>
                <a:tab pos="1376363" algn="l"/>
                <a:tab pos="2173288" algn="l"/>
              </a:tabLst>
            </a:pPr>
            <a:r>
              <a:rPr lang="en-US" sz="6600" dirty="0" smtClean="0">
                <a:sym typeface="Symbol"/>
              </a:rPr>
              <a:t>	2</a:t>
            </a:r>
            <a:r>
              <a:rPr lang="en-US" sz="6600" dirty="0" smtClean="0">
                <a:solidFill>
                  <a:srgbClr val="FF0000"/>
                </a:solidFill>
                <a:sym typeface="Symbol"/>
              </a:rPr>
              <a:t></a:t>
            </a:r>
          </a:p>
          <a:p>
            <a:pPr hangingPunct="0">
              <a:tabLst>
                <a:tab pos="1376363" algn="l"/>
                <a:tab pos="2173288" algn="l"/>
              </a:tabLst>
            </a:pPr>
            <a:r>
              <a:rPr lang="en-US" sz="6600" dirty="0" smtClean="0">
                <a:sym typeface="Symbol"/>
              </a:rPr>
              <a:t>	2</a:t>
            </a:r>
          </a:p>
          <a:p>
            <a:pPr hangingPunct="0">
              <a:tabLst>
                <a:tab pos="1376363" algn="l"/>
                <a:tab pos="2173288" algn="l"/>
              </a:tabLst>
            </a:pPr>
            <a:r>
              <a:rPr lang="en-US" sz="6600" dirty="0" smtClean="0">
                <a:sym typeface="Symbol"/>
              </a:rPr>
              <a:t>	2NT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2069" y="3494200"/>
            <a:ext cx="46634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u="sng" dirty="0" smtClean="0">
                <a:ln w="19050">
                  <a:solidFill>
                    <a:srgbClr val="CC2028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limpo" pitchFamily="2" charset="0"/>
              </a:rPr>
              <a:t>O</a:t>
            </a:r>
            <a:r>
              <a:rPr lang="en-US" sz="7200" dirty="0" smtClean="0">
                <a:ln w="19050">
                  <a:solidFill>
                    <a:srgbClr val="CC2028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limpo" pitchFamily="2" charset="0"/>
              </a:rPr>
              <a:t>ne major</a:t>
            </a:r>
            <a:endParaRPr lang="en-US" sz="7200" dirty="0">
              <a:ln w="19050">
                <a:solidFill>
                  <a:srgbClr val="CC2028"/>
                </a:solidFill>
              </a:ln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limpo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52069" y="4964975"/>
            <a:ext cx="399500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u="sng" dirty="0" smtClean="0">
                <a:ln w="19050">
                  <a:solidFill>
                    <a:srgbClr val="CC2028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limpo" pitchFamily="2" charset="0"/>
              </a:rPr>
              <a:t>N</a:t>
            </a:r>
            <a:r>
              <a:rPr lang="en-US" sz="7200" dirty="0" smtClean="0">
                <a:ln w="19050">
                  <a:solidFill>
                    <a:srgbClr val="CC2028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limpo" pitchFamily="2" charset="0"/>
              </a:rPr>
              <a:t>o major</a:t>
            </a:r>
            <a:endParaRPr lang="en-US" sz="7200" dirty="0">
              <a:ln w="19050">
                <a:solidFill>
                  <a:srgbClr val="CC2028"/>
                </a:solidFill>
              </a:ln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limpo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419576" y="3061033"/>
            <a:ext cx="3256880" cy="2156546"/>
            <a:chOff x="4258621" y="1746593"/>
            <a:chExt cx="4885379" cy="3299475"/>
          </a:xfrm>
        </p:grpSpPr>
        <p:pic>
          <p:nvPicPr>
            <p:cNvPr id="23" name="Picture 6" descr="http://data.whicdn.com/images/30180779/original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9821" y="2127970"/>
              <a:ext cx="4364179" cy="2918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http://www.tramaweb.com.br/imagens/gde/BonoBon%20Embrulhado%20Original_201321917357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0" t="5004" r="4554" b="13271"/>
            <a:stretch/>
          </p:blipFill>
          <p:spPr bwMode="auto">
            <a:xfrm rot="20120929">
              <a:off x="4258621" y="1746593"/>
              <a:ext cx="2977228" cy="2075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Rectangle 24"/>
          <p:cNvSpPr/>
          <p:nvPr/>
        </p:nvSpPr>
        <p:spPr>
          <a:xfrm>
            <a:off x="3039309" y="2756347"/>
            <a:ext cx="86113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cap="none" spc="50" dirty="0" smtClean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}</a:t>
            </a:r>
            <a:endParaRPr lang="en-US" sz="16600" cap="none" spc="50" dirty="0">
              <a:ln w="0"/>
              <a:solidFill>
                <a:schemeClr val="accent6">
                  <a:lumMod val="40000"/>
                  <a:lumOff val="6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52069" y="1916832"/>
            <a:ext cx="516840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u="sng" dirty="0" smtClean="0">
                <a:ln w="19050">
                  <a:solidFill>
                    <a:srgbClr val="CC2028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limpo" pitchFamily="2" charset="0"/>
              </a:rPr>
              <a:t>B</a:t>
            </a:r>
            <a:r>
              <a:rPr lang="en-US" sz="7200" dirty="0" smtClean="0">
                <a:ln w="19050">
                  <a:solidFill>
                    <a:srgbClr val="CC2028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limpo" pitchFamily="2" charset="0"/>
              </a:rPr>
              <a:t>oth majors</a:t>
            </a:r>
            <a:endParaRPr lang="en-US" sz="7200" dirty="0">
              <a:ln w="19050">
                <a:solidFill>
                  <a:srgbClr val="CC2028"/>
                </a:solidFill>
              </a:ln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limpo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9392638">
            <a:off x="350563" y="2995519"/>
            <a:ext cx="810988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b="1" dirty="0" smtClean="0">
                <a:sym typeface="Symbol"/>
              </a:rPr>
              <a:t>NB</a:t>
            </a:r>
            <a:r>
              <a:rPr lang="en-US" sz="4800" dirty="0" smtClean="0">
                <a:sym typeface="Symbol"/>
              </a:rPr>
              <a:t>: One level higher after 2NT</a:t>
            </a:r>
            <a:endParaRPr lang="en-US" sz="2800" b="1" dirty="0">
              <a:solidFill>
                <a:srgbClr val="C00000"/>
              </a:solidFill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020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6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1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6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1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1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1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1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8" grpId="0"/>
      <p:bldP spid="19" grpId="0"/>
      <p:bldP spid="25" grpId="0"/>
      <p:bldP spid="17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185426" y="1272134"/>
            <a:ext cx="24256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Example 1</a:t>
            </a:r>
            <a:endParaRPr lang="en-US" sz="4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8902" y="1220821"/>
            <a:ext cx="81098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tabLst>
                <a:tab pos="2571750" algn="l"/>
              </a:tabLst>
            </a:pPr>
            <a:r>
              <a:rPr lang="en-US" sz="4800" dirty="0" smtClean="0"/>
              <a:t>	1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- </a:t>
            </a:r>
            <a:r>
              <a:rPr lang="en-US" sz="4800" dirty="0" smtClean="0"/>
              <a:t>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/>
              <a:t> </a:t>
            </a:r>
            <a:endParaRPr lang="en-US" sz="4800" dirty="0"/>
          </a:p>
          <a:p>
            <a:pPr hangingPunct="0">
              <a:tabLst>
                <a:tab pos="2571750" algn="l"/>
              </a:tabLst>
            </a:pPr>
            <a:r>
              <a:rPr lang="en-US" sz="4800" dirty="0" smtClean="0"/>
              <a:t>	1NT - 2</a:t>
            </a:r>
            <a:r>
              <a:rPr lang="en-US" sz="4800" dirty="0" smtClean="0">
                <a:sym typeface="Symbol"/>
              </a:rPr>
              <a:t>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2400" dirty="0">
                <a:sym typeface="Symbol"/>
              </a:rPr>
              <a:t>	</a:t>
            </a:r>
            <a:r>
              <a:rPr lang="en-US" sz="2400" dirty="0" smtClean="0">
                <a:sym typeface="Symbol"/>
              </a:rPr>
              <a:t> 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3600" dirty="0" smtClean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2</a:t>
            </a:r>
            <a:endParaRPr lang="en-US" sz="4800" dirty="0"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2NT</a:t>
            </a:r>
            <a:endParaRPr lang="en-US" sz="4800" dirty="0">
              <a:sym typeface="Symbo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2170" y="3140968"/>
            <a:ext cx="548060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3 hearts and 4 spades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3 hearts and not 4 spades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4 spades and not 3 hearts</a:t>
            </a:r>
            <a:endParaRPr lang="en-US" sz="3600" dirty="0"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Neither 3 hearts nor 4 spades</a:t>
            </a:r>
            <a:endParaRPr lang="en-US" sz="3400" dirty="0">
              <a:sym typeface="Symbol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623409" y="1912121"/>
            <a:ext cx="936104" cy="8956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756598" y="6256448"/>
            <a:ext cx="666972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b="1" dirty="0" smtClean="0">
                <a:sym typeface="Symbol"/>
              </a:rPr>
              <a:t>NB</a:t>
            </a:r>
            <a:r>
              <a:rPr lang="en-US" sz="3600" dirty="0" smtClean="0">
                <a:sym typeface="Symbol"/>
              </a:rPr>
              <a:t>: All responses must be alerted</a:t>
            </a:r>
            <a:endParaRPr lang="en-US" b="1" dirty="0">
              <a:solidFill>
                <a:srgbClr val="C00000"/>
              </a:solidFill>
              <a:sym typeface="Symbol"/>
            </a:endParaRPr>
          </a:p>
        </p:txBody>
      </p:sp>
      <p:sp>
        <p:nvSpPr>
          <p:cNvPr id="19" name="Left Arrow 18"/>
          <p:cNvSpPr/>
          <p:nvPr/>
        </p:nvSpPr>
        <p:spPr>
          <a:xfrm rot="728411">
            <a:off x="5329556" y="1577693"/>
            <a:ext cx="3074938" cy="720080"/>
          </a:xfrm>
          <a:prstGeom prst="lef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This could be a 5 card suit</a:t>
            </a:r>
            <a:endParaRPr lang="en-US" b="1" dirty="0"/>
          </a:p>
        </p:txBody>
      </p:sp>
      <p:pic>
        <p:nvPicPr>
          <p:cNvPr id="14" name="Picture 2" descr="http://www.wsnewspublishers.com/wp-content/uploads/2015/05/Wh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/>
          <a:stretch/>
        </p:blipFill>
        <p:spPr bwMode="auto">
          <a:xfrm>
            <a:off x="-20923" y="4262355"/>
            <a:ext cx="252089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79" b="89824" l="0" r="999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7" y="3068960"/>
            <a:ext cx="1654054" cy="11521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01" b="94129" l="273" r="993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7" y="5305099"/>
            <a:ext cx="1654054" cy="115212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66" b="95003" l="0" r="996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6" y="4166165"/>
            <a:ext cx="1658884" cy="11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7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395536" y="1340768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341313" hangingPunct="0">
              <a:buFont typeface="Arial" panose="020B0604020202020204" pitchFamily="34" charset="0"/>
              <a:buChar char="•"/>
            </a:pPr>
            <a:r>
              <a:rPr lang="en-US" sz="4400" dirty="0" smtClean="0">
                <a:sym typeface="Symbol"/>
              </a:rPr>
              <a:t>When a major has been bid by either player at the one level, </a:t>
            </a:r>
            <a:r>
              <a:rPr lang="en-US" sz="4400" dirty="0">
                <a:sym typeface="Symbol"/>
              </a:rPr>
              <a:t>they </a:t>
            </a:r>
            <a:r>
              <a:rPr lang="en-US" sz="4400" dirty="0" smtClean="0">
                <a:sym typeface="Symbol"/>
              </a:rPr>
              <a:t>could have </a:t>
            </a:r>
            <a:r>
              <a:rPr lang="en-US" sz="4400" dirty="0">
                <a:sym typeface="Symbol"/>
              </a:rPr>
              <a:t>5 of that </a:t>
            </a:r>
            <a:r>
              <a:rPr lang="en-US" sz="4400" dirty="0" smtClean="0">
                <a:sym typeface="Symbol"/>
              </a:rPr>
              <a:t>suit</a:t>
            </a:r>
          </a:p>
          <a:p>
            <a:pPr marL="461963" indent="-341313" hangingPunct="0">
              <a:buFont typeface="Arial" panose="020B0604020202020204" pitchFamily="34" charset="0"/>
              <a:buChar char="•"/>
            </a:pPr>
            <a:r>
              <a:rPr lang="en-US" sz="4400" dirty="0" smtClean="0">
                <a:sym typeface="Symbol"/>
              </a:rPr>
              <a:t>Therefore, if their partner has 3 of that major, it now counts in the responses.</a:t>
            </a:r>
            <a:endParaRPr lang="en-US" sz="3600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59457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467544" y="1220821"/>
            <a:ext cx="81098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tabLst>
                <a:tab pos="2571750" algn="l"/>
              </a:tabLst>
            </a:pPr>
            <a:r>
              <a:rPr lang="en-US" sz="4800" dirty="0" smtClean="0"/>
              <a:t>	1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- </a:t>
            </a:r>
            <a:r>
              <a:rPr lang="en-US" sz="4800" dirty="0" smtClean="0"/>
              <a:t>1</a:t>
            </a:r>
            <a:r>
              <a:rPr lang="en-US" sz="4800" dirty="0" smtClean="0">
                <a:sym typeface="Symbol"/>
              </a:rPr>
              <a:t></a:t>
            </a:r>
            <a:r>
              <a:rPr lang="en-US" sz="4800" dirty="0" smtClean="0"/>
              <a:t> </a:t>
            </a:r>
            <a:endParaRPr lang="en-US" sz="4800" dirty="0"/>
          </a:p>
          <a:p>
            <a:pPr hangingPunct="0">
              <a:tabLst>
                <a:tab pos="2571750" algn="l"/>
              </a:tabLst>
            </a:pPr>
            <a:r>
              <a:rPr lang="en-US" sz="4800" dirty="0" smtClean="0"/>
              <a:t>	2NT</a:t>
            </a:r>
            <a:r>
              <a:rPr lang="en-US" sz="3600" dirty="0" smtClean="0"/>
              <a:t> </a:t>
            </a:r>
            <a:r>
              <a:rPr lang="en-US" sz="4800" dirty="0" smtClean="0"/>
              <a:t>-</a:t>
            </a:r>
            <a:r>
              <a:rPr lang="en-US" sz="3600" dirty="0" smtClean="0"/>
              <a:t> </a:t>
            </a:r>
            <a:r>
              <a:rPr lang="en-US" sz="4800" dirty="0" smtClean="0"/>
              <a:t>3</a:t>
            </a:r>
            <a:r>
              <a:rPr lang="en-US" sz="4800" dirty="0" smtClean="0">
                <a:sym typeface="Symbol"/>
              </a:rPr>
              <a:t>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2400" dirty="0">
                <a:sym typeface="Symbol"/>
              </a:rPr>
              <a:t>	</a:t>
            </a:r>
            <a:r>
              <a:rPr lang="en-US" sz="2400" dirty="0" smtClean="0">
                <a:sym typeface="Symbol"/>
              </a:rPr>
              <a:t> 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3600" dirty="0" smtClean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3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3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3</a:t>
            </a:r>
            <a:endParaRPr lang="en-US" sz="4800" dirty="0"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3NT</a:t>
            </a:r>
            <a:endParaRPr lang="en-US" sz="4800" dirty="0">
              <a:sym typeface="Symbo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0812" y="3140968"/>
            <a:ext cx="548060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3 </a:t>
            </a:r>
            <a:r>
              <a:rPr lang="en-US" sz="3600" dirty="0">
                <a:sym typeface="Symbol"/>
              </a:rPr>
              <a:t>spades </a:t>
            </a:r>
            <a:r>
              <a:rPr lang="en-US" sz="3600" dirty="0" smtClean="0">
                <a:sym typeface="Symbol"/>
              </a:rPr>
              <a:t>and </a:t>
            </a:r>
            <a:r>
              <a:rPr lang="en-US" sz="3600" dirty="0" smtClean="0">
                <a:sym typeface="Symbol"/>
              </a:rPr>
              <a:t>4 </a:t>
            </a:r>
            <a:r>
              <a:rPr lang="en-US" sz="3600" dirty="0">
                <a:sym typeface="Symbol"/>
              </a:rPr>
              <a:t>hearts 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4 </a:t>
            </a:r>
            <a:r>
              <a:rPr lang="en-US" sz="3600" dirty="0" smtClean="0">
                <a:sym typeface="Symbol"/>
              </a:rPr>
              <a:t>hearts and not </a:t>
            </a:r>
            <a:r>
              <a:rPr lang="en-US" sz="3600" dirty="0" smtClean="0">
                <a:sym typeface="Symbol"/>
              </a:rPr>
              <a:t>3 </a:t>
            </a:r>
            <a:r>
              <a:rPr lang="en-US" sz="3600" dirty="0" smtClean="0">
                <a:sym typeface="Symbol"/>
              </a:rPr>
              <a:t>spades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3 </a:t>
            </a:r>
            <a:r>
              <a:rPr lang="en-US" sz="3600" dirty="0" smtClean="0">
                <a:sym typeface="Symbol"/>
              </a:rPr>
              <a:t>spades and not </a:t>
            </a:r>
            <a:r>
              <a:rPr lang="en-US" sz="3600" dirty="0" smtClean="0">
                <a:sym typeface="Symbol"/>
              </a:rPr>
              <a:t>4 </a:t>
            </a:r>
            <a:r>
              <a:rPr lang="en-US" sz="3600" dirty="0" smtClean="0">
                <a:sym typeface="Symbol"/>
              </a:rPr>
              <a:t>hearts</a:t>
            </a:r>
            <a:endParaRPr lang="en-US" sz="3600" dirty="0"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200" dirty="0" smtClean="0">
                <a:sym typeface="Symbol"/>
              </a:rPr>
              <a:t>Neither </a:t>
            </a:r>
            <a:r>
              <a:rPr lang="en-US" sz="3200" dirty="0" smtClean="0">
                <a:sym typeface="Symbol"/>
              </a:rPr>
              <a:t>4 </a:t>
            </a:r>
            <a:r>
              <a:rPr lang="en-US" sz="3200" dirty="0">
                <a:sym typeface="Symbol"/>
              </a:rPr>
              <a:t>hearts nor </a:t>
            </a:r>
            <a:r>
              <a:rPr lang="en-US" sz="3200" dirty="0" smtClean="0">
                <a:sym typeface="Symbol"/>
              </a:rPr>
              <a:t>3 </a:t>
            </a:r>
            <a:r>
              <a:rPr lang="en-US" sz="3200" dirty="0">
                <a:sym typeface="Symbol"/>
              </a:rPr>
              <a:t>spades</a:t>
            </a:r>
          </a:p>
        </p:txBody>
      </p:sp>
      <p:sp>
        <p:nvSpPr>
          <p:cNvPr id="10" name="Oval 9"/>
          <p:cNvSpPr/>
          <p:nvPr/>
        </p:nvSpPr>
        <p:spPr>
          <a:xfrm>
            <a:off x="4392188" y="1959760"/>
            <a:ext cx="936104" cy="8956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85426" y="1272134"/>
            <a:ext cx="24256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Example 2</a:t>
            </a:r>
            <a:endParaRPr lang="en-US" sz="4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6598" y="6256448"/>
            <a:ext cx="666972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b="1" dirty="0" smtClean="0">
                <a:sym typeface="Symbol"/>
              </a:rPr>
              <a:t>NB</a:t>
            </a:r>
            <a:r>
              <a:rPr lang="en-US" sz="3600" dirty="0" smtClean="0">
                <a:sym typeface="Symbol"/>
              </a:rPr>
              <a:t>: All responses must be alerted</a:t>
            </a:r>
            <a:endParaRPr lang="en-US" b="1" dirty="0">
              <a:solidFill>
                <a:srgbClr val="C00000"/>
              </a:solidFill>
              <a:sym typeface="Symbol"/>
            </a:endParaRPr>
          </a:p>
        </p:txBody>
      </p:sp>
      <p:pic>
        <p:nvPicPr>
          <p:cNvPr id="13" name="Picture 2" descr="http://www.wsnewspublishers.com/wp-content/uploads/2015/05/Wh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/>
          <a:stretch/>
        </p:blipFill>
        <p:spPr bwMode="auto">
          <a:xfrm>
            <a:off x="-20923" y="4262355"/>
            <a:ext cx="252089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76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395536" y="1484784"/>
            <a:ext cx="842493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341313" hangingPunct="0">
              <a:buFont typeface="Arial" panose="020B0604020202020204" pitchFamily="34" charset="0"/>
              <a:buChar char="•"/>
            </a:pPr>
            <a:r>
              <a:rPr lang="en-US" sz="4400" dirty="0" smtClean="0">
                <a:sym typeface="Symbol"/>
              </a:rPr>
              <a:t>Opener’s rebid </a:t>
            </a:r>
            <a:r>
              <a:rPr lang="en-US" sz="4400" dirty="0">
                <a:sym typeface="Symbol"/>
              </a:rPr>
              <a:t>shows points first</a:t>
            </a:r>
          </a:p>
          <a:p>
            <a:pPr marL="461963" indent="-341313" hangingPunct="0">
              <a:buFont typeface="Arial" panose="020B0604020202020204" pitchFamily="34" charset="0"/>
              <a:buChar char="•"/>
            </a:pPr>
            <a:r>
              <a:rPr lang="en-US" sz="4400" dirty="0" smtClean="0">
                <a:sym typeface="Symbol"/>
              </a:rPr>
              <a:t>If Responder bids</a:t>
            </a:r>
            <a:r>
              <a:rPr lang="en-US" sz="4400" dirty="0" smtClean="0"/>
              <a:t> 2</a:t>
            </a:r>
            <a:r>
              <a:rPr lang="en-US" sz="4400" dirty="0" smtClean="0">
                <a:sym typeface="Symbol"/>
              </a:rPr>
              <a:t> (</a:t>
            </a:r>
            <a:r>
              <a:rPr lang="en-US" sz="3600" dirty="0" smtClean="0">
                <a:sym typeface="Symbol"/>
              </a:rPr>
              <a:t>or</a:t>
            </a:r>
            <a:r>
              <a:rPr lang="en-US" sz="4400" dirty="0" smtClean="0">
                <a:sym typeface="Symbol"/>
              </a:rPr>
              <a:t> 3) after NT rebid, it is ALWAYS Checkback</a:t>
            </a:r>
          </a:p>
          <a:p>
            <a:pPr marL="461963" indent="-341313" hangingPunct="0">
              <a:buFont typeface="Arial" panose="020B0604020202020204" pitchFamily="34" charset="0"/>
              <a:buChar char="•"/>
            </a:pPr>
            <a:r>
              <a:rPr lang="en-US" sz="4400" dirty="0" smtClean="0">
                <a:sym typeface="Symbol"/>
              </a:rPr>
              <a:t>Checkback is Game Force </a:t>
            </a:r>
          </a:p>
          <a:p>
            <a:pPr marL="461963" indent="-341313" hangingPunct="0">
              <a:buFont typeface="Arial" panose="020B0604020202020204" pitchFamily="34" charset="0"/>
              <a:buChar char="•"/>
            </a:pPr>
            <a:r>
              <a:rPr lang="en-US" sz="4400" dirty="0" smtClean="0">
                <a:sym typeface="Symbol"/>
              </a:rPr>
              <a:t>Majors come next</a:t>
            </a:r>
          </a:p>
          <a:p>
            <a:pPr marL="461963" indent="-341313" hangingPunct="0">
              <a:buFont typeface="Arial" panose="020B0604020202020204" pitchFamily="34" charset="0"/>
              <a:buChar char="•"/>
            </a:pPr>
            <a:r>
              <a:rPr lang="en-US" sz="3600" dirty="0" smtClean="0">
                <a:sym typeface="Symbol"/>
              </a:rPr>
              <a:t>It suits Acol very well, but can also be used in other natural systems</a:t>
            </a:r>
          </a:p>
        </p:txBody>
      </p:sp>
    </p:spTree>
    <p:extLst>
      <p:ext uri="{BB962C8B-B14F-4D97-AF65-F5344CB8AC3E}">
        <p14:creationId xmlns:p14="http://schemas.microsoft.com/office/powerpoint/2010/main" val="357113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290072" y="1272134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tabLst>
                <a:tab pos="3032125" algn="l"/>
              </a:tabLst>
            </a:pPr>
            <a:r>
              <a:rPr lang="en-US" sz="4800" dirty="0" smtClean="0"/>
              <a:t>	1</a:t>
            </a:r>
            <a:r>
              <a:rPr lang="en-US" sz="4800" dirty="0">
                <a:sym typeface="Symbol"/>
              </a:rPr>
              <a:t> - </a:t>
            </a:r>
            <a:r>
              <a:rPr lang="en-US" sz="4800" dirty="0"/>
              <a:t>1</a:t>
            </a:r>
            <a:r>
              <a:rPr lang="en-US" sz="4800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/>
              <a:t> </a:t>
            </a:r>
          </a:p>
          <a:p>
            <a:pPr hangingPunct="0">
              <a:tabLst>
                <a:tab pos="3032125" algn="l"/>
              </a:tabLst>
            </a:pPr>
            <a:r>
              <a:rPr lang="en-US" sz="4800" dirty="0"/>
              <a:t>	1NT</a:t>
            </a:r>
            <a:r>
              <a:rPr lang="en-US" sz="2400" dirty="0"/>
              <a:t> </a:t>
            </a:r>
            <a:r>
              <a:rPr lang="en-US" sz="4800" dirty="0"/>
              <a:t>-</a:t>
            </a:r>
            <a:r>
              <a:rPr lang="en-US" sz="2400" dirty="0"/>
              <a:t> </a:t>
            </a:r>
            <a:r>
              <a:rPr lang="en-US" sz="4800" dirty="0" smtClean="0"/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US" sz="4800" dirty="0" smtClean="0">
              <a:sym typeface="Symbol"/>
            </a:endParaRPr>
          </a:p>
          <a:p>
            <a:pPr algn="ctr" hangingPunct="0"/>
            <a:endParaRPr lang="en-US" sz="2000" dirty="0" smtClean="0">
              <a:sym typeface="Symbol"/>
            </a:endParaRPr>
          </a:p>
          <a:p>
            <a:pPr algn="ctr" hangingPunct="0"/>
            <a:r>
              <a:rPr lang="en-US" sz="4000" dirty="0" smtClean="0">
                <a:sym typeface="Symbol"/>
              </a:rPr>
              <a:t>Oh no, what is this ?</a:t>
            </a:r>
          </a:p>
          <a:p>
            <a:pPr algn="ctr" hangingPunct="0"/>
            <a:r>
              <a:rPr lang="en-US" sz="3200" dirty="0" smtClean="0">
                <a:sym typeface="Symbol"/>
              </a:rPr>
              <a:t>Why not use Checkback to see if </a:t>
            </a:r>
            <a:br>
              <a:rPr lang="en-US" sz="3200" dirty="0" smtClean="0">
                <a:sym typeface="Symbol"/>
              </a:rPr>
            </a:br>
            <a:r>
              <a:rPr lang="en-US" sz="3200" dirty="0" smtClean="0">
                <a:sym typeface="Symbol"/>
              </a:rPr>
              <a:t>Opener has 3 hearts ?</a:t>
            </a:r>
          </a:p>
          <a:p>
            <a:pPr algn="ctr" hangingPunct="0"/>
            <a:r>
              <a:rPr lang="en-US" sz="3200" dirty="0" smtClean="0">
                <a:sym typeface="Symbol"/>
              </a:rPr>
              <a:t>Responder is </a:t>
            </a:r>
            <a:r>
              <a:rPr lang="en-US" sz="3200" b="1" u="sng" dirty="0" smtClean="0">
                <a:sym typeface="Symbol"/>
              </a:rPr>
              <a:t>weak</a:t>
            </a:r>
            <a:r>
              <a:rPr lang="en-US" sz="3200" dirty="0" smtClean="0">
                <a:sym typeface="Symbol"/>
              </a:rPr>
              <a:t> (5/4+) and does not like 1NT. Opener passes or corrects to 2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3600" dirty="0">
                <a:solidFill>
                  <a:srgbClr val="FF0000"/>
                </a:solidFill>
                <a:sym typeface="Symbol"/>
              </a:rPr>
              <a:t></a:t>
            </a:r>
            <a:endParaRPr lang="en-NZ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5096" y="5711134"/>
            <a:ext cx="913890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b="1" dirty="0" smtClean="0">
                <a:sym typeface="Symbol"/>
              </a:rPr>
              <a:t>NB</a:t>
            </a:r>
            <a:r>
              <a:rPr lang="en-US" sz="3600" dirty="0" smtClean="0">
                <a:sym typeface="Symbol"/>
              </a:rPr>
              <a:t>: Non forcing responses must </a:t>
            </a:r>
            <a:r>
              <a:rPr lang="en-US" sz="3600" u="sng" dirty="0" smtClean="0">
                <a:sym typeface="Symbol"/>
              </a:rPr>
              <a:t>also</a:t>
            </a:r>
            <a:r>
              <a:rPr lang="en-US" sz="3600" dirty="0" smtClean="0">
                <a:sym typeface="Symbol"/>
              </a:rPr>
              <a:t> be alerted</a:t>
            </a:r>
            <a:endParaRPr lang="en-US" b="1" dirty="0">
              <a:solidFill>
                <a:srgbClr val="C00000"/>
              </a:solidFill>
              <a:sym typeface="Symbol"/>
            </a:endParaRPr>
          </a:p>
        </p:txBody>
      </p:sp>
      <p:sp>
        <p:nvSpPr>
          <p:cNvPr id="9" name="Oval 8"/>
          <p:cNvSpPr/>
          <p:nvPr/>
        </p:nvSpPr>
        <p:spPr>
          <a:xfrm>
            <a:off x="4644008" y="1988840"/>
            <a:ext cx="936104" cy="8956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7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395536" y="1272134"/>
            <a:ext cx="842493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0" algn="ctr" hangingPunct="0"/>
            <a:r>
              <a:rPr lang="en-US" sz="4400" dirty="0" smtClean="0">
                <a:sym typeface="Symbol"/>
              </a:rPr>
              <a:t>By not using Checkback means you have either a weak or </a:t>
            </a:r>
          </a:p>
          <a:p>
            <a:pPr marL="120650" algn="ctr" hangingPunct="0"/>
            <a:r>
              <a:rPr lang="en-US" sz="4400" dirty="0" smtClean="0">
                <a:sym typeface="Symbol"/>
              </a:rPr>
              <a:t>invitational hand</a:t>
            </a:r>
          </a:p>
          <a:p>
            <a:pPr marL="120650" algn="ctr" hangingPunct="0"/>
            <a:endParaRPr lang="en-US" sz="2000" dirty="0" smtClean="0">
              <a:sym typeface="Symbol"/>
            </a:endParaRPr>
          </a:p>
          <a:p>
            <a:pPr marL="120650" algn="ctr" hangingPunct="0"/>
            <a:r>
              <a:rPr lang="en-US" sz="4000" b="1" dirty="0" smtClean="0">
                <a:sym typeface="Symbol"/>
              </a:rPr>
              <a:t>If you pass the NT rebid you are weak</a:t>
            </a:r>
            <a:r>
              <a:rPr lang="en-US" sz="4400" dirty="0" smtClean="0">
                <a:sym typeface="Symbol"/>
              </a:rPr>
              <a:t> </a:t>
            </a:r>
            <a:r>
              <a:rPr lang="en-US" sz="4000" dirty="0" smtClean="0">
                <a:sym typeface="Symbol"/>
              </a:rPr>
              <a:t>with no major or </a:t>
            </a:r>
            <a:r>
              <a:rPr lang="en-US" sz="4000" b="1" u="sng" dirty="0" smtClean="0">
                <a:sym typeface="Symbol"/>
              </a:rPr>
              <a:t>no</a:t>
            </a:r>
            <a:r>
              <a:rPr lang="en-US" sz="4000" dirty="0" smtClean="0">
                <a:sym typeface="Symbol"/>
              </a:rPr>
              <a:t> 2</a:t>
            </a:r>
            <a:r>
              <a:rPr lang="en-US" sz="4000" baseline="30000" dirty="0" smtClean="0">
                <a:sym typeface="Symbol"/>
              </a:rPr>
              <a:t>nd</a:t>
            </a:r>
            <a:r>
              <a:rPr lang="en-US" sz="4000" dirty="0" smtClean="0">
                <a:sym typeface="Symbol"/>
              </a:rPr>
              <a:t> suit</a:t>
            </a:r>
          </a:p>
          <a:p>
            <a:pPr marL="120650" algn="ctr" hangingPunct="0"/>
            <a:r>
              <a:rPr lang="en-US" sz="4000" b="1" dirty="0" smtClean="0">
                <a:sym typeface="Symbol"/>
              </a:rPr>
              <a:t>If you bid another suit</a:t>
            </a:r>
            <a:r>
              <a:rPr lang="en-US" sz="4000" dirty="0" smtClean="0">
                <a:sym typeface="Symbol"/>
              </a:rPr>
              <a:t> (not Checkback) you are weak with two suits</a:t>
            </a:r>
            <a:endParaRPr lang="en-US" sz="4400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10317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44514" y="980728"/>
            <a:ext cx="810988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tabLst>
                <a:tab pos="2571750" algn="l"/>
              </a:tabLst>
            </a:pPr>
            <a:r>
              <a:rPr lang="en-US" sz="4800" dirty="0" smtClean="0"/>
              <a:t>	1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- </a:t>
            </a:r>
            <a:r>
              <a:rPr lang="en-US" sz="4800" dirty="0" smtClean="0"/>
              <a:t>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/>
              <a:t> </a:t>
            </a:r>
            <a:endParaRPr lang="en-US" sz="4800" dirty="0"/>
          </a:p>
          <a:p>
            <a:pPr hangingPunct="0">
              <a:tabLst>
                <a:tab pos="2571750" algn="l"/>
              </a:tabLst>
            </a:pPr>
            <a:r>
              <a:rPr lang="en-US" sz="4800" dirty="0" smtClean="0"/>
              <a:t>	1NT </a:t>
            </a:r>
            <a:r>
              <a:rPr lang="en-US" sz="4800" dirty="0">
                <a:sym typeface="Symbol"/>
              </a:rPr>
              <a:t>-</a:t>
            </a:r>
            <a:r>
              <a:rPr lang="en-US" sz="4800" dirty="0" smtClean="0"/>
              <a:t> ? </a:t>
            </a:r>
            <a:endParaRPr lang="en-US" sz="4800" dirty="0" smtClean="0"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3600" dirty="0" smtClean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2NT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3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 smtClean="0">
                <a:sym typeface="Symbol"/>
              </a:rPr>
              <a:t>	3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US" sz="4800" dirty="0">
              <a:sym typeface="Symbo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5856" y="2564904"/>
            <a:ext cx="5480606" cy="351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5 hearts and 4+ diamonds</a:t>
            </a:r>
            <a:endParaRPr lang="en-US" sz="3600" dirty="0" smtClean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5+ hearts (probably 6)</a:t>
            </a:r>
            <a:endParaRPr lang="en-US" sz="3600" dirty="0" smtClean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Invitational, with only 4H</a:t>
            </a: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Invitational and good club fit</a:t>
            </a: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6+ hearts</a:t>
            </a:r>
            <a:endParaRPr lang="en-US" sz="3400" dirty="0">
              <a:sym typeface="Symbol"/>
            </a:endParaRPr>
          </a:p>
        </p:txBody>
      </p:sp>
      <p:pic>
        <p:nvPicPr>
          <p:cNvPr id="12" name="Picture 2" descr="http://www.wsnewspublishers.com/wp-content/uploads/2015/05/Wh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/>
          <a:stretch/>
        </p:blipFill>
        <p:spPr bwMode="auto">
          <a:xfrm>
            <a:off x="-20923" y="4262355"/>
            <a:ext cx="252089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979" y="6211669"/>
            <a:ext cx="878497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b="1" dirty="0" smtClean="0">
                <a:sym typeface="Symbol"/>
              </a:rPr>
              <a:t>NB</a:t>
            </a:r>
            <a:r>
              <a:rPr lang="en-US" sz="3600" dirty="0" smtClean="0">
                <a:sym typeface="Symbol"/>
              </a:rPr>
              <a:t>: Non forcing responses must be alerted</a:t>
            </a:r>
            <a:endParaRPr lang="en-US" b="1" dirty="0">
              <a:solidFill>
                <a:srgbClr val="C00000"/>
              </a:solidFill>
              <a:sym typeface="Symbo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9541" y="2557060"/>
            <a:ext cx="1603981" cy="351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Weak</a:t>
            </a:r>
            <a:endParaRPr lang="en-US" sz="3600" dirty="0" smtClean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Weak</a:t>
            </a:r>
            <a:endParaRPr lang="en-US" sz="3600" dirty="0" smtClean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Invite</a:t>
            </a:r>
            <a:endParaRPr lang="en-US" sz="3600" dirty="0"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Invite</a:t>
            </a: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Invite</a:t>
            </a:r>
            <a:endParaRPr lang="en-US" sz="3400" dirty="0">
              <a:sym typeface="Symbo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20072" y="1727614"/>
            <a:ext cx="21499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(not </a:t>
            </a:r>
            <a:r>
              <a:rPr lang="en-US" sz="4400" dirty="0">
                <a:sym typeface="Symbol"/>
              </a:rPr>
              <a:t>2)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3953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185426" y="1272134"/>
            <a:ext cx="24256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Example 3</a:t>
            </a:r>
            <a:endParaRPr lang="en-US" sz="4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8902" y="1220821"/>
            <a:ext cx="81098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tabLst>
                <a:tab pos="2516188" algn="l"/>
              </a:tabLst>
            </a:pPr>
            <a:r>
              <a:rPr lang="en-US" sz="4800" dirty="0" smtClean="0"/>
              <a:t>	1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- </a:t>
            </a:r>
            <a:r>
              <a:rPr lang="en-US" sz="4800" dirty="0" smtClean="0"/>
              <a:t>1</a:t>
            </a:r>
            <a:r>
              <a:rPr lang="en-US" sz="4800" dirty="0" smtClean="0">
                <a:sym typeface="Symbol"/>
              </a:rPr>
              <a:t></a:t>
            </a:r>
            <a:r>
              <a:rPr lang="en-US" sz="4800" dirty="0" smtClean="0"/>
              <a:t> </a:t>
            </a:r>
            <a:endParaRPr lang="en-US" sz="4800" dirty="0"/>
          </a:p>
          <a:p>
            <a:pPr hangingPunct="0">
              <a:tabLst>
                <a:tab pos="2516188" algn="l"/>
              </a:tabLst>
            </a:pPr>
            <a:r>
              <a:rPr lang="en-US" sz="4800" dirty="0" smtClean="0"/>
              <a:t>	1NT</a:t>
            </a:r>
            <a:r>
              <a:rPr lang="en-US" sz="3200" dirty="0" smtClean="0"/>
              <a:t> </a:t>
            </a:r>
            <a:r>
              <a:rPr lang="en-US" sz="4800" dirty="0" smtClean="0"/>
              <a:t>-</a:t>
            </a:r>
            <a:r>
              <a:rPr lang="en-US" sz="3200" dirty="0" smtClean="0"/>
              <a:t> </a:t>
            </a:r>
            <a:r>
              <a:rPr lang="en-US" sz="4800" dirty="0" smtClean="0"/>
              <a:t>2</a:t>
            </a:r>
            <a:r>
              <a:rPr lang="en-US" sz="4800" dirty="0" smtClean="0">
                <a:sym typeface="Symbol"/>
              </a:rPr>
              <a:t>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2000" dirty="0" smtClean="0">
                <a:sym typeface="Symbol"/>
              </a:rPr>
              <a:t>	</a:t>
            </a:r>
            <a:endParaRPr lang="en-US" sz="1100" dirty="0" smtClean="0"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3600" dirty="0" smtClean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2</a:t>
            </a:r>
            <a:endParaRPr lang="en-US" sz="4800" dirty="0"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2NT</a:t>
            </a:r>
            <a:endParaRPr lang="en-US" sz="4800" dirty="0">
              <a:sym typeface="Symbo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2170" y="3068960"/>
            <a:ext cx="548060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3 </a:t>
            </a:r>
            <a:r>
              <a:rPr lang="en-US" sz="3600" dirty="0">
                <a:sym typeface="Symbol"/>
              </a:rPr>
              <a:t>spades and </a:t>
            </a:r>
            <a:r>
              <a:rPr lang="en-US" sz="3600" dirty="0" smtClean="0">
                <a:sym typeface="Symbol"/>
              </a:rPr>
              <a:t>4 hearts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4 hearts and not </a:t>
            </a:r>
            <a:r>
              <a:rPr lang="en-US" sz="3600" dirty="0">
                <a:sym typeface="Symbol"/>
              </a:rPr>
              <a:t>3</a:t>
            </a:r>
            <a:r>
              <a:rPr lang="en-US" sz="3600" dirty="0" smtClean="0">
                <a:sym typeface="Symbol"/>
              </a:rPr>
              <a:t> spades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3 spades and not 4 hearts</a:t>
            </a:r>
            <a:endParaRPr lang="en-US" sz="3600" dirty="0"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Neither 4 hearts nor 3 spades</a:t>
            </a:r>
            <a:endParaRPr lang="en-US" sz="3400" dirty="0">
              <a:sym typeface="Symbol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509668" y="1928315"/>
            <a:ext cx="936104" cy="8956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 rot="728411">
            <a:off x="5310052" y="1587418"/>
            <a:ext cx="3074938" cy="720080"/>
          </a:xfrm>
          <a:prstGeom prst="lef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This could be a 5 card suit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56598" y="6256448"/>
            <a:ext cx="666972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b="1" dirty="0" smtClean="0">
                <a:sym typeface="Symbol"/>
              </a:rPr>
              <a:t>NB</a:t>
            </a:r>
            <a:r>
              <a:rPr lang="en-US" sz="3600" dirty="0" smtClean="0">
                <a:sym typeface="Symbol"/>
              </a:rPr>
              <a:t>: All responses must be alerted</a:t>
            </a:r>
            <a:endParaRPr lang="en-US" b="1" dirty="0">
              <a:solidFill>
                <a:srgbClr val="C00000"/>
              </a:solidFill>
              <a:sym typeface="Symbol"/>
            </a:endParaRPr>
          </a:p>
        </p:txBody>
      </p:sp>
      <p:pic>
        <p:nvPicPr>
          <p:cNvPr id="13" name="Picture 2" descr="http://www.wsnewspublishers.com/wp-content/uploads/2015/05/Wh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/>
          <a:stretch/>
        </p:blipFill>
        <p:spPr bwMode="auto">
          <a:xfrm>
            <a:off x="-20923" y="4262355"/>
            <a:ext cx="252089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00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467544" y="1220821"/>
            <a:ext cx="81098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tabLst>
                <a:tab pos="2625725" algn="l"/>
              </a:tabLst>
            </a:pPr>
            <a:r>
              <a:rPr lang="en-US" sz="4800" dirty="0" smtClean="0"/>
              <a:t>	1</a:t>
            </a:r>
            <a:r>
              <a:rPr lang="en-US" sz="4800" dirty="0">
                <a:sym typeface="Symbol"/>
              </a:rPr>
              <a:t> </a:t>
            </a:r>
            <a:r>
              <a:rPr lang="en-US" sz="4800" dirty="0" smtClean="0">
                <a:sym typeface="Symbol"/>
              </a:rPr>
              <a:t>- </a:t>
            </a:r>
            <a:r>
              <a:rPr lang="en-US" sz="4800" dirty="0" smtClean="0"/>
              <a:t>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US" sz="4800" dirty="0" smtClean="0"/>
              <a:t> </a:t>
            </a:r>
            <a:endParaRPr lang="en-US" sz="4800" dirty="0"/>
          </a:p>
          <a:p>
            <a:pPr hangingPunct="0">
              <a:tabLst>
                <a:tab pos="2625725" algn="l"/>
              </a:tabLst>
            </a:pPr>
            <a:r>
              <a:rPr lang="en-US" sz="4800" dirty="0" smtClean="0"/>
              <a:t>	1NT</a:t>
            </a:r>
            <a:r>
              <a:rPr lang="en-US" sz="3200" dirty="0" smtClean="0"/>
              <a:t> </a:t>
            </a:r>
            <a:r>
              <a:rPr lang="en-US" sz="4800" dirty="0" smtClean="0"/>
              <a:t>-</a:t>
            </a:r>
            <a:r>
              <a:rPr lang="en-US" sz="3200" dirty="0" smtClean="0"/>
              <a:t> </a:t>
            </a:r>
            <a:r>
              <a:rPr lang="en-US" sz="4800" dirty="0" smtClean="0"/>
              <a:t>2</a:t>
            </a:r>
            <a:r>
              <a:rPr lang="en-US" sz="4800" dirty="0" smtClean="0">
                <a:sym typeface="Symbol"/>
              </a:rPr>
              <a:t>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2000" dirty="0" smtClean="0">
                <a:sym typeface="Symbol"/>
              </a:rPr>
              <a:t>	 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3600" dirty="0" smtClean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2</a:t>
            </a:r>
            <a:endParaRPr lang="en-US" sz="4800" dirty="0"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2NT</a:t>
            </a:r>
            <a:endParaRPr lang="en-US" sz="4800" dirty="0">
              <a:sym typeface="Symbo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98566" y="3072929"/>
            <a:ext cx="548060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4 hearts and 4 spades </a:t>
            </a:r>
            <a:r>
              <a:rPr lang="en-US" sz="1600" dirty="0" smtClean="0">
                <a:sym typeface="Symbol"/>
              </a:rPr>
              <a:t>(very unlikely)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4 hearts and not 4 spades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4 spades and not 4 hearts</a:t>
            </a:r>
            <a:endParaRPr lang="en-US" sz="3600" dirty="0"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Neither 4 </a:t>
            </a:r>
            <a:r>
              <a:rPr lang="en-US" sz="3400" dirty="0">
                <a:sym typeface="Symbol"/>
              </a:rPr>
              <a:t>hearts nor </a:t>
            </a:r>
            <a:r>
              <a:rPr lang="en-US" sz="3400" dirty="0" smtClean="0">
                <a:sym typeface="Symbol"/>
              </a:rPr>
              <a:t>4 spades</a:t>
            </a:r>
            <a:endParaRPr lang="en-US" sz="3400" dirty="0">
              <a:sym typeface="Symbol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28400" y="1951898"/>
            <a:ext cx="936104" cy="8956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85426" y="1272134"/>
            <a:ext cx="24256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Example 4</a:t>
            </a:r>
            <a:endParaRPr lang="en-US" sz="4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6598" y="6256448"/>
            <a:ext cx="666972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b="1" dirty="0" smtClean="0">
                <a:sym typeface="Symbol"/>
              </a:rPr>
              <a:t>NB</a:t>
            </a:r>
            <a:r>
              <a:rPr lang="en-US" sz="3600" dirty="0" smtClean="0">
                <a:sym typeface="Symbol"/>
              </a:rPr>
              <a:t>: All responses must be alerted</a:t>
            </a:r>
            <a:endParaRPr lang="en-US" b="1" dirty="0">
              <a:solidFill>
                <a:srgbClr val="C00000"/>
              </a:solidFill>
              <a:sym typeface="Symbol"/>
            </a:endParaRPr>
          </a:p>
        </p:txBody>
      </p:sp>
      <p:pic>
        <p:nvPicPr>
          <p:cNvPr id="11" name="Picture 2" descr="http://www.wsnewspublishers.com/wp-content/uploads/2015/05/Wh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/>
          <a:stretch/>
        </p:blipFill>
        <p:spPr bwMode="auto">
          <a:xfrm>
            <a:off x="-20923" y="4262355"/>
            <a:ext cx="252089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02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467544" y="1220821"/>
            <a:ext cx="81098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tabLst>
                <a:tab pos="2625725" algn="l"/>
              </a:tabLst>
            </a:pPr>
            <a:r>
              <a:rPr lang="en-US" sz="4800" dirty="0" smtClean="0"/>
              <a:t>	1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US" sz="4800" dirty="0" smtClean="0">
                <a:sym typeface="Symbol"/>
              </a:rPr>
              <a:t> - </a:t>
            </a:r>
            <a:r>
              <a:rPr lang="en-US" sz="4800" dirty="0" smtClean="0"/>
              <a:t>1</a:t>
            </a:r>
            <a:r>
              <a:rPr lang="en-US" sz="4800" dirty="0" smtClean="0">
                <a:sym typeface="Symbol"/>
              </a:rPr>
              <a:t></a:t>
            </a:r>
            <a:r>
              <a:rPr lang="en-US" sz="4800" dirty="0" smtClean="0"/>
              <a:t> </a:t>
            </a:r>
            <a:endParaRPr lang="en-US" sz="4800" dirty="0"/>
          </a:p>
          <a:p>
            <a:pPr hangingPunct="0">
              <a:tabLst>
                <a:tab pos="2625725" algn="l"/>
              </a:tabLst>
            </a:pPr>
            <a:r>
              <a:rPr lang="en-US" sz="4800" dirty="0" smtClean="0"/>
              <a:t>	1NT</a:t>
            </a:r>
            <a:r>
              <a:rPr lang="en-US" sz="3600" dirty="0" smtClean="0"/>
              <a:t> </a:t>
            </a:r>
            <a:r>
              <a:rPr lang="en-US" sz="4800" dirty="0" smtClean="0"/>
              <a:t>-</a:t>
            </a:r>
            <a:r>
              <a:rPr lang="en-US" sz="3600" dirty="0" smtClean="0"/>
              <a:t> </a:t>
            </a:r>
            <a:r>
              <a:rPr lang="en-US" sz="4800" dirty="0" smtClean="0"/>
              <a:t>2</a:t>
            </a:r>
            <a:r>
              <a:rPr lang="en-US" sz="4800" dirty="0" smtClean="0">
                <a:sym typeface="Symbol"/>
              </a:rPr>
              <a:t>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2400" dirty="0">
                <a:sym typeface="Symbol"/>
              </a:rPr>
              <a:t>	</a:t>
            </a:r>
            <a:r>
              <a:rPr lang="en-US" sz="2400" dirty="0" smtClean="0">
                <a:sym typeface="Symbol"/>
              </a:rPr>
              <a:t> </a:t>
            </a: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3600" dirty="0" smtClean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</a:t>
            </a:r>
            <a:r>
              <a:rPr lang="en-US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US" sz="4800" dirty="0">
              <a:solidFill>
                <a:srgbClr val="FF0000"/>
              </a:solidFill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2</a:t>
            </a:r>
            <a:endParaRPr lang="en-US" sz="4800" dirty="0">
              <a:sym typeface="Symbol"/>
            </a:endParaRPr>
          </a:p>
          <a:p>
            <a:pPr hangingPunct="0">
              <a:tabLst>
                <a:tab pos="1312863" algn="l"/>
                <a:tab pos="2173288" algn="l"/>
              </a:tabLst>
            </a:pPr>
            <a:r>
              <a:rPr lang="en-US" sz="4800" dirty="0">
                <a:sym typeface="Symbol"/>
              </a:rPr>
              <a:t>	</a:t>
            </a:r>
            <a:r>
              <a:rPr lang="en-US" sz="4800" dirty="0" smtClean="0">
                <a:sym typeface="Symbol"/>
              </a:rPr>
              <a:t>2NT</a:t>
            </a:r>
            <a:endParaRPr lang="en-US" sz="4800" dirty="0">
              <a:sym typeface="Symbo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5789" y="3180768"/>
            <a:ext cx="548060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5 hearts and 3 spades </a:t>
            </a:r>
            <a:endParaRPr lang="en-US" sz="1600" dirty="0"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5 hearts and not 3 spades</a:t>
            </a:r>
            <a:endParaRPr lang="en-US" sz="3600" dirty="0">
              <a:solidFill>
                <a:srgbClr val="FF0000"/>
              </a:solidFill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600" dirty="0" smtClean="0">
                <a:sym typeface="Symbol"/>
              </a:rPr>
              <a:t>3 spades and 4 hearts</a:t>
            </a:r>
            <a:endParaRPr lang="en-US" sz="3600" dirty="0">
              <a:sym typeface="Symbol"/>
            </a:endParaRPr>
          </a:p>
          <a:p>
            <a:pPr hangingPunct="0">
              <a:spcAft>
                <a:spcPts val="1400"/>
              </a:spcAft>
              <a:tabLst>
                <a:tab pos="1828800" algn="l"/>
                <a:tab pos="2173288" algn="l"/>
              </a:tabLst>
            </a:pPr>
            <a:r>
              <a:rPr lang="en-US" sz="3400" dirty="0" smtClean="0">
                <a:sym typeface="Symbol"/>
              </a:rPr>
              <a:t>Neither 5 </a:t>
            </a:r>
            <a:r>
              <a:rPr lang="en-US" sz="3400" dirty="0">
                <a:sym typeface="Symbol"/>
              </a:rPr>
              <a:t>hearts nor </a:t>
            </a:r>
            <a:r>
              <a:rPr lang="en-US" sz="3400" dirty="0" smtClean="0">
                <a:sym typeface="Symbol"/>
              </a:rPr>
              <a:t>3 spades</a:t>
            </a:r>
            <a:endParaRPr lang="en-US" sz="3400" dirty="0">
              <a:sym typeface="Symbol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59116" y="1949568"/>
            <a:ext cx="936104" cy="8956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85426" y="1272134"/>
            <a:ext cx="24256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Example 5</a:t>
            </a:r>
            <a:endParaRPr lang="en-US" sz="4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5102" y="1851261"/>
            <a:ext cx="25263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Not in the Student Notes</a:t>
            </a:r>
            <a:endParaRPr lang="en-US" sz="2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3" name="Left Arrow 12"/>
          <p:cNvSpPr/>
          <p:nvPr/>
        </p:nvSpPr>
        <p:spPr>
          <a:xfrm rot="20366662" flipH="1">
            <a:off x="227338" y="1879364"/>
            <a:ext cx="2960462" cy="720080"/>
          </a:xfrm>
          <a:prstGeom prst="lef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This could be a 5 card suit</a:t>
            </a:r>
            <a:endParaRPr lang="en-US" b="1" dirty="0"/>
          </a:p>
        </p:txBody>
      </p:sp>
      <p:sp>
        <p:nvSpPr>
          <p:cNvPr id="14" name="Left Arrow 13"/>
          <p:cNvSpPr/>
          <p:nvPr/>
        </p:nvSpPr>
        <p:spPr>
          <a:xfrm rot="728411">
            <a:off x="5172703" y="1625312"/>
            <a:ext cx="3074938" cy="720080"/>
          </a:xfrm>
          <a:prstGeom prst="lef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…and so could this</a:t>
            </a:r>
            <a:endParaRPr lang="en-US" b="1" dirty="0"/>
          </a:p>
        </p:txBody>
      </p:sp>
      <p:pic>
        <p:nvPicPr>
          <p:cNvPr id="15" name="Picture 2" descr="http://www.wsnewspublishers.com/wp-content/uploads/2015/05/Wh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/>
          <a:stretch/>
        </p:blipFill>
        <p:spPr bwMode="auto">
          <a:xfrm>
            <a:off x="-20923" y="4262355"/>
            <a:ext cx="252089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756598" y="6256448"/>
            <a:ext cx="666972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b="1" dirty="0" smtClean="0">
                <a:sym typeface="Symbol"/>
              </a:rPr>
              <a:t>NB</a:t>
            </a:r>
            <a:r>
              <a:rPr lang="en-US" sz="3600" dirty="0" smtClean="0">
                <a:sym typeface="Symbol"/>
              </a:rPr>
              <a:t>: All responses must be alerted</a:t>
            </a:r>
            <a:endParaRPr lang="en-US" b="1" dirty="0">
              <a:solidFill>
                <a:srgbClr val="C00000"/>
              </a:solidFill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24348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395536" y="1340768"/>
            <a:ext cx="85689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b="1" dirty="0" smtClean="0">
                <a:sym typeface="Symbol"/>
              </a:rPr>
              <a:t>RECAP</a:t>
            </a:r>
          </a:p>
          <a:p>
            <a:pPr algn="ctr" hangingPunct="0"/>
            <a:endParaRPr lang="en-US" sz="1600" dirty="0">
              <a:sym typeface="Symbol"/>
            </a:endParaRPr>
          </a:p>
          <a:p>
            <a:pPr marL="685800" indent="-685800" hangingPunct="0">
              <a:buFont typeface="Arial" panose="020B0604020202020204" pitchFamily="34" charset="0"/>
              <a:buChar char="•"/>
            </a:pPr>
            <a:r>
              <a:rPr lang="en-US" sz="4800" dirty="0">
                <a:sym typeface="Symbol"/>
              </a:rPr>
              <a:t>Both – One </a:t>
            </a:r>
            <a:r>
              <a:rPr lang="en-US" sz="4800" dirty="0" smtClean="0">
                <a:sym typeface="Symbol"/>
              </a:rPr>
              <a:t>– None</a:t>
            </a:r>
          </a:p>
          <a:p>
            <a:pPr marL="685800" indent="-685800" hangingPunct="0">
              <a:buFont typeface="Arial" panose="020B0604020202020204" pitchFamily="34" charset="0"/>
              <a:buChar char="•"/>
            </a:pPr>
            <a:r>
              <a:rPr lang="en-US" sz="4000" dirty="0" smtClean="0">
                <a:sym typeface="Symbol"/>
              </a:rPr>
              <a:t>If Responder does not have enough for game after Opener’s NT rebid</a:t>
            </a:r>
            <a:endParaRPr lang="en-NZ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221088"/>
            <a:ext cx="82889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b="1" dirty="0" smtClean="0">
                <a:sym typeface="Symbol"/>
              </a:rPr>
              <a:t>Do not use Checkback</a:t>
            </a:r>
          </a:p>
          <a:p>
            <a:pPr algn="ctr" hangingPunct="0"/>
            <a:r>
              <a:rPr lang="en-US" sz="3600" dirty="0" smtClean="0">
                <a:sym typeface="Symbol"/>
              </a:rPr>
              <a:t>either PASS or show a weak 2-suiter hand</a:t>
            </a:r>
            <a:endParaRPr lang="en-NZ" sz="3600" dirty="0"/>
          </a:p>
        </p:txBody>
      </p:sp>
      <p:pic>
        <p:nvPicPr>
          <p:cNvPr id="9" name="Picture 6" descr="http://data.whicdn.com/images/30180779/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89711"/>
            <a:ext cx="2528278" cy="169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59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09304" y="404664"/>
            <a:ext cx="8229600" cy="12850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5400" dirty="0" smtClean="0"/>
              <a:t>Checkback Stayman</a:t>
            </a:r>
            <a:endParaRPr lang="en-NZ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13360" y="216129"/>
            <a:ext cx="792088" cy="867470"/>
            <a:chOff x="3203848" y="2018888"/>
            <a:chExt cx="3240360" cy="3256964"/>
          </a:xfrm>
        </p:grpSpPr>
        <p:sp>
          <p:nvSpPr>
            <p:cNvPr id="5" name="Rounded Rectangle 4"/>
            <p:cNvSpPr/>
            <p:nvPr/>
          </p:nvSpPr>
          <p:spPr>
            <a:xfrm>
              <a:off x="3203848" y="2534096"/>
              <a:ext cx="2808312" cy="2741756"/>
            </a:xfrm>
            <a:prstGeom prst="roundRect">
              <a:avLst/>
            </a:prstGeom>
            <a:noFill/>
            <a:ln w="476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" name="Picture 5" descr="http://i.istockimg.com/file_thumbview_approve/10129482/3/stock-illustration-10129482-watercolor-painting-of-a-check-mark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017" r="14114" b="4839"/>
            <a:stretch/>
          </p:blipFill>
          <p:spPr bwMode="auto">
            <a:xfrm>
              <a:off x="3563888" y="2018888"/>
              <a:ext cx="2880320" cy="32569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395536" y="1340768"/>
            <a:ext cx="8568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4800" b="1" dirty="0" smtClean="0">
                <a:sym typeface="Symbol"/>
              </a:rPr>
              <a:t>RECAP</a:t>
            </a:r>
          </a:p>
          <a:p>
            <a:pPr algn="ctr" hangingPunct="0"/>
            <a:endParaRPr lang="en-US" sz="1600" dirty="0">
              <a:sym typeface="Symbol"/>
            </a:endParaRPr>
          </a:p>
          <a:p>
            <a:pPr marL="685800" indent="-685800" hangingPunct="0">
              <a:buFont typeface="Arial" panose="020B0604020202020204" pitchFamily="34" charset="0"/>
              <a:buChar char="•"/>
            </a:pPr>
            <a:r>
              <a:rPr lang="en-US" sz="4400" dirty="0" smtClean="0">
                <a:sym typeface="Symbol"/>
              </a:rPr>
              <a:t>If Opener </a:t>
            </a:r>
            <a:r>
              <a:rPr lang="en-US" sz="4400" dirty="0">
                <a:sym typeface="Symbol"/>
              </a:rPr>
              <a:t>bids 2</a:t>
            </a:r>
            <a:r>
              <a:rPr lang="en-US" sz="4400" dirty="0" smtClean="0">
                <a:solidFill>
                  <a:srgbClr val="FF0000"/>
                </a:solidFill>
                <a:sym typeface="Symbol"/>
              </a:rPr>
              <a:t> </a:t>
            </a:r>
            <a:r>
              <a:rPr lang="en-US" sz="4400" dirty="0" smtClean="0">
                <a:sym typeface="Symbol"/>
              </a:rPr>
              <a:t>(or 3</a:t>
            </a:r>
            <a:r>
              <a:rPr lang="en-US" sz="4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US" sz="4400" dirty="0" smtClean="0">
                <a:sym typeface="Symbol"/>
              </a:rPr>
              <a:t>) after Checkback, they have both majors in some form or another</a:t>
            </a:r>
            <a:endParaRPr lang="en-NZ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71600" y="4436974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3600" dirty="0" smtClean="0">
                <a:sym typeface="Symbol"/>
              </a:rPr>
              <a:t>If Opener and/or Responder bids a major at the 1-level, a 3 major now counts in </a:t>
            </a:r>
            <a:r>
              <a:rPr lang="en-US" sz="3600" dirty="0">
                <a:sym typeface="Symbol"/>
              </a:rPr>
              <a:t>the </a:t>
            </a:r>
            <a:r>
              <a:rPr lang="en-US" sz="3600" dirty="0" smtClean="0">
                <a:sym typeface="Symbol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sym typeface="Symbol"/>
              </a:rPr>
              <a:t> </a:t>
            </a:r>
            <a:r>
              <a:rPr lang="en-US" sz="3600" dirty="0" smtClean="0">
                <a:sym typeface="Symbol"/>
              </a:rPr>
              <a:t>or (</a:t>
            </a:r>
            <a:r>
              <a:rPr lang="en-US" sz="3600" dirty="0">
                <a:sym typeface="Symbol"/>
              </a:rPr>
              <a:t>3</a:t>
            </a:r>
            <a:r>
              <a:rPr lang="en-US" sz="36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US" sz="3600" dirty="0" smtClean="0">
                <a:sym typeface="Symbol"/>
              </a:rPr>
              <a:t>)</a:t>
            </a:r>
            <a:r>
              <a:rPr lang="en-US" sz="36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US" sz="3600" dirty="0" smtClean="0">
                <a:sym typeface="Symbol"/>
              </a:rPr>
              <a:t>response</a:t>
            </a:r>
            <a:endParaRPr lang="en-NZ" sz="3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3059832" y="566153"/>
            <a:ext cx="3549437" cy="2247116"/>
            <a:chOff x="3110795" y="472766"/>
            <a:chExt cx="3549437" cy="2247116"/>
          </a:xfrm>
        </p:grpSpPr>
        <p:sp>
          <p:nvSpPr>
            <p:cNvPr id="2" name="Rectangle 1"/>
            <p:cNvSpPr/>
            <p:nvPr/>
          </p:nvSpPr>
          <p:spPr>
            <a:xfrm>
              <a:off x="3131840" y="1412776"/>
              <a:ext cx="3528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979" b="89824" l="0" r="9995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0795" y="472766"/>
              <a:ext cx="3226074" cy="2247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383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INTERMEDIATE LESSONS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47664" y="312996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2200" y="2698705"/>
            <a:ext cx="1584176" cy="1901010"/>
          </a:xfrm>
          <a:prstGeom prst="rect">
            <a:avLst/>
          </a:prstGeom>
          <a:noFill/>
        </p:spPr>
      </p:pic>
      <p:sp>
        <p:nvSpPr>
          <p:cNvPr id="8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877272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NZB (Inc) © Copyright Reserved 2018                                                                                                                          	Prepared by Karen Martelletti</a:t>
            </a:r>
            <a:endParaRPr lang="en-NZ" sz="1100" dirty="0">
              <a:latin typeface="+mj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67544" y="2121854"/>
            <a:ext cx="8229600" cy="719293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5275396"/>
            <a:ext cx="8229600" cy="719293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Education is not the learning of facts,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but the training of the mind to think.</a:t>
            </a:r>
            <a:endParaRPr kumimoji="0" lang="en-NZ" sz="2000" b="1" i="1" u="none" strike="noStrike" kern="1200" cap="none" spc="0" normalizeH="0" noProof="0" dirty="0" smtClean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1" i="1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- Albert Einstein</a:t>
            </a:r>
          </a:p>
        </p:txBody>
      </p:sp>
    </p:spTree>
    <p:extLst>
      <p:ext uri="{BB962C8B-B14F-4D97-AF65-F5344CB8AC3E}">
        <p14:creationId xmlns:p14="http://schemas.microsoft.com/office/powerpoint/2010/main" val="251611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14796</TotalTime>
  <Words>915</Words>
  <Application>Microsoft Office PowerPoint</Application>
  <PresentationFormat>On-screen Show (4:3)</PresentationFormat>
  <Paragraphs>229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Blimpo</vt:lpstr>
      <vt:lpstr>Calibri</vt:lpstr>
      <vt:lpstr>Calibri Light</vt:lpstr>
      <vt:lpstr>Symbol</vt:lpstr>
      <vt:lpstr>Office Theme</vt:lpstr>
      <vt:lpstr>PowerPoint Presentation</vt:lpstr>
      <vt:lpstr>Checkback Stayman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Karen Martelletti</cp:lastModifiedBy>
  <cp:revision>374</cp:revision>
  <dcterms:created xsi:type="dcterms:W3CDTF">2013-02-20T01:53:33Z</dcterms:created>
  <dcterms:modified xsi:type="dcterms:W3CDTF">2019-04-08T19:51:53Z</dcterms:modified>
</cp:coreProperties>
</file>