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42"/>
  </p:notesMasterIdLst>
  <p:handoutMasterIdLst>
    <p:handoutMasterId r:id="rId43"/>
  </p:handoutMasterIdLst>
  <p:sldIdLst>
    <p:sldId id="428" r:id="rId2"/>
    <p:sldId id="429" r:id="rId3"/>
    <p:sldId id="481" r:id="rId4"/>
    <p:sldId id="483" r:id="rId5"/>
    <p:sldId id="484" r:id="rId6"/>
    <p:sldId id="485" r:id="rId7"/>
    <p:sldId id="486" r:id="rId8"/>
    <p:sldId id="487" r:id="rId9"/>
    <p:sldId id="488" r:id="rId10"/>
    <p:sldId id="489" r:id="rId11"/>
    <p:sldId id="490" r:id="rId12"/>
    <p:sldId id="491" r:id="rId13"/>
    <p:sldId id="492" r:id="rId14"/>
    <p:sldId id="493" r:id="rId15"/>
    <p:sldId id="496" r:id="rId16"/>
    <p:sldId id="497" r:id="rId17"/>
    <p:sldId id="498" r:id="rId18"/>
    <p:sldId id="499" r:id="rId19"/>
    <p:sldId id="500" r:id="rId20"/>
    <p:sldId id="494" r:id="rId21"/>
    <p:sldId id="501" r:id="rId22"/>
    <p:sldId id="502" r:id="rId23"/>
    <p:sldId id="503" r:id="rId24"/>
    <p:sldId id="504" r:id="rId25"/>
    <p:sldId id="505" r:id="rId26"/>
    <p:sldId id="506" r:id="rId27"/>
    <p:sldId id="507" r:id="rId28"/>
    <p:sldId id="508" r:id="rId29"/>
    <p:sldId id="509" r:id="rId30"/>
    <p:sldId id="510" r:id="rId31"/>
    <p:sldId id="511" r:id="rId32"/>
    <p:sldId id="512" r:id="rId33"/>
    <p:sldId id="513" r:id="rId34"/>
    <p:sldId id="514" r:id="rId35"/>
    <p:sldId id="515" r:id="rId36"/>
    <p:sldId id="516" r:id="rId37"/>
    <p:sldId id="517" r:id="rId38"/>
    <p:sldId id="518" r:id="rId39"/>
    <p:sldId id="519" r:id="rId40"/>
    <p:sldId id="520" r:id="rId4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466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2/10/2020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2/10/2020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IMPROVERS’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>
                <a:latin typeface="+mj-lt"/>
              </a:rPr>
              <a:t>© Copyright Reserved New Zealand Bridge Inc. 2016                                                                                                                          Prepared by Amanda Smith</a:t>
            </a:r>
          </a:p>
        </p:txBody>
      </p:sp>
    </p:spTree>
    <p:extLst>
      <p:ext uri="{BB962C8B-B14F-4D97-AF65-F5344CB8AC3E}">
        <p14:creationId xmlns:p14="http://schemas.microsoft.com/office/powerpoint/2010/main" val="1651461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3312368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/>
              <a:t>Lesson </a:t>
            </a:r>
            <a:r>
              <a:rPr lang="en-NZ" sz="4900" dirty="0"/>
              <a:t>Nine</a:t>
            </a:r>
            <a:br>
              <a:rPr lang="en-NZ" sz="4400" b="1" dirty="0"/>
            </a:br>
            <a:br>
              <a:rPr lang="en-NZ" sz="4400" b="1" dirty="0"/>
            </a:br>
            <a:r>
              <a:rPr lang="en-NZ" sz="4400" dirty="0"/>
              <a:t>Minimum, Invitational and </a:t>
            </a:r>
            <a:br>
              <a:rPr lang="en-NZ" sz="4400" dirty="0"/>
            </a:br>
            <a:r>
              <a:rPr lang="en-NZ" sz="4400" dirty="0"/>
              <a:t>Game  Force Bids</a:t>
            </a:r>
            <a:br>
              <a:rPr lang="en-NZ" sz="4400" dirty="0"/>
            </a:br>
            <a:endParaRPr lang="en-N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5400" b="1" dirty="0"/>
              <a:t>OPENING HANDS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Be mindful of which type of hand you have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505123"/>
            <a:ext cx="7886700" cy="33640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4000" b="1" dirty="0"/>
              <a:t>MINIMUM – </a:t>
            </a:r>
            <a:r>
              <a:rPr lang="en-NZ" sz="4000" dirty="0"/>
              <a:t>11-15 HCP</a:t>
            </a:r>
          </a:p>
          <a:p>
            <a:pPr>
              <a:buNone/>
            </a:pPr>
            <a:r>
              <a:rPr lang="en-NZ" sz="4000" b="1" dirty="0"/>
              <a:t>INVITATIONAL – </a:t>
            </a:r>
            <a:r>
              <a:rPr lang="en-NZ" sz="4000" dirty="0"/>
              <a:t>(15)16-17 HCP</a:t>
            </a:r>
          </a:p>
          <a:p>
            <a:pPr>
              <a:buNone/>
            </a:pPr>
            <a:r>
              <a:rPr lang="en-NZ" sz="4000" b="1" dirty="0"/>
              <a:t>GAME FORCING – </a:t>
            </a:r>
            <a:r>
              <a:rPr lang="en-NZ" sz="4000" dirty="0"/>
              <a:t>18-19 HCP   </a:t>
            </a:r>
            <a:br>
              <a:rPr lang="en-NZ" sz="4000" dirty="0"/>
            </a:br>
            <a:r>
              <a:rPr lang="en-NZ" sz="4000" dirty="0"/>
              <a:t>                              (or shapely)</a:t>
            </a:r>
          </a:p>
          <a:p>
            <a:endParaRPr lang="en-NZ" sz="4000" dirty="0"/>
          </a:p>
        </p:txBody>
      </p:sp>
      <p:pic>
        <p:nvPicPr>
          <p:cNvPr id="6" name="Picture 5" descr="car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650" y="3573016"/>
            <a:ext cx="2428875" cy="133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OPENER’S MINIMUM REBIDS = 11-15 </a:t>
            </a:r>
            <a:r>
              <a:rPr lang="en-NZ" sz="4000" dirty="0"/>
              <a:t>HCP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minimum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Support partner’s suit at the 2-level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789040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Showing minimum hand </a:t>
            </a:r>
            <a:br>
              <a:rPr lang="en-NZ" sz="2800" dirty="0"/>
            </a:br>
            <a:r>
              <a:rPr lang="en-NZ" sz="2800" dirty="0"/>
              <a:t>(11-15 HCP) with spade support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OPENER’S MINIMUM REBIDS = 11-15 </a:t>
            </a:r>
            <a:r>
              <a:rPr lang="en-NZ" sz="4000" dirty="0"/>
              <a:t>HCP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minimum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Opener rebids own suit at the 2-level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789040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Showing minimum hand </a:t>
            </a:r>
            <a:br>
              <a:rPr lang="en-NZ" sz="2800" dirty="0"/>
            </a:br>
            <a:r>
              <a:rPr lang="en-NZ" sz="2800" dirty="0"/>
              <a:t>(11-15 HCP) with an extra diamond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OPENER’S MINIMUM REBIDS = 11-15 </a:t>
            </a:r>
            <a:r>
              <a:rPr lang="en-NZ" sz="4000" dirty="0"/>
              <a:t>HCP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minimum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Opener rebids a lower ranking suit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8800" dirty="0">
                <a:sym typeface="Symbol"/>
              </a:rPr>
              <a:t>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501008"/>
            <a:ext cx="52565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Showing minimum hand </a:t>
            </a:r>
            <a:br>
              <a:rPr lang="en-NZ" sz="2800" dirty="0"/>
            </a:br>
            <a:r>
              <a:rPr lang="en-NZ" sz="2800" dirty="0"/>
              <a:t>(11-15(16) HCP) with 5+ diamonds and 4+ clubs</a:t>
            </a:r>
            <a:endParaRPr lang="en-NZ" dirty="0"/>
          </a:p>
        </p:txBody>
      </p:sp>
      <p:pic>
        <p:nvPicPr>
          <p:cNvPr id="13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0432" y="6174432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OPENER’S INVITATIONAL REBIDS = </a:t>
            </a:r>
            <a:r>
              <a:rPr lang="en-NZ" sz="3200" b="1" dirty="0"/>
              <a:t>(15) 16-17</a:t>
            </a:r>
            <a:r>
              <a:rPr lang="en-NZ" sz="3200" dirty="0"/>
              <a:t> 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invitational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Support partner’s suit at the 3-level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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3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789040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Showing invitational hand </a:t>
            </a:r>
            <a:br>
              <a:rPr lang="en-NZ" sz="2800" dirty="0"/>
            </a:br>
            <a:r>
              <a:rPr lang="en-NZ" sz="2800" dirty="0"/>
              <a:t>(16-17 HCP) with heart support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OPENER’S INVITATIONAL REBIDS = </a:t>
            </a:r>
            <a:r>
              <a:rPr lang="en-NZ" sz="3200" b="1" dirty="0"/>
              <a:t>(15)16-17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invitational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Jump in your own suit (6-card suit)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3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789040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Showing invitational hand </a:t>
            </a:r>
            <a:br>
              <a:rPr lang="en-NZ" sz="2800" dirty="0"/>
            </a:br>
            <a:r>
              <a:rPr lang="en-NZ" sz="2800" dirty="0"/>
              <a:t>(16-17 HCP) with 6-card heart suit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OPENER’S INVITATIONAL REBIDS = </a:t>
            </a:r>
            <a:r>
              <a:rPr lang="en-NZ" sz="3200" b="1" dirty="0"/>
              <a:t>(15)(16-17)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invitational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NZ" sz="4000" dirty="0"/>
              <a:t>Bid </a:t>
            </a:r>
            <a:r>
              <a:rPr lang="en-NZ" sz="4000" dirty="0" err="1"/>
              <a:t>Notrumps</a:t>
            </a:r>
            <a:r>
              <a:rPr lang="en-NZ" sz="4000" dirty="0"/>
              <a:t> at lowest possible level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7200" dirty="0"/>
              <a:t>NT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789040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Showing balanced hand with </a:t>
            </a:r>
            <a:br>
              <a:rPr lang="en-NZ" sz="2800" dirty="0"/>
            </a:br>
            <a:r>
              <a:rPr lang="en-NZ" sz="2800" dirty="0"/>
              <a:t>15-17 HCP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OPENER’S INVITATIONAL REBIDS = </a:t>
            </a:r>
            <a:r>
              <a:rPr lang="en-NZ" sz="3200" b="1" dirty="0"/>
              <a:t>(15)16-17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invitational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NZ" sz="4000" dirty="0"/>
              <a:t>Bid </a:t>
            </a:r>
            <a:r>
              <a:rPr lang="en-NZ" sz="4000" dirty="0" err="1"/>
              <a:t>Notrumps</a:t>
            </a:r>
            <a:r>
              <a:rPr lang="en-NZ" sz="4000" dirty="0"/>
              <a:t> at lowest possible level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7200" dirty="0"/>
              <a:t>NT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7200" dirty="0"/>
              <a:t>NT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789040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Showing balanced hand with </a:t>
            </a:r>
          </a:p>
          <a:p>
            <a:r>
              <a:rPr lang="en-NZ" sz="2800" dirty="0"/>
              <a:t>16-17 HCP</a:t>
            </a:r>
            <a:endParaRPr lang="en-NZ" dirty="0"/>
          </a:p>
        </p:txBody>
      </p:sp>
      <p:pic>
        <p:nvPicPr>
          <p:cNvPr id="13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0432" y="6201816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OPENER’S FORCING REBIDS = </a:t>
            </a:r>
            <a:r>
              <a:rPr lang="en-NZ" sz="3400" b="1" dirty="0"/>
              <a:t>18-19 or shapely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good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Bids a higher ranking suit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501008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/>
              <a:t>Showing 17-19 HCP, forcing for one round, with 5+(4) diamonds and 4 hearts, and no spade support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OPENER’S FORCING REBIDS = </a:t>
            </a:r>
            <a:r>
              <a:rPr lang="en-NZ" sz="3400" b="1" dirty="0"/>
              <a:t>18-19 or shapely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Game Forcing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Bids a new suit at the 3-level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3</a:t>
            </a:r>
            <a:r>
              <a:rPr lang="en-NZ" sz="1400" dirty="0">
                <a:sym typeface="Symbol"/>
              </a:rPr>
              <a:t> </a:t>
            </a:r>
            <a:r>
              <a:rPr lang="en-NZ" sz="8800" dirty="0">
                <a:sym typeface="Symbol"/>
              </a:rPr>
              <a:t></a:t>
            </a:r>
            <a:endParaRPr lang="en-NZ" sz="88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501008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/>
              <a:t>Showing 18-19 HCP, GAME forcing with 5+ hearts and 4+clubs and no spade support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OPENER’S FORCING REBIDS = </a:t>
            </a:r>
            <a:r>
              <a:rPr lang="en-NZ" sz="3400" b="1" dirty="0"/>
              <a:t>18-19 or shapely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Game Forcing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Jump in </a:t>
            </a:r>
            <a:r>
              <a:rPr lang="en-NZ" sz="4000" dirty="0" err="1"/>
              <a:t>Notrumps</a:t>
            </a:r>
            <a:endParaRPr lang="en-NZ" sz="4000" dirty="0"/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7200" dirty="0"/>
              <a:t>NT</a:t>
            </a:r>
            <a:endParaRPr lang="en-NZ" sz="88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501008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/>
              <a:t>Showing 18-19 HCP, a balanced hand (at least 2 of every other suit), game forcing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OPENER’S FORCING REBIDS = </a:t>
            </a:r>
            <a:r>
              <a:rPr lang="en-NZ" sz="3400" b="1" dirty="0"/>
              <a:t>18-19 or shapely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Game Forcing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Jump in </a:t>
            </a:r>
            <a:r>
              <a:rPr lang="en-NZ" sz="4000" dirty="0" err="1"/>
              <a:t>Notrumps</a:t>
            </a:r>
            <a:endParaRPr lang="en-NZ" sz="4000" dirty="0"/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3</a:t>
            </a:r>
            <a:r>
              <a:rPr lang="en-NZ" sz="7200" dirty="0"/>
              <a:t>NT</a:t>
            </a:r>
            <a:endParaRPr lang="en-NZ" sz="88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501008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/>
              <a:t>Showing 18-19 HCP, a balanced hand (at least 2 of every other suit), game forcing</a:t>
            </a:r>
            <a:endParaRPr lang="en-NZ" dirty="0"/>
          </a:p>
        </p:txBody>
      </p:sp>
      <p:pic>
        <p:nvPicPr>
          <p:cNvPr id="13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0432" y="6165304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200" b="1" dirty="0"/>
              <a:t>OPENER’S REBIDS AFTER A 2-LEVEL RESPONSE</a:t>
            </a:r>
            <a:endParaRPr lang="en-NZ" sz="3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Game Forcing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Reverse by opener = 15+ points</a:t>
            </a:r>
          </a:p>
          <a:p>
            <a:endParaRPr lang="en-NZ" sz="4000" dirty="0"/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8800" dirty="0">
                <a:sym typeface="Symbol"/>
              </a:rPr>
              <a:t></a:t>
            </a:r>
            <a:endParaRPr lang="en-NZ" sz="88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501008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Showing 15+ HCP, 5+ hearts and </a:t>
            </a:r>
          </a:p>
          <a:p>
            <a:r>
              <a:rPr lang="en-NZ" sz="2800" dirty="0"/>
              <a:t>4+ spades, game forcing</a:t>
            </a:r>
            <a:endParaRPr lang="en-NZ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200" b="1" dirty="0"/>
              <a:t>OPENER’S REBIDS AFTER A 2-LEVEL RESPONSE</a:t>
            </a:r>
            <a:endParaRPr lang="en-NZ" sz="3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Game Forcing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Bid a new suit at the 3-level</a:t>
            </a:r>
          </a:p>
          <a:p>
            <a:endParaRPr lang="en-NZ" sz="4000" dirty="0"/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3</a:t>
            </a:r>
            <a:r>
              <a:rPr lang="en-NZ" sz="8800" dirty="0">
                <a:sym typeface="Symbol"/>
              </a:rPr>
              <a:t></a:t>
            </a:r>
            <a:endParaRPr lang="en-NZ" sz="88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501008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/>
              <a:t>Showing 15+ HCP, 5-card heart suit and 4+ clubs, game forcing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200" b="1" dirty="0"/>
              <a:t>OPENER’S REBIDS AFTER A 2-LEVEL RESPONSE</a:t>
            </a:r>
            <a:endParaRPr lang="en-NZ" sz="3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Game Forcing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Jump in your own suit (6-card suit)</a:t>
            </a:r>
          </a:p>
          <a:p>
            <a:endParaRPr lang="en-NZ" sz="4000" dirty="0"/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3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88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501008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/>
              <a:t>Showing 15+ HCP, 6-card heart suit, game forcing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200" b="1" dirty="0"/>
              <a:t>OPENER’S REBIDS AFTER A 2-LEVEL RESPONSE</a:t>
            </a:r>
            <a:endParaRPr lang="en-NZ" sz="3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Game Forcing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Bid </a:t>
            </a:r>
            <a:r>
              <a:rPr lang="en-NZ" sz="4000" dirty="0" err="1"/>
              <a:t>Notrumps</a:t>
            </a:r>
            <a:r>
              <a:rPr lang="en-NZ" sz="4000" dirty="0"/>
              <a:t> (at any level)</a:t>
            </a:r>
          </a:p>
          <a:p>
            <a:endParaRPr lang="en-NZ" sz="4000" dirty="0"/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7200" dirty="0"/>
              <a:t>NT</a:t>
            </a:r>
            <a:endParaRPr lang="en-NZ" sz="88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501008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/>
              <a:t>Showing 15+ HCP, game forcing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200" b="1" dirty="0"/>
              <a:t>OPENER’S REBIDS AFTER A 2-LEVEL RESPONSE</a:t>
            </a:r>
            <a:endParaRPr lang="en-NZ" sz="3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Game Forcing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Bid a new suit at the 2-level</a:t>
            </a:r>
          </a:p>
          <a:p>
            <a:endParaRPr lang="en-NZ" sz="4000" dirty="0"/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ym typeface="Symbol"/>
              </a:rPr>
              <a:t>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88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5856" y="3501008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/>
              <a:t>Showing 12+ HCP, forcing for one round to at least 2</a:t>
            </a:r>
            <a:r>
              <a:rPr lang="en-NZ" sz="2400" dirty="0">
                <a:solidFill>
                  <a:srgbClr val="FF0000"/>
                </a:solidFill>
                <a:sym typeface="Symbol"/>
              </a:rPr>
              <a:t></a:t>
            </a:r>
            <a:endParaRPr lang="en-NZ" dirty="0">
              <a:solidFill>
                <a:srgbClr val="FF0000"/>
              </a:solidFill>
            </a:endParaRPr>
          </a:p>
        </p:txBody>
      </p:sp>
      <p:pic>
        <p:nvPicPr>
          <p:cNvPr id="13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0432" y="6165304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5400" b="1" dirty="0"/>
              <a:t>RESPONDING HANDS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Be mindful of which type of hand you have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505123"/>
            <a:ext cx="7886700" cy="33640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4000" b="1" dirty="0"/>
              <a:t>MINIMUM – </a:t>
            </a:r>
            <a:r>
              <a:rPr lang="en-NZ" sz="4000" dirty="0"/>
              <a:t>6-9 HCP</a:t>
            </a:r>
          </a:p>
          <a:p>
            <a:pPr>
              <a:buNone/>
            </a:pPr>
            <a:r>
              <a:rPr lang="en-NZ" sz="4000" b="1" dirty="0"/>
              <a:t>INVITATIONAL – </a:t>
            </a:r>
            <a:r>
              <a:rPr lang="en-NZ" sz="4000" dirty="0"/>
              <a:t>10-12 HCP</a:t>
            </a:r>
          </a:p>
          <a:p>
            <a:pPr>
              <a:buNone/>
            </a:pPr>
            <a:r>
              <a:rPr lang="en-NZ" sz="4000" b="1" dirty="0"/>
              <a:t>GAME FORCING – </a:t>
            </a:r>
            <a:r>
              <a:rPr lang="en-NZ" sz="4000" dirty="0"/>
              <a:t>13+ HCP</a:t>
            </a:r>
          </a:p>
          <a:p>
            <a:endParaRPr lang="en-NZ" sz="4000" dirty="0"/>
          </a:p>
        </p:txBody>
      </p:sp>
      <p:pic>
        <p:nvPicPr>
          <p:cNvPr id="6" name="Picture 5" descr="car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3573016"/>
            <a:ext cx="2428875" cy="133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RESPONDER’S MINIMUM SECOND BID = 6-9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minimum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NZ" sz="4000" dirty="0"/>
              <a:t>Show preference for one of partner’s suits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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8800" dirty="0">
                <a:sym typeface="Symbol"/>
              </a:rPr>
              <a:t>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24128" y="2974454"/>
            <a:ext cx="2880320" cy="181588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NZ" sz="2800" dirty="0"/>
              <a:t>Showing a minimum hand with less than a 6-card heart suit</a:t>
            </a:r>
            <a:endParaRPr lang="en-NZ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/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RESPONDER’S MINIMUM SECOND BID = 6-9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minimum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NZ" sz="4000" dirty="0"/>
              <a:t>Show preference for one of partner’s suits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24128" y="2112680"/>
            <a:ext cx="2880320" cy="267765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NZ" sz="2800" dirty="0"/>
              <a:t>Showing a minimum hand with heart preference (might only have a doubleton)</a:t>
            </a:r>
            <a:endParaRPr lang="en-NZ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RESPONDER’S MINIMUM SECOND BID = 6-9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minimum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Rebid your own suit at the 2-level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24128" y="3405341"/>
            <a:ext cx="2880320" cy="138499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NZ" sz="2800" dirty="0"/>
              <a:t>Showing minimum hand with 6-card spade suit</a:t>
            </a:r>
            <a:endParaRPr lang="en-NZ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RESPONDER’S MINIMUM SECOND BID = 6-9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minimum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Bid 1NT if available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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24128" y="2543567"/>
            <a:ext cx="2880320" cy="224676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NZ" sz="2800" dirty="0"/>
              <a:t>Showing 6-9 HCP, with 4-card heart suit and no support for clubs or spades</a:t>
            </a:r>
            <a:endParaRPr lang="en-NZ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7200" dirty="0"/>
              <a:t>NT</a:t>
            </a:r>
            <a:endParaRPr lang="en-NZ" sz="1400" dirty="0"/>
          </a:p>
        </p:txBody>
      </p:sp>
      <p:pic>
        <p:nvPicPr>
          <p:cNvPr id="17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0432" y="6201816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200" b="1" dirty="0"/>
              <a:t>RESPONDER’S INVITATIONAL SECOND BID = 10-12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invitational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Raise opener’s suit to the 3-level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8800" dirty="0">
                <a:sym typeface="Symbol"/>
              </a:rPr>
              <a:t>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24128" y="2974454"/>
            <a:ext cx="2880320" cy="181588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NZ" sz="2800" dirty="0"/>
              <a:t>Showing invitational hand with 3-card support for hearts</a:t>
            </a:r>
            <a:endParaRPr lang="en-NZ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3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200" b="1" dirty="0"/>
              <a:t>RESPONDER’S INVITATIONAL SECOND BID = 10-12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invitational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Raise opener’s suit to the 3-level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24128" y="2543567"/>
            <a:ext cx="2880320" cy="224676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NZ" sz="2800" dirty="0"/>
              <a:t>Showing invitational hand with 3-card support for diamonds</a:t>
            </a:r>
            <a:endParaRPr lang="en-NZ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3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200" b="1" dirty="0"/>
              <a:t>RESPONDER’S INVITATIONAL SECOND BID = 10-12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invitational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NZ" sz="4000" dirty="0"/>
              <a:t>Rebid your own suit (6-card) at the 3-level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ym typeface="Symbol"/>
              </a:rPr>
              <a:t>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24128" y="2974454"/>
            <a:ext cx="2880320" cy="181588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NZ" sz="2800" dirty="0"/>
              <a:t>Showing invitational hand with 6-card heart suit</a:t>
            </a:r>
            <a:endParaRPr lang="en-NZ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3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200" b="1" dirty="0"/>
              <a:t>RESPONDER’S INVITATIONAL SECOND BID = 10-12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invitational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Bid 2NT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ym typeface="Symbol"/>
              </a:rPr>
              <a:t>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24128" y="2543567"/>
            <a:ext cx="2880320" cy="224676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NZ" sz="2800" dirty="0"/>
              <a:t>Showing a balanced(</a:t>
            </a:r>
            <a:r>
              <a:rPr lang="en-NZ" sz="2800" dirty="0" err="1"/>
              <a:t>ish</a:t>
            </a:r>
            <a:r>
              <a:rPr lang="en-NZ" sz="2800" dirty="0"/>
              <a:t>) hand with 10-12 HCP and promises a spade hold</a:t>
            </a:r>
            <a:endParaRPr lang="en-NZ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7200" dirty="0"/>
              <a:t>NT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200" b="1" dirty="0"/>
              <a:t>RESPONDER’S INVITATIONAL SECOND BID = 10-12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invitational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Bid 2NT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1400" dirty="0">
                <a:sym typeface="Symbol"/>
              </a:rPr>
              <a:t> 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24128" y="2543567"/>
            <a:ext cx="2880320" cy="224676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NZ" sz="2800" dirty="0"/>
              <a:t>Showing a balanced hand with 10-12 HCP and promises a club hold</a:t>
            </a:r>
            <a:endParaRPr lang="en-NZ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7200" dirty="0"/>
              <a:t>NT</a:t>
            </a:r>
            <a:endParaRPr lang="en-NZ" sz="1400" dirty="0"/>
          </a:p>
        </p:txBody>
      </p:sp>
      <p:pic>
        <p:nvPicPr>
          <p:cNvPr id="16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0432" y="6174432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RESPONDER’S INVITATIONAL SECOND BID</a:t>
            </a:r>
            <a:endParaRPr lang="en-NZ" sz="4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1196752"/>
            <a:ext cx="4824536" cy="4832092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4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Remember that your hand can become invitational with only 7-8 HCP if opener has shown you an invitational type hand (16-17 HCP)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7" name="Picture 16" descr="rememb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772816"/>
            <a:ext cx="2992045" cy="2952328"/>
          </a:xfrm>
          <a:prstGeom prst="rect">
            <a:avLst/>
          </a:prstGeom>
        </p:spPr>
      </p:pic>
      <p:pic>
        <p:nvPicPr>
          <p:cNvPr id="18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6129808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RESPONDER’S FORCING SECOND BID = 13+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game forcing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NZ" sz="4000" dirty="0"/>
              <a:t>Reverse Bid – rebid a higher ranked suit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24128" y="2974454"/>
            <a:ext cx="2880320" cy="181588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NZ" sz="2800" dirty="0"/>
              <a:t>… Showing 13+ HCP, 5-card heart suit and 4-card spade suit</a:t>
            </a:r>
            <a:endParaRPr lang="en-NZ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RESPONDER’S FORCING SECOND BID = 13+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game forcing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Bid a new suit at the 3-level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24128" y="3405341"/>
            <a:ext cx="2880320" cy="138499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NZ" sz="2800" dirty="0"/>
              <a:t>… Showing 13+ HCP, 5-card spade suit and 4+ clubs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19872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>
                <a:sym typeface="Symbol"/>
              </a:rPr>
              <a:t>3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RESPONDER’S FORCING SECOND BID = 13+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game forcing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Bid the fourth suit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ym typeface="Symbol"/>
              </a:rPr>
              <a:t>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24128" y="1681793"/>
            <a:ext cx="2880320" cy="31085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NZ" sz="2800" dirty="0"/>
              <a:t>Showing… 13+ HCP, 5-card spade suit and maybe 4+ hearts or forcing partner to bid NT if they have a heart hold</a:t>
            </a:r>
            <a:endParaRPr lang="en-NZ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>
                <a:sym typeface="Symbol"/>
              </a:rPr>
              <a:t>2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RESPONDER’S FORCING SECOND BID = 13+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game forcing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Bid the fourth suit</a:t>
            </a:r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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ym typeface="Symbol"/>
              </a:rPr>
              <a:t></a:t>
            </a:r>
            <a:endParaRPr lang="en-NZ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>
                <a:sym typeface="Symbol"/>
              </a:rPr>
              <a:t>2</a:t>
            </a:r>
            <a:endParaRPr lang="en-NZ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4F9F9D-2234-4FEE-A7F1-78DDC0528C86}"/>
              </a:ext>
            </a:extLst>
          </p:cNvPr>
          <p:cNvSpPr txBox="1"/>
          <p:nvPr/>
        </p:nvSpPr>
        <p:spPr>
          <a:xfrm>
            <a:off x="5724128" y="1681793"/>
            <a:ext cx="2880320" cy="31085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NZ" sz="2800" dirty="0"/>
              <a:t>Showing… 13+ HCP, 5-card heart suit and maybe 4+ spades or forcing partner to bid NT if they have a spade hold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3" grpId="0" animBg="1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RESPONDER’S STRONG SECOND BID = 13+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your game forcing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843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Bid your own suit then </a:t>
            </a:r>
            <a:r>
              <a:rPr lang="en-NZ" sz="4000" dirty="0" err="1"/>
              <a:t>Notrumps</a:t>
            </a:r>
            <a:endParaRPr lang="en-NZ" sz="4000" dirty="0"/>
          </a:p>
          <a:p>
            <a:endParaRPr lang="en-NZ" sz="4000" dirty="0"/>
          </a:p>
          <a:p>
            <a:endParaRPr lang="en-NZ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7281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1749936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1</a:t>
            </a:r>
            <a:r>
              <a:rPr lang="en-NZ" sz="8800" dirty="0">
                <a:sym typeface="Symbol"/>
              </a:rPr>
              <a:t>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/>
              <a:t>2</a:t>
            </a:r>
            <a:r>
              <a:rPr lang="en-NZ" sz="1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8800" dirty="0">
                <a:sym typeface="Symbol"/>
              </a:rPr>
              <a:t></a:t>
            </a:r>
            <a:endParaRPr lang="en-NZ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24128" y="2543567"/>
            <a:ext cx="2880320" cy="224676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NZ" sz="2800" dirty="0"/>
              <a:t>Showing…</a:t>
            </a:r>
          </a:p>
          <a:p>
            <a:r>
              <a:rPr lang="en-NZ" sz="2800" dirty="0"/>
              <a:t>13+ HCP, 4+ spades and promises a heart hold</a:t>
            </a:r>
            <a:endParaRPr lang="en-NZ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429000"/>
            <a:ext cx="1828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>
                <a:sym typeface="Symbol"/>
              </a:rPr>
              <a:t>3</a:t>
            </a:r>
            <a:r>
              <a:rPr lang="en-NZ" sz="7200" dirty="0">
                <a:sym typeface="Symbol"/>
              </a:rPr>
              <a:t>NT</a:t>
            </a:r>
            <a:endParaRPr lang="en-NZ" sz="1400" dirty="0"/>
          </a:p>
        </p:txBody>
      </p:sp>
      <p:pic>
        <p:nvPicPr>
          <p:cNvPr id="16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0432" y="6129808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4" grpId="0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/>
              <a:t>RESPONDER’S FORCING SECOND BID</a:t>
            </a:r>
            <a:endParaRPr lang="en-NZ" sz="4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1196752"/>
            <a:ext cx="4824536" cy="4401205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Remember that your hand can become game forcing with only 9+ HCP if opener has shown you an invitational type hand (16-17 HCP)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7" name="Picture 16" descr="rememb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772816"/>
            <a:ext cx="2992045" cy="2952328"/>
          </a:xfrm>
          <a:prstGeom prst="rect">
            <a:avLst/>
          </a:prstGeom>
        </p:spPr>
      </p:pic>
      <p:pic>
        <p:nvPicPr>
          <p:cNvPr id="18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6129808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5400" b="1" dirty="0"/>
              <a:t>SUMMARY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Be mindful of what type of hand you have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505123"/>
            <a:ext cx="7886700" cy="3364037"/>
          </a:xfrm>
        </p:spPr>
        <p:txBody>
          <a:bodyPr>
            <a:normAutofit fontScale="92500" lnSpcReduction="10000"/>
          </a:bodyPr>
          <a:lstStyle/>
          <a:p>
            <a:r>
              <a:rPr lang="en-NZ" sz="4400" dirty="0"/>
              <a:t>Rebids at the </a:t>
            </a:r>
            <a:r>
              <a:rPr lang="en-NZ" sz="4400" b="1" dirty="0">
                <a:solidFill>
                  <a:srgbClr val="2A700F"/>
                </a:solidFill>
              </a:rPr>
              <a:t>2-level </a:t>
            </a:r>
            <a:r>
              <a:rPr lang="en-NZ" sz="4400" dirty="0"/>
              <a:t>are minimum</a:t>
            </a:r>
          </a:p>
          <a:p>
            <a:r>
              <a:rPr lang="en-NZ" sz="4400" dirty="0"/>
              <a:t>Rebids at the </a:t>
            </a:r>
            <a:r>
              <a:rPr lang="en-NZ" sz="4400" b="1" dirty="0">
                <a:solidFill>
                  <a:srgbClr val="2A700F"/>
                </a:solidFill>
              </a:rPr>
              <a:t>3-level </a:t>
            </a:r>
            <a:r>
              <a:rPr lang="en-NZ" sz="4400" dirty="0"/>
              <a:t>(of a suit already bid by either partner) are invitational</a:t>
            </a:r>
          </a:p>
          <a:p>
            <a:r>
              <a:rPr lang="en-NZ" sz="4400" dirty="0"/>
              <a:t>A new suit at the </a:t>
            </a:r>
            <a:r>
              <a:rPr lang="en-NZ" sz="4400" b="1" dirty="0">
                <a:solidFill>
                  <a:srgbClr val="2A700F"/>
                </a:solidFill>
              </a:rPr>
              <a:t>3-level</a:t>
            </a:r>
            <a:r>
              <a:rPr lang="en-NZ" sz="4400" dirty="0"/>
              <a:t> is invitational</a:t>
            </a:r>
          </a:p>
          <a:p>
            <a:endParaRPr lang="en-NZ" sz="4400" dirty="0"/>
          </a:p>
          <a:p>
            <a:pPr>
              <a:buNone/>
            </a:pPr>
            <a:endParaRPr lang="en-NZ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5400" b="1" dirty="0"/>
              <a:t>SUMMARY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Be mindful of what type of hand you have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505123"/>
            <a:ext cx="7886700" cy="3364037"/>
          </a:xfrm>
        </p:spPr>
        <p:txBody>
          <a:bodyPr>
            <a:normAutofit/>
          </a:bodyPr>
          <a:lstStyle/>
          <a:p>
            <a:r>
              <a:rPr lang="en-NZ" sz="4400" dirty="0"/>
              <a:t>A </a:t>
            </a:r>
            <a:r>
              <a:rPr lang="en-NZ" sz="4400" b="1" dirty="0">
                <a:solidFill>
                  <a:srgbClr val="2A700F"/>
                </a:solidFill>
              </a:rPr>
              <a:t>reverse bid </a:t>
            </a:r>
            <a:r>
              <a:rPr lang="en-NZ" sz="4400" dirty="0"/>
              <a:t>by opener is forcing for one round</a:t>
            </a:r>
          </a:p>
          <a:p>
            <a:r>
              <a:rPr lang="en-NZ" sz="4400" dirty="0"/>
              <a:t>A </a:t>
            </a:r>
            <a:r>
              <a:rPr lang="en-NZ" sz="4400" b="1" dirty="0">
                <a:solidFill>
                  <a:srgbClr val="2A700F"/>
                </a:solidFill>
              </a:rPr>
              <a:t>reverse bid </a:t>
            </a:r>
            <a:r>
              <a:rPr lang="en-NZ" sz="4400" dirty="0"/>
              <a:t>by responder is game forcing</a:t>
            </a:r>
            <a:endParaRPr lang="en-NZ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5400" b="1" dirty="0"/>
              <a:t>SUMMARY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64633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Be mindful of what type of hand you have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505123"/>
            <a:ext cx="7886700" cy="3364037"/>
          </a:xfrm>
        </p:spPr>
        <p:txBody>
          <a:bodyPr>
            <a:normAutofit fontScale="92500" lnSpcReduction="10000"/>
          </a:bodyPr>
          <a:lstStyle/>
          <a:p>
            <a:r>
              <a:rPr lang="en-NZ" sz="4400" dirty="0"/>
              <a:t>1NT rebid by opener is invitational and a jump in NT is game forcing</a:t>
            </a:r>
          </a:p>
          <a:p>
            <a:r>
              <a:rPr lang="en-NZ" sz="4400" dirty="0"/>
              <a:t>1NT rebid by responder is minimum (6-9 HCP)</a:t>
            </a:r>
          </a:p>
          <a:p>
            <a:r>
              <a:rPr lang="en-NZ" sz="4400" dirty="0"/>
              <a:t>2NT rebid by responder is invitational (10-12 HCP)</a:t>
            </a:r>
            <a:endParaRPr lang="en-NZ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/>
              <a:t>IMPROVERS’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9502</TotalTime>
  <Words>1444</Words>
  <Application>Microsoft Office PowerPoint</Application>
  <PresentationFormat>On-screen Show (4:3)</PresentationFormat>
  <Paragraphs>272</Paragraphs>
  <Slides>40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Theme</vt:lpstr>
      <vt:lpstr>PowerPoint Presentation</vt:lpstr>
      <vt:lpstr>Lesson Nine  Minimum, Invitational and  Game  Force Bids </vt:lpstr>
      <vt:lpstr>OPENING HANDS</vt:lpstr>
      <vt:lpstr>OPENER’S MINIMUM REBIDS = 11-15 HCP</vt:lpstr>
      <vt:lpstr>OPENER’S MINIMUM REBIDS = 11-15 HCP</vt:lpstr>
      <vt:lpstr>OPENER’S MINIMUM REBIDS = 11-15 HCP</vt:lpstr>
      <vt:lpstr>OPENER’S INVITATIONAL REBIDS = (15) 16-17 </vt:lpstr>
      <vt:lpstr>OPENER’S INVITATIONAL REBIDS = (15)16-17</vt:lpstr>
      <vt:lpstr>OPENER’S INVITATIONAL REBIDS = (15)(16-17)</vt:lpstr>
      <vt:lpstr>OPENER’S INVITATIONAL REBIDS = (15)16-17</vt:lpstr>
      <vt:lpstr>OPENER’S FORCING REBIDS = 18-19 or shapely</vt:lpstr>
      <vt:lpstr>OPENER’S FORCING REBIDS = 18-19 or shapely</vt:lpstr>
      <vt:lpstr>OPENER’S FORCING REBIDS = 18-19 or shapely</vt:lpstr>
      <vt:lpstr>OPENER’S FORCING REBIDS = 18-19 or shapely</vt:lpstr>
      <vt:lpstr>OPENER’S REBIDS AFTER A 2-LEVEL RESPONSE</vt:lpstr>
      <vt:lpstr>OPENER’S REBIDS AFTER A 2-LEVEL RESPONSE</vt:lpstr>
      <vt:lpstr>OPENER’S REBIDS AFTER A 2-LEVEL RESPONSE</vt:lpstr>
      <vt:lpstr>OPENER’S REBIDS AFTER A 2-LEVEL RESPONSE</vt:lpstr>
      <vt:lpstr>OPENER’S REBIDS AFTER A 2-LEVEL RESPONSE</vt:lpstr>
      <vt:lpstr>RESPONDING HANDS</vt:lpstr>
      <vt:lpstr>RESPONDER’S MINIMUM SECOND BID = 6-9</vt:lpstr>
      <vt:lpstr>RESPONDER’S MINIMUM SECOND BID = 6-9</vt:lpstr>
      <vt:lpstr>RESPONDER’S MINIMUM SECOND BID = 6-9</vt:lpstr>
      <vt:lpstr>RESPONDER’S MINIMUM SECOND BID = 6-9</vt:lpstr>
      <vt:lpstr>RESPONDER’S INVITATIONAL SECOND BID = 10-12</vt:lpstr>
      <vt:lpstr>RESPONDER’S INVITATIONAL SECOND BID = 10-12</vt:lpstr>
      <vt:lpstr>RESPONDER’S INVITATIONAL SECOND BID = 10-12</vt:lpstr>
      <vt:lpstr>RESPONDER’S INVITATIONAL SECOND BID = 10-12</vt:lpstr>
      <vt:lpstr>RESPONDER’S INVITATIONAL SECOND BID = 10-12</vt:lpstr>
      <vt:lpstr>RESPONDER’S INVITATIONAL SECOND BID</vt:lpstr>
      <vt:lpstr>RESPONDER’S FORCING SECOND BID = 13+</vt:lpstr>
      <vt:lpstr>RESPONDER’S FORCING SECOND BID = 13+</vt:lpstr>
      <vt:lpstr>RESPONDER’S FORCING SECOND BID = 13+</vt:lpstr>
      <vt:lpstr>RESPONDER’S FORCING SECOND BID = 13+</vt:lpstr>
      <vt:lpstr>RESPONDER’S STRONG SECOND BID = 13+</vt:lpstr>
      <vt:lpstr>RESPONDER’S FORCING SECOND BID</vt:lpstr>
      <vt:lpstr>SUMMARY</vt:lpstr>
      <vt:lpstr>SUMMARY</vt:lpstr>
      <vt:lpstr>SUMMARY</vt:lpstr>
      <vt:lpstr>IMPROVERS’ LESSONS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Karen Martelletti</cp:lastModifiedBy>
  <cp:revision>306</cp:revision>
  <dcterms:created xsi:type="dcterms:W3CDTF">2013-02-20T01:53:33Z</dcterms:created>
  <dcterms:modified xsi:type="dcterms:W3CDTF">2020-10-02T05:51:16Z</dcterms:modified>
</cp:coreProperties>
</file>