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5"/>
  </p:notesMasterIdLst>
  <p:handoutMasterIdLst>
    <p:handoutMasterId r:id="rId16"/>
  </p:handoutMasterIdLst>
  <p:sldIdLst>
    <p:sldId id="415" r:id="rId2"/>
    <p:sldId id="256" r:id="rId3"/>
    <p:sldId id="266" r:id="rId4"/>
    <p:sldId id="257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416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  <a:srgbClr val="CC66FF"/>
    <a:srgbClr val="D2DEEF"/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581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652F5B-736D-4AF8-8FCC-964E8392005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D34696D-8E11-420B-97F1-AF140B62DA7C}">
      <dgm:prSet/>
      <dgm:spPr/>
      <dgm:t>
        <a:bodyPr/>
        <a:lstStyle/>
        <a:p>
          <a:r>
            <a:rPr lang="en-NZ" dirty="0"/>
            <a:t>Pass				No 5+ card </a:t>
          </a:r>
          <a:r>
            <a:rPr lang="en-NZ"/>
            <a:t>suit to show </a:t>
          </a:r>
          <a:r>
            <a:rPr lang="en-NZ" dirty="0"/>
            <a:t>and/or few HCP</a:t>
          </a:r>
          <a:endParaRPr lang="en-US" dirty="0"/>
        </a:p>
      </dgm:t>
    </dgm:pt>
    <dgm:pt modelId="{419CC993-8958-4F3D-8C46-0DD75646E122}" type="parTrans" cxnId="{6A52AF24-E19D-4F7B-82D1-F4ACFE54A213}">
      <dgm:prSet/>
      <dgm:spPr/>
      <dgm:t>
        <a:bodyPr/>
        <a:lstStyle/>
        <a:p>
          <a:endParaRPr lang="en-US"/>
        </a:p>
      </dgm:t>
    </dgm:pt>
    <dgm:pt modelId="{16D9029F-8BA7-4DD2-B993-10B187F29AF5}" type="sibTrans" cxnId="{6A52AF24-E19D-4F7B-82D1-F4ACFE54A213}">
      <dgm:prSet/>
      <dgm:spPr/>
      <dgm:t>
        <a:bodyPr/>
        <a:lstStyle/>
        <a:p>
          <a:endParaRPr lang="en-US"/>
        </a:p>
      </dgm:t>
    </dgm:pt>
    <dgm:pt modelId="{8C170C0C-6CE7-4775-9F39-B3B4DAF3B6FC}">
      <dgm:prSet/>
      <dgm:spPr/>
      <dgm:t>
        <a:bodyPr/>
        <a:lstStyle/>
        <a:p>
          <a:r>
            <a:rPr lang="en-NZ" dirty="0"/>
            <a:t>X (our new </a:t>
          </a:r>
          <a:r>
            <a:rPr lang="en-NZ" dirty="0" err="1"/>
            <a:t>stayman</a:t>
          </a:r>
          <a:r>
            <a:rPr lang="en-NZ" dirty="0"/>
            <a:t>)		Takeout with accent on the majors</a:t>
          </a:r>
          <a:endParaRPr lang="en-US" dirty="0"/>
        </a:p>
      </dgm:t>
    </dgm:pt>
    <dgm:pt modelId="{C855A876-A4C6-45E6-939F-4563CDA15835}" type="parTrans" cxnId="{A90E3C69-FBCE-46A4-9D3F-78357EAD9763}">
      <dgm:prSet/>
      <dgm:spPr/>
      <dgm:t>
        <a:bodyPr/>
        <a:lstStyle/>
        <a:p>
          <a:endParaRPr lang="en-US"/>
        </a:p>
      </dgm:t>
    </dgm:pt>
    <dgm:pt modelId="{E7784FA7-8882-4035-A127-57151C6250A9}" type="sibTrans" cxnId="{A90E3C69-FBCE-46A4-9D3F-78357EAD9763}">
      <dgm:prSet/>
      <dgm:spPr/>
      <dgm:t>
        <a:bodyPr/>
        <a:lstStyle/>
        <a:p>
          <a:endParaRPr lang="en-US"/>
        </a:p>
      </dgm:t>
    </dgm:pt>
    <dgm:pt modelId="{8DE6657A-44E7-4B9E-9C92-BFE4533EF2C4}">
      <dgm:prSet/>
      <dgm:spPr/>
      <dgm:t>
        <a:bodyPr/>
        <a:lstStyle/>
        <a:p>
          <a:r>
            <a:rPr lang="en-NZ"/>
            <a:t>2 level bid			6-9 hcp 5+ suit, non forcing</a:t>
          </a:r>
          <a:endParaRPr lang="en-US"/>
        </a:p>
      </dgm:t>
    </dgm:pt>
    <dgm:pt modelId="{EDC257B5-8E73-470C-A0C8-138BA6893BEA}" type="parTrans" cxnId="{ECE994EA-7C65-4D38-BC28-2CAB93E7753F}">
      <dgm:prSet/>
      <dgm:spPr/>
      <dgm:t>
        <a:bodyPr/>
        <a:lstStyle/>
        <a:p>
          <a:endParaRPr lang="en-US"/>
        </a:p>
      </dgm:t>
    </dgm:pt>
    <dgm:pt modelId="{AB5A94E8-E44E-4BEA-A19B-DFD308340404}" type="sibTrans" cxnId="{ECE994EA-7C65-4D38-BC28-2CAB93E7753F}">
      <dgm:prSet/>
      <dgm:spPr/>
      <dgm:t>
        <a:bodyPr/>
        <a:lstStyle/>
        <a:p>
          <a:endParaRPr lang="en-US"/>
        </a:p>
      </dgm:t>
    </dgm:pt>
    <dgm:pt modelId="{EA075FD2-99A9-47C8-A62B-E43E84C16A7B}">
      <dgm:prSet/>
      <dgm:spPr/>
      <dgm:t>
        <a:bodyPr/>
        <a:lstStyle/>
        <a:p>
          <a:r>
            <a:rPr lang="en-NZ" dirty="0"/>
            <a:t>2nt (our new transfer to </a:t>
          </a:r>
          <a:r>
            <a:rPr lang="en-NZ"/>
            <a:t>any suit)	</a:t>
          </a:r>
          <a:r>
            <a:rPr lang="en-NZ" dirty="0" err="1"/>
            <a:t>Lebensohl</a:t>
          </a:r>
          <a:endParaRPr lang="en-US" dirty="0"/>
        </a:p>
      </dgm:t>
    </dgm:pt>
    <dgm:pt modelId="{3E41F732-0E89-4658-AFD9-2848A9053969}" type="parTrans" cxnId="{C5742424-87C5-4B4E-9543-B4B3FF661DA3}">
      <dgm:prSet/>
      <dgm:spPr/>
      <dgm:t>
        <a:bodyPr/>
        <a:lstStyle/>
        <a:p>
          <a:endParaRPr lang="en-US"/>
        </a:p>
      </dgm:t>
    </dgm:pt>
    <dgm:pt modelId="{4AEBB15C-7C80-4696-8637-FC17B1DB05DD}" type="sibTrans" cxnId="{C5742424-87C5-4B4E-9543-B4B3FF661DA3}">
      <dgm:prSet/>
      <dgm:spPr/>
      <dgm:t>
        <a:bodyPr/>
        <a:lstStyle/>
        <a:p>
          <a:endParaRPr lang="en-US"/>
        </a:p>
      </dgm:t>
    </dgm:pt>
    <dgm:pt modelId="{224F525B-37CD-46B1-BF44-D27B0AC66821}">
      <dgm:prSet/>
      <dgm:spPr/>
      <dgm:t>
        <a:bodyPr/>
        <a:lstStyle/>
        <a:p>
          <a:r>
            <a:rPr lang="en-NZ"/>
            <a:t>3 level bid 			game force with a 5+ suit</a:t>
          </a:r>
          <a:endParaRPr lang="en-US"/>
        </a:p>
      </dgm:t>
    </dgm:pt>
    <dgm:pt modelId="{C5FE95A0-BEEB-4F97-8927-BD21EB947B76}" type="parTrans" cxnId="{45DA0611-B996-4913-A6CE-E1BD0A30A2C1}">
      <dgm:prSet/>
      <dgm:spPr/>
      <dgm:t>
        <a:bodyPr/>
        <a:lstStyle/>
        <a:p>
          <a:endParaRPr lang="en-US"/>
        </a:p>
      </dgm:t>
    </dgm:pt>
    <dgm:pt modelId="{2C6833E0-2D80-49AC-B38A-53639B64BDDA}" type="sibTrans" cxnId="{45DA0611-B996-4913-A6CE-E1BD0A30A2C1}">
      <dgm:prSet/>
      <dgm:spPr/>
      <dgm:t>
        <a:bodyPr/>
        <a:lstStyle/>
        <a:p>
          <a:endParaRPr lang="en-US"/>
        </a:p>
      </dgm:t>
    </dgm:pt>
    <dgm:pt modelId="{37F5ACF2-FB03-483F-A9F2-064C70E3397F}">
      <dgm:prSet/>
      <dgm:spPr/>
      <dgm:t>
        <a:bodyPr/>
        <a:lstStyle/>
        <a:p>
          <a:r>
            <a:rPr lang="en-NZ" dirty="0"/>
            <a:t>3 </a:t>
          </a:r>
          <a:r>
            <a:rPr lang="en-NZ" dirty="0" err="1"/>
            <a:t>opps</a:t>
          </a:r>
          <a:r>
            <a:rPr lang="en-NZ" dirty="0"/>
            <a:t> suit 			game force asking for a hold in their suit</a:t>
          </a:r>
          <a:endParaRPr lang="en-US" dirty="0"/>
        </a:p>
      </dgm:t>
    </dgm:pt>
    <dgm:pt modelId="{08B76CFC-4041-4886-88FF-80CF3C609755}" type="parTrans" cxnId="{499C45D7-B6EE-4552-B176-E0C41EED663B}">
      <dgm:prSet/>
      <dgm:spPr/>
      <dgm:t>
        <a:bodyPr/>
        <a:lstStyle/>
        <a:p>
          <a:endParaRPr lang="en-US"/>
        </a:p>
      </dgm:t>
    </dgm:pt>
    <dgm:pt modelId="{18E7E782-1F32-4118-BA51-DC419EB76CE6}" type="sibTrans" cxnId="{499C45D7-B6EE-4552-B176-E0C41EED663B}">
      <dgm:prSet/>
      <dgm:spPr/>
      <dgm:t>
        <a:bodyPr/>
        <a:lstStyle/>
        <a:p>
          <a:endParaRPr lang="en-US"/>
        </a:p>
      </dgm:t>
    </dgm:pt>
    <dgm:pt modelId="{DD8993D7-CFE3-454E-B257-0CFE3E365F27}">
      <dgm:prSet/>
      <dgm:spPr/>
      <dgm:t>
        <a:bodyPr/>
        <a:lstStyle/>
        <a:p>
          <a:r>
            <a:rPr lang="en-NZ"/>
            <a:t>3nt				game values with a stop in their suit</a:t>
          </a:r>
          <a:endParaRPr lang="en-US"/>
        </a:p>
      </dgm:t>
    </dgm:pt>
    <dgm:pt modelId="{8231B8EB-F6BC-49F1-9641-7E8DD817C74A}" type="parTrans" cxnId="{C04C4983-2C0A-427A-B4E3-A52D9CBE7949}">
      <dgm:prSet/>
      <dgm:spPr/>
      <dgm:t>
        <a:bodyPr/>
        <a:lstStyle/>
        <a:p>
          <a:endParaRPr lang="en-US"/>
        </a:p>
      </dgm:t>
    </dgm:pt>
    <dgm:pt modelId="{2B97E003-0088-474A-81A2-6F88E885AF6F}" type="sibTrans" cxnId="{C04C4983-2C0A-427A-B4E3-A52D9CBE7949}">
      <dgm:prSet/>
      <dgm:spPr/>
      <dgm:t>
        <a:bodyPr/>
        <a:lstStyle/>
        <a:p>
          <a:endParaRPr lang="en-US"/>
        </a:p>
      </dgm:t>
    </dgm:pt>
    <dgm:pt modelId="{0F2349CF-8310-4328-B461-53BDF3F66569}" type="pres">
      <dgm:prSet presAssocID="{30652F5B-736D-4AF8-8FCC-964E83920053}" presName="linear" presStyleCnt="0">
        <dgm:presLayoutVars>
          <dgm:animLvl val="lvl"/>
          <dgm:resizeHandles val="exact"/>
        </dgm:presLayoutVars>
      </dgm:prSet>
      <dgm:spPr/>
    </dgm:pt>
    <dgm:pt modelId="{AD44A6AA-44AD-400D-B4F6-8E8AD556ED50}" type="pres">
      <dgm:prSet presAssocID="{CD34696D-8E11-420B-97F1-AF140B62DA7C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77F7F04D-9087-4286-84C1-927D71EBE943}" type="pres">
      <dgm:prSet presAssocID="{16D9029F-8BA7-4DD2-B993-10B187F29AF5}" presName="spacer" presStyleCnt="0"/>
      <dgm:spPr/>
    </dgm:pt>
    <dgm:pt modelId="{D2AF9341-900C-4403-9EFD-E3846647BEC4}" type="pres">
      <dgm:prSet presAssocID="{8C170C0C-6CE7-4775-9F39-B3B4DAF3B6F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19846DF-3E1A-4573-8972-38885FBCE8DE}" type="pres">
      <dgm:prSet presAssocID="{E7784FA7-8882-4035-A127-57151C6250A9}" presName="spacer" presStyleCnt="0"/>
      <dgm:spPr/>
    </dgm:pt>
    <dgm:pt modelId="{8E01F017-1898-4F71-BD61-9DFCFB4E9C68}" type="pres">
      <dgm:prSet presAssocID="{8DE6657A-44E7-4B9E-9C92-BFE4533EF2C4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ABD4CBD-EC74-44CE-8725-BB32D1E6F484}" type="pres">
      <dgm:prSet presAssocID="{AB5A94E8-E44E-4BEA-A19B-DFD308340404}" presName="spacer" presStyleCnt="0"/>
      <dgm:spPr/>
    </dgm:pt>
    <dgm:pt modelId="{F5ED6D75-93C8-4AFC-A38D-43D3FD5374F2}" type="pres">
      <dgm:prSet presAssocID="{EA075FD2-99A9-47C8-A62B-E43E84C16A7B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54899F1-D713-4CE2-AB32-FC1E35D744D4}" type="pres">
      <dgm:prSet presAssocID="{4AEBB15C-7C80-4696-8637-FC17B1DB05DD}" presName="spacer" presStyleCnt="0"/>
      <dgm:spPr/>
    </dgm:pt>
    <dgm:pt modelId="{CE51F33C-C61F-417A-A234-20C3C8B8AB97}" type="pres">
      <dgm:prSet presAssocID="{224F525B-37CD-46B1-BF44-D27B0AC66821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12BE1C6-13BF-4A56-8F93-D19720E6FBB0}" type="pres">
      <dgm:prSet presAssocID="{2C6833E0-2D80-49AC-B38A-53639B64BDDA}" presName="spacer" presStyleCnt="0"/>
      <dgm:spPr/>
    </dgm:pt>
    <dgm:pt modelId="{7B25AC95-A51F-4134-8D76-643E09E6B456}" type="pres">
      <dgm:prSet presAssocID="{37F5ACF2-FB03-483F-A9F2-064C70E3397F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BC5709C3-E46C-4120-B4AD-F4EF00EE7E23}" type="pres">
      <dgm:prSet presAssocID="{18E7E782-1F32-4118-BA51-DC419EB76CE6}" presName="spacer" presStyleCnt="0"/>
      <dgm:spPr/>
    </dgm:pt>
    <dgm:pt modelId="{78E8FED5-7F45-4940-9949-8D6C060D77AC}" type="pres">
      <dgm:prSet presAssocID="{DD8993D7-CFE3-454E-B257-0CFE3E365F27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49785603-C516-479F-818A-BA65A8F463ED}" type="presOf" srcId="{8C170C0C-6CE7-4775-9F39-B3B4DAF3B6FC}" destId="{D2AF9341-900C-4403-9EFD-E3846647BEC4}" srcOrd="0" destOrd="0" presId="urn:microsoft.com/office/officeart/2005/8/layout/vList2"/>
    <dgm:cxn modelId="{3FA1D40D-164E-4988-BF2F-FF3BFFC13E75}" type="presOf" srcId="{30652F5B-736D-4AF8-8FCC-964E83920053}" destId="{0F2349CF-8310-4328-B461-53BDF3F66569}" srcOrd="0" destOrd="0" presId="urn:microsoft.com/office/officeart/2005/8/layout/vList2"/>
    <dgm:cxn modelId="{45DA0611-B996-4913-A6CE-E1BD0A30A2C1}" srcId="{30652F5B-736D-4AF8-8FCC-964E83920053}" destId="{224F525B-37CD-46B1-BF44-D27B0AC66821}" srcOrd="4" destOrd="0" parTransId="{C5FE95A0-BEEB-4F97-8927-BD21EB947B76}" sibTransId="{2C6833E0-2D80-49AC-B38A-53639B64BDDA}"/>
    <dgm:cxn modelId="{C5742424-87C5-4B4E-9543-B4B3FF661DA3}" srcId="{30652F5B-736D-4AF8-8FCC-964E83920053}" destId="{EA075FD2-99A9-47C8-A62B-E43E84C16A7B}" srcOrd="3" destOrd="0" parTransId="{3E41F732-0E89-4658-AFD9-2848A9053969}" sibTransId="{4AEBB15C-7C80-4696-8637-FC17B1DB05DD}"/>
    <dgm:cxn modelId="{6A52AF24-E19D-4F7B-82D1-F4ACFE54A213}" srcId="{30652F5B-736D-4AF8-8FCC-964E83920053}" destId="{CD34696D-8E11-420B-97F1-AF140B62DA7C}" srcOrd="0" destOrd="0" parTransId="{419CC993-8958-4F3D-8C46-0DD75646E122}" sibTransId="{16D9029F-8BA7-4DD2-B993-10B187F29AF5}"/>
    <dgm:cxn modelId="{0BE9A736-7351-4372-B7DC-05A8E0086B08}" type="presOf" srcId="{EA075FD2-99A9-47C8-A62B-E43E84C16A7B}" destId="{F5ED6D75-93C8-4AFC-A38D-43D3FD5374F2}" srcOrd="0" destOrd="0" presId="urn:microsoft.com/office/officeart/2005/8/layout/vList2"/>
    <dgm:cxn modelId="{A90E3C69-FBCE-46A4-9D3F-78357EAD9763}" srcId="{30652F5B-736D-4AF8-8FCC-964E83920053}" destId="{8C170C0C-6CE7-4775-9F39-B3B4DAF3B6FC}" srcOrd="1" destOrd="0" parTransId="{C855A876-A4C6-45E6-939F-4563CDA15835}" sibTransId="{E7784FA7-8882-4035-A127-57151C6250A9}"/>
    <dgm:cxn modelId="{81688373-9594-4147-BB5C-18F0A4655AF1}" type="presOf" srcId="{DD8993D7-CFE3-454E-B257-0CFE3E365F27}" destId="{78E8FED5-7F45-4940-9949-8D6C060D77AC}" srcOrd="0" destOrd="0" presId="urn:microsoft.com/office/officeart/2005/8/layout/vList2"/>
    <dgm:cxn modelId="{C04C4983-2C0A-427A-B4E3-A52D9CBE7949}" srcId="{30652F5B-736D-4AF8-8FCC-964E83920053}" destId="{DD8993D7-CFE3-454E-B257-0CFE3E365F27}" srcOrd="6" destOrd="0" parTransId="{8231B8EB-F6BC-49F1-9641-7E8DD817C74A}" sibTransId="{2B97E003-0088-474A-81A2-6F88E885AF6F}"/>
    <dgm:cxn modelId="{D3A722C0-7545-4DAD-B5B4-99E695FEF542}" type="presOf" srcId="{224F525B-37CD-46B1-BF44-D27B0AC66821}" destId="{CE51F33C-C61F-417A-A234-20C3C8B8AB97}" srcOrd="0" destOrd="0" presId="urn:microsoft.com/office/officeart/2005/8/layout/vList2"/>
    <dgm:cxn modelId="{C56EF3D2-A2D6-49B1-9CA9-F84395FC923D}" type="presOf" srcId="{37F5ACF2-FB03-483F-A9F2-064C70E3397F}" destId="{7B25AC95-A51F-4134-8D76-643E09E6B456}" srcOrd="0" destOrd="0" presId="urn:microsoft.com/office/officeart/2005/8/layout/vList2"/>
    <dgm:cxn modelId="{499C45D7-B6EE-4552-B176-E0C41EED663B}" srcId="{30652F5B-736D-4AF8-8FCC-964E83920053}" destId="{37F5ACF2-FB03-483F-A9F2-064C70E3397F}" srcOrd="5" destOrd="0" parTransId="{08B76CFC-4041-4886-88FF-80CF3C609755}" sibTransId="{18E7E782-1F32-4118-BA51-DC419EB76CE6}"/>
    <dgm:cxn modelId="{95B085E9-91C8-410B-A414-AE9FD4BEB04C}" type="presOf" srcId="{CD34696D-8E11-420B-97F1-AF140B62DA7C}" destId="{AD44A6AA-44AD-400D-B4F6-8E8AD556ED50}" srcOrd="0" destOrd="0" presId="urn:microsoft.com/office/officeart/2005/8/layout/vList2"/>
    <dgm:cxn modelId="{ECE994EA-7C65-4D38-BC28-2CAB93E7753F}" srcId="{30652F5B-736D-4AF8-8FCC-964E83920053}" destId="{8DE6657A-44E7-4B9E-9C92-BFE4533EF2C4}" srcOrd="2" destOrd="0" parTransId="{EDC257B5-8E73-470C-A0C8-138BA6893BEA}" sibTransId="{AB5A94E8-E44E-4BEA-A19B-DFD308340404}"/>
    <dgm:cxn modelId="{933D0FF6-8BA0-4BCF-B0D3-0075BCAA4552}" type="presOf" srcId="{8DE6657A-44E7-4B9E-9C92-BFE4533EF2C4}" destId="{8E01F017-1898-4F71-BD61-9DFCFB4E9C68}" srcOrd="0" destOrd="0" presId="urn:microsoft.com/office/officeart/2005/8/layout/vList2"/>
    <dgm:cxn modelId="{A5586498-970C-4233-8801-91D598CFAEE5}" type="presParOf" srcId="{0F2349CF-8310-4328-B461-53BDF3F66569}" destId="{AD44A6AA-44AD-400D-B4F6-8E8AD556ED50}" srcOrd="0" destOrd="0" presId="urn:microsoft.com/office/officeart/2005/8/layout/vList2"/>
    <dgm:cxn modelId="{2ED4AF0D-FE3C-4181-ACB8-6C0F5094F9C7}" type="presParOf" srcId="{0F2349CF-8310-4328-B461-53BDF3F66569}" destId="{77F7F04D-9087-4286-84C1-927D71EBE943}" srcOrd="1" destOrd="0" presId="urn:microsoft.com/office/officeart/2005/8/layout/vList2"/>
    <dgm:cxn modelId="{082690DE-7E0B-45D5-BF7A-3D7408561D1C}" type="presParOf" srcId="{0F2349CF-8310-4328-B461-53BDF3F66569}" destId="{D2AF9341-900C-4403-9EFD-E3846647BEC4}" srcOrd="2" destOrd="0" presId="urn:microsoft.com/office/officeart/2005/8/layout/vList2"/>
    <dgm:cxn modelId="{29FF7716-BC6B-4A04-B95F-A14244EC27B4}" type="presParOf" srcId="{0F2349CF-8310-4328-B461-53BDF3F66569}" destId="{019846DF-3E1A-4573-8972-38885FBCE8DE}" srcOrd="3" destOrd="0" presId="urn:microsoft.com/office/officeart/2005/8/layout/vList2"/>
    <dgm:cxn modelId="{9D98E5D4-060C-4746-8D32-234024EB441F}" type="presParOf" srcId="{0F2349CF-8310-4328-B461-53BDF3F66569}" destId="{8E01F017-1898-4F71-BD61-9DFCFB4E9C68}" srcOrd="4" destOrd="0" presId="urn:microsoft.com/office/officeart/2005/8/layout/vList2"/>
    <dgm:cxn modelId="{4993628E-4F75-409A-8F1F-548696E1D060}" type="presParOf" srcId="{0F2349CF-8310-4328-B461-53BDF3F66569}" destId="{EABD4CBD-EC74-44CE-8725-BB32D1E6F484}" srcOrd="5" destOrd="0" presId="urn:microsoft.com/office/officeart/2005/8/layout/vList2"/>
    <dgm:cxn modelId="{A89592E5-2A46-470D-AE77-85770BEF4BAC}" type="presParOf" srcId="{0F2349CF-8310-4328-B461-53BDF3F66569}" destId="{F5ED6D75-93C8-4AFC-A38D-43D3FD5374F2}" srcOrd="6" destOrd="0" presId="urn:microsoft.com/office/officeart/2005/8/layout/vList2"/>
    <dgm:cxn modelId="{AE8CFCD0-D0E5-49A5-8412-F7F1C43D0721}" type="presParOf" srcId="{0F2349CF-8310-4328-B461-53BDF3F66569}" destId="{254899F1-D713-4CE2-AB32-FC1E35D744D4}" srcOrd="7" destOrd="0" presId="urn:microsoft.com/office/officeart/2005/8/layout/vList2"/>
    <dgm:cxn modelId="{80579D6A-D6E4-491E-836A-49B53B14EDED}" type="presParOf" srcId="{0F2349CF-8310-4328-B461-53BDF3F66569}" destId="{CE51F33C-C61F-417A-A234-20C3C8B8AB97}" srcOrd="8" destOrd="0" presId="urn:microsoft.com/office/officeart/2005/8/layout/vList2"/>
    <dgm:cxn modelId="{452DAF34-E798-4429-BD12-F73745DF4DD9}" type="presParOf" srcId="{0F2349CF-8310-4328-B461-53BDF3F66569}" destId="{C12BE1C6-13BF-4A56-8F93-D19720E6FBB0}" srcOrd="9" destOrd="0" presId="urn:microsoft.com/office/officeart/2005/8/layout/vList2"/>
    <dgm:cxn modelId="{DFE34F7C-404F-4EBF-8B78-205BC4AACCD7}" type="presParOf" srcId="{0F2349CF-8310-4328-B461-53BDF3F66569}" destId="{7B25AC95-A51F-4134-8D76-643E09E6B456}" srcOrd="10" destOrd="0" presId="urn:microsoft.com/office/officeart/2005/8/layout/vList2"/>
    <dgm:cxn modelId="{F4064183-E965-4C74-ADA0-79F1D28F036B}" type="presParOf" srcId="{0F2349CF-8310-4328-B461-53BDF3F66569}" destId="{BC5709C3-E46C-4120-B4AD-F4EF00EE7E23}" srcOrd="11" destOrd="0" presId="urn:microsoft.com/office/officeart/2005/8/layout/vList2"/>
    <dgm:cxn modelId="{356C64CB-4D33-44C7-95A0-47B93D013AFA}" type="presParOf" srcId="{0F2349CF-8310-4328-B461-53BDF3F66569}" destId="{78E8FED5-7F45-4940-9949-8D6C060D77AC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4A6AA-44AD-400D-B4F6-8E8AD556ED50}">
      <dsp:nvSpPr>
        <dsp:cNvPr id="0" name=""/>
        <dsp:cNvSpPr/>
      </dsp:nvSpPr>
      <dsp:spPr>
        <a:xfrm>
          <a:off x="0" y="74681"/>
          <a:ext cx="8317706" cy="4797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kern="1200" dirty="0"/>
            <a:t>Pass				No 5+ card </a:t>
          </a:r>
          <a:r>
            <a:rPr lang="en-NZ" sz="2000" kern="1200"/>
            <a:t>suit to show </a:t>
          </a:r>
          <a:r>
            <a:rPr lang="en-NZ" sz="2000" kern="1200" dirty="0"/>
            <a:t>and/or few HCP</a:t>
          </a:r>
          <a:endParaRPr lang="en-US" sz="2000" kern="1200" dirty="0"/>
        </a:p>
      </dsp:txBody>
      <dsp:txXfrm>
        <a:off x="23417" y="98098"/>
        <a:ext cx="8270872" cy="432866"/>
      </dsp:txXfrm>
    </dsp:sp>
    <dsp:sp modelId="{D2AF9341-900C-4403-9EFD-E3846647BEC4}">
      <dsp:nvSpPr>
        <dsp:cNvPr id="0" name=""/>
        <dsp:cNvSpPr/>
      </dsp:nvSpPr>
      <dsp:spPr>
        <a:xfrm>
          <a:off x="0" y="611981"/>
          <a:ext cx="8317706" cy="479700"/>
        </a:xfrm>
        <a:prstGeom prst="round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kern="1200" dirty="0"/>
            <a:t>X (our new </a:t>
          </a:r>
          <a:r>
            <a:rPr lang="en-NZ" sz="2000" kern="1200" dirty="0" err="1"/>
            <a:t>stayman</a:t>
          </a:r>
          <a:r>
            <a:rPr lang="en-NZ" sz="2000" kern="1200" dirty="0"/>
            <a:t>)		Takeout with accent on the majors</a:t>
          </a:r>
          <a:endParaRPr lang="en-US" sz="2000" kern="1200" dirty="0"/>
        </a:p>
      </dsp:txBody>
      <dsp:txXfrm>
        <a:off x="23417" y="635398"/>
        <a:ext cx="8270872" cy="432866"/>
      </dsp:txXfrm>
    </dsp:sp>
    <dsp:sp modelId="{8E01F017-1898-4F71-BD61-9DFCFB4E9C68}">
      <dsp:nvSpPr>
        <dsp:cNvPr id="0" name=""/>
        <dsp:cNvSpPr/>
      </dsp:nvSpPr>
      <dsp:spPr>
        <a:xfrm>
          <a:off x="0" y="1149281"/>
          <a:ext cx="8317706" cy="479700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kern="1200"/>
            <a:t>2 level bid			6-9 hcp 5+ suit, non forcing</a:t>
          </a:r>
          <a:endParaRPr lang="en-US" sz="2000" kern="1200"/>
        </a:p>
      </dsp:txBody>
      <dsp:txXfrm>
        <a:off x="23417" y="1172698"/>
        <a:ext cx="8270872" cy="432866"/>
      </dsp:txXfrm>
    </dsp:sp>
    <dsp:sp modelId="{F5ED6D75-93C8-4AFC-A38D-43D3FD5374F2}">
      <dsp:nvSpPr>
        <dsp:cNvPr id="0" name=""/>
        <dsp:cNvSpPr/>
      </dsp:nvSpPr>
      <dsp:spPr>
        <a:xfrm>
          <a:off x="0" y="1686581"/>
          <a:ext cx="8317706" cy="47970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kern="1200" dirty="0"/>
            <a:t>2nt (our new transfer to </a:t>
          </a:r>
          <a:r>
            <a:rPr lang="en-NZ" sz="2000" kern="1200"/>
            <a:t>any suit)	</a:t>
          </a:r>
          <a:r>
            <a:rPr lang="en-NZ" sz="2000" kern="1200" dirty="0" err="1"/>
            <a:t>Lebensohl</a:t>
          </a:r>
          <a:endParaRPr lang="en-US" sz="2000" kern="1200" dirty="0"/>
        </a:p>
      </dsp:txBody>
      <dsp:txXfrm>
        <a:off x="23417" y="1709998"/>
        <a:ext cx="8270872" cy="432866"/>
      </dsp:txXfrm>
    </dsp:sp>
    <dsp:sp modelId="{CE51F33C-C61F-417A-A234-20C3C8B8AB97}">
      <dsp:nvSpPr>
        <dsp:cNvPr id="0" name=""/>
        <dsp:cNvSpPr/>
      </dsp:nvSpPr>
      <dsp:spPr>
        <a:xfrm>
          <a:off x="0" y="2223881"/>
          <a:ext cx="8317706" cy="479700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kern="1200"/>
            <a:t>3 level bid 			game force with a 5+ suit</a:t>
          </a:r>
          <a:endParaRPr lang="en-US" sz="2000" kern="1200"/>
        </a:p>
      </dsp:txBody>
      <dsp:txXfrm>
        <a:off x="23417" y="2247298"/>
        <a:ext cx="8270872" cy="432866"/>
      </dsp:txXfrm>
    </dsp:sp>
    <dsp:sp modelId="{7B25AC95-A51F-4134-8D76-643E09E6B456}">
      <dsp:nvSpPr>
        <dsp:cNvPr id="0" name=""/>
        <dsp:cNvSpPr/>
      </dsp:nvSpPr>
      <dsp:spPr>
        <a:xfrm>
          <a:off x="0" y="2761181"/>
          <a:ext cx="8317706" cy="479700"/>
        </a:xfrm>
        <a:prstGeom prst="round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kern="1200" dirty="0"/>
            <a:t>3 </a:t>
          </a:r>
          <a:r>
            <a:rPr lang="en-NZ" sz="2000" kern="1200" dirty="0" err="1"/>
            <a:t>opps</a:t>
          </a:r>
          <a:r>
            <a:rPr lang="en-NZ" sz="2000" kern="1200" dirty="0"/>
            <a:t> suit 			game force asking for a hold in their suit</a:t>
          </a:r>
          <a:endParaRPr lang="en-US" sz="2000" kern="1200" dirty="0"/>
        </a:p>
      </dsp:txBody>
      <dsp:txXfrm>
        <a:off x="23417" y="2784598"/>
        <a:ext cx="8270872" cy="432866"/>
      </dsp:txXfrm>
    </dsp:sp>
    <dsp:sp modelId="{78E8FED5-7F45-4940-9949-8D6C060D77AC}">
      <dsp:nvSpPr>
        <dsp:cNvPr id="0" name=""/>
        <dsp:cNvSpPr/>
      </dsp:nvSpPr>
      <dsp:spPr>
        <a:xfrm>
          <a:off x="0" y="3298481"/>
          <a:ext cx="8317706" cy="47970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kern="1200"/>
            <a:t>3nt				game values with a stop in their suit</a:t>
          </a:r>
          <a:endParaRPr lang="en-US" sz="2000" kern="1200"/>
        </a:p>
      </dsp:txBody>
      <dsp:txXfrm>
        <a:off x="23417" y="3321898"/>
        <a:ext cx="8270872" cy="432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28/04/2021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28/04/2021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Series put together by NZ Bridge</a:t>
            </a:r>
          </a:p>
          <a:p>
            <a:endParaRPr lang="en-NZ" dirty="0"/>
          </a:p>
          <a:p>
            <a:r>
              <a:rPr lang="en-NZ" dirty="0"/>
              <a:t>All available on NZ Bridge website</a:t>
            </a:r>
          </a:p>
          <a:p>
            <a:endParaRPr lang="en-NZ" dirty="0"/>
          </a:p>
          <a:p>
            <a:r>
              <a:rPr lang="en-NZ" dirty="0"/>
              <a:t>Copy of the </a:t>
            </a:r>
            <a:r>
              <a:rPr lang="en-NZ" dirty="0" err="1"/>
              <a:t>powerpoint</a:t>
            </a:r>
            <a:r>
              <a:rPr lang="en-NZ" dirty="0"/>
              <a:t> email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751EB-A951-4AEF-A173-6361A9385B65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08291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751EB-A951-4AEF-A173-6361A9385B65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85221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978" y="188640"/>
            <a:ext cx="2734142" cy="88615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INTERMEDIATE LESSON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19672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?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xxx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xxx@xtra.co.nz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/>
          <a:p>
            <a:r>
              <a:rPr lang="en-NZ" sz="1200" b="1" dirty="0">
                <a:latin typeface="+mj-lt"/>
              </a:rPr>
              <a:t>Prepared by Pam Livingston and kindly shared with NZBridge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57225BE-B7D1-4B5E-A1B7-29A6C1477680}"/>
              </a:ext>
            </a:extLst>
          </p:cNvPr>
          <p:cNvSpPr txBox="1">
            <a:spLocks/>
          </p:cNvSpPr>
          <p:nvPr/>
        </p:nvSpPr>
        <p:spPr>
          <a:xfrm>
            <a:off x="827584" y="3789040"/>
            <a:ext cx="1944216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logo here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EAC50-7ECF-4ADD-AE55-7C61EE43A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3429000"/>
            <a:ext cx="8352928" cy="864096"/>
          </a:xfrm>
        </p:spPr>
        <p:txBody>
          <a:bodyPr anchor="ctr">
            <a:noAutofit/>
          </a:bodyPr>
          <a:lstStyle/>
          <a:p>
            <a:r>
              <a:rPr lang="en-NZ" sz="4800" dirty="0"/>
              <a:t>1NT - (2 of a suit overcall)</a:t>
            </a:r>
            <a:endParaRPr lang="en-NZ" sz="4800" b="1" dirty="0"/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C4440004-CBDF-4194-8A11-4ABEF384C680}"/>
              </a:ext>
            </a:extLst>
          </p:cNvPr>
          <p:cNvSpPr txBox="1"/>
          <p:nvPr/>
        </p:nvSpPr>
        <p:spPr>
          <a:xfrm>
            <a:off x="611560" y="1556792"/>
            <a:ext cx="8064896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48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7DA2C-8F6D-4059-ABF9-E8D0D7143D33}"/>
              </a:ext>
            </a:extLst>
          </p:cNvPr>
          <p:cNvSpPr txBox="1">
            <a:spLocks/>
          </p:cNvSpPr>
          <p:nvPr/>
        </p:nvSpPr>
        <p:spPr>
          <a:xfrm>
            <a:off x="395536" y="4365104"/>
            <a:ext cx="835292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4800" b="1" dirty="0"/>
              <a:t>now what?</a:t>
            </a:r>
          </a:p>
        </p:txBody>
      </p:sp>
      <p:sp>
        <p:nvSpPr>
          <p:cNvPr id="5" name="Footer Placeholder 12">
            <a:extLst>
              <a:ext uri="{FF2B5EF4-FFF2-40B4-BE49-F238E27FC236}">
                <a16:creationId xmlns:a16="http://schemas.microsoft.com/office/drawing/2014/main" id="{3E28007B-2C21-4097-88F5-84AE14018D97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377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65DBC5-9B31-410F-9153-85451B551534}"/>
              </a:ext>
            </a:extLst>
          </p:cNvPr>
          <p:cNvSpPr txBox="1"/>
          <p:nvPr/>
        </p:nvSpPr>
        <p:spPr>
          <a:xfrm>
            <a:off x="1257301" y="2078831"/>
            <a:ext cx="288265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Hand 1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♠</a:t>
            </a:r>
            <a:r>
              <a:rPr lang="en-US" sz="4400" dirty="0"/>
              <a:t>73</a:t>
            </a:r>
          </a:p>
          <a:p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♥</a:t>
            </a:r>
            <a:r>
              <a:rPr lang="en-US" sz="4400" dirty="0"/>
              <a:t>KQJT43</a:t>
            </a:r>
          </a:p>
          <a:p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</a:t>
            </a:r>
            <a:r>
              <a:rPr lang="en-US" sz="4400" dirty="0"/>
              <a:t>763</a:t>
            </a: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♣</a:t>
            </a:r>
            <a:r>
              <a:rPr lang="en-US" sz="4400" dirty="0"/>
              <a:t>Q3</a:t>
            </a:r>
            <a:endParaRPr lang="en-US" sz="2400" dirty="0"/>
          </a:p>
          <a:p>
            <a:endParaRPr lang="en-NZ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8225EF-B289-49D3-910B-4713F8BA18C1}"/>
              </a:ext>
            </a:extLst>
          </p:cNvPr>
          <p:cNvSpPr txBox="1"/>
          <p:nvPr/>
        </p:nvSpPr>
        <p:spPr>
          <a:xfrm>
            <a:off x="4860032" y="2078831"/>
            <a:ext cx="28826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Hand 2</a:t>
            </a:r>
            <a:b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♠</a:t>
            </a:r>
            <a:r>
              <a:rPr lang="en-US" sz="4400" dirty="0"/>
              <a:t>73</a:t>
            </a:r>
          </a:p>
          <a:p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♥</a:t>
            </a:r>
            <a:r>
              <a:rPr lang="en-US" sz="4400" dirty="0"/>
              <a:t>Q8743</a:t>
            </a:r>
          </a:p>
          <a:p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</a:t>
            </a:r>
            <a:r>
              <a:rPr lang="en-US" sz="4400" dirty="0"/>
              <a:t>AQ3</a:t>
            </a: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♣</a:t>
            </a:r>
            <a:r>
              <a:rPr lang="en-US" sz="4400" dirty="0"/>
              <a:t>KQ3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B24295-726C-4918-807E-DA2D8850CBBA}"/>
              </a:ext>
            </a:extLst>
          </p:cNvPr>
          <p:cNvSpPr txBox="1"/>
          <p:nvPr/>
        </p:nvSpPr>
        <p:spPr>
          <a:xfrm>
            <a:off x="1257301" y="1052736"/>
            <a:ext cx="6093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300" dirty="0"/>
              <a:t>1NT  (2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♠</a:t>
            </a:r>
            <a:r>
              <a:rPr lang="en-NZ" sz="3300" dirty="0"/>
              <a:t>) your bid …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0ECB4B5D-BDC2-44ED-AD79-75CB747930EB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Footer Placeholder 12">
            <a:extLst>
              <a:ext uri="{FF2B5EF4-FFF2-40B4-BE49-F238E27FC236}">
                <a16:creationId xmlns:a16="http://schemas.microsoft.com/office/drawing/2014/main" id="{D85C0B29-ABB5-4F9C-87C6-FA8C1E9A59D8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2268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102CDC-30DA-4960-9FD5-656F31EBB980}"/>
              </a:ext>
            </a:extLst>
          </p:cNvPr>
          <p:cNvSpPr txBox="1"/>
          <p:nvPr/>
        </p:nvSpPr>
        <p:spPr>
          <a:xfrm>
            <a:off x="529902" y="1052736"/>
            <a:ext cx="8211256" cy="11521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68580" tIns="34290" rIns="68580" bIns="34290" rtlCol="0" anchor="ctr">
            <a:normAutofit fontScale="92500" lnSpcReduction="20000"/>
          </a:bodyPr>
          <a:lstStyle/>
          <a:p>
            <a:pPr marL="180975"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4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Some of our bidding space has been used up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E0D4326-9F98-4BA1-97D7-ABEB6A906354}"/>
              </a:ext>
            </a:extLst>
          </p:cNvPr>
          <p:cNvSpPr/>
          <p:nvPr/>
        </p:nvSpPr>
        <p:spPr>
          <a:xfrm>
            <a:off x="855110" y="2405201"/>
            <a:ext cx="7560840" cy="2364569"/>
          </a:xfrm>
          <a:custGeom>
            <a:avLst/>
            <a:gdLst>
              <a:gd name="connsiteX0" fmla="*/ 0 w 7560840"/>
              <a:gd name="connsiteY0" fmla="*/ 394103 h 2364569"/>
              <a:gd name="connsiteX1" fmla="*/ 394103 w 7560840"/>
              <a:gd name="connsiteY1" fmla="*/ 0 h 2364569"/>
              <a:gd name="connsiteX2" fmla="*/ 7166737 w 7560840"/>
              <a:gd name="connsiteY2" fmla="*/ 0 h 2364569"/>
              <a:gd name="connsiteX3" fmla="*/ 7560840 w 7560840"/>
              <a:gd name="connsiteY3" fmla="*/ 394103 h 2364569"/>
              <a:gd name="connsiteX4" fmla="*/ 7560840 w 7560840"/>
              <a:gd name="connsiteY4" fmla="*/ 1970466 h 2364569"/>
              <a:gd name="connsiteX5" fmla="*/ 7166737 w 7560840"/>
              <a:gd name="connsiteY5" fmla="*/ 2364569 h 2364569"/>
              <a:gd name="connsiteX6" fmla="*/ 394103 w 7560840"/>
              <a:gd name="connsiteY6" fmla="*/ 2364569 h 2364569"/>
              <a:gd name="connsiteX7" fmla="*/ 0 w 7560840"/>
              <a:gd name="connsiteY7" fmla="*/ 1970466 h 2364569"/>
              <a:gd name="connsiteX8" fmla="*/ 0 w 7560840"/>
              <a:gd name="connsiteY8" fmla="*/ 394103 h 236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60840" h="2364569">
                <a:moveTo>
                  <a:pt x="0" y="394103"/>
                </a:moveTo>
                <a:cubicBezTo>
                  <a:pt x="0" y="176446"/>
                  <a:pt x="176446" y="0"/>
                  <a:pt x="394103" y="0"/>
                </a:cubicBezTo>
                <a:lnTo>
                  <a:pt x="7166737" y="0"/>
                </a:lnTo>
                <a:cubicBezTo>
                  <a:pt x="7384394" y="0"/>
                  <a:pt x="7560840" y="176446"/>
                  <a:pt x="7560840" y="394103"/>
                </a:cubicBezTo>
                <a:lnTo>
                  <a:pt x="7560840" y="1970466"/>
                </a:lnTo>
                <a:cubicBezTo>
                  <a:pt x="7560840" y="2188123"/>
                  <a:pt x="7384394" y="2364569"/>
                  <a:pt x="7166737" y="2364569"/>
                </a:cubicBezTo>
                <a:lnTo>
                  <a:pt x="394103" y="2364569"/>
                </a:lnTo>
                <a:cubicBezTo>
                  <a:pt x="176446" y="2364569"/>
                  <a:pt x="0" y="2188123"/>
                  <a:pt x="0" y="1970466"/>
                </a:cubicBezTo>
                <a:lnTo>
                  <a:pt x="0" y="39410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4019" tIns="264019" rIns="264019" bIns="264019" numCol="1" spcCol="1270" anchor="ctr" anchorCtr="0">
            <a:noAutofit/>
          </a:bodyPr>
          <a:lstStyle/>
          <a:p>
            <a:pPr marL="0" lvl="0" indent="0"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NZ" sz="3900" kern="1200" dirty="0"/>
              <a:t>Some of our tools have been taken away from us </a:t>
            </a:r>
            <a:r>
              <a:rPr lang="en-NZ" sz="3900" kern="1200" dirty="0" err="1"/>
              <a:t>eg</a:t>
            </a:r>
            <a:r>
              <a:rPr lang="en-NZ" sz="3900" kern="1200" dirty="0"/>
              <a:t> </a:t>
            </a:r>
            <a:r>
              <a:rPr lang="en-NZ" sz="3900" kern="1200" dirty="0" err="1"/>
              <a:t>stayman</a:t>
            </a:r>
            <a:r>
              <a:rPr lang="en-NZ" sz="3900" kern="1200" dirty="0"/>
              <a:t>, transfers, rangefinder</a:t>
            </a:r>
            <a:endParaRPr lang="en-US" sz="390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A27653D-4B70-40E6-8E61-F8AABE08CDC1}"/>
              </a:ext>
            </a:extLst>
          </p:cNvPr>
          <p:cNvSpPr/>
          <p:nvPr/>
        </p:nvSpPr>
        <p:spPr>
          <a:xfrm>
            <a:off x="855110" y="4912723"/>
            <a:ext cx="7560840" cy="1068478"/>
          </a:xfrm>
          <a:custGeom>
            <a:avLst/>
            <a:gdLst>
              <a:gd name="connsiteX0" fmla="*/ 0 w 7560840"/>
              <a:gd name="connsiteY0" fmla="*/ 178083 h 1068478"/>
              <a:gd name="connsiteX1" fmla="*/ 178083 w 7560840"/>
              <a:gd name="connsiteY1" fmla="*/ 0 h 1068478"/>
              <a:gd name="connsiteX2" fmla="*/ 7382757 w 7560840"/>
              <a:gd name="connsiteY2" fmla="*/ 0 h 1068478"/>
              <a:gd name="connsiteX3" fmla="*/ 7560840 w 7560840"/>
              <a:gd name="connsiteY3" fmla="*/ 178083 h 1068478"/>
              <a:gd name="connsiteX4" fmla="*/ 7560840 w 7560840"/>
              <a:gd name="connsiteY4" fmla="*/ 890395 h 1068478"/>
              <a:gd name="connsiteX5" fmla="*/ 7382757 w 7560840"/>
              <a:gd name="connsiteY5" fmla="*/ 1068478 h 1068478"/>
              <a:gd name="connsiteX6" fmla="*/ 178083 w 7560840"/>
              <a:gd name="connsiteY6" fmla="*/ 1068478 h 1068478"/>
              <a:gd name="connsiteX7" fmla="*/ 0 w 7560840"/>
              <a:gd name="connsiteY7" fmla="*/ 890395 h 1068478"/>
              <a:gd name="connsiteX8" fmla="*/ 0 w 7560840"/>
              <a:gd name="connsiteY8" fmla="*/ 178083 h 106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60840" h="1068478">
                <a:moveTo>
                  <a:pt x="0" y="178083"/>
                </a:moveTo>
                <a:cubicBezTo>
                  <a:pt x="0" y="79730"/>
                  <a:pt x="79730" y="0"/>
                  <a:pt x="178083" y="0"/>
                </a:cubicBezTo>
                <a:lnTo>
                  <a:pt x="7382757" y="0"/>
                </a:lnTo>
                <a:cubicBezTo>
                  <a:pt x="7481110" y="0"/>
                  <a:pt x="7560840" y="79730"/>
                  <a:pt x="7560840" y="178083"/>
                </a:cubicBezTo>
                <a:lnTo>
                  <a:pt x="7560840" y="890395"/>
                </a:lnTo>
                <a:cubicBezTo>
                  <a:pt x="7560840" y="988748"/>
                  <a:pt x="7481110" y="1068478"/>
                  <a:pt x="7382757" y="1068478"/>
                </a:cubicBezTo>
                <a:lnTo>
                  <a:pt x="178083" y="1068478"/>
                </a:lnTo>
                <a:cubicBezTo>
                  <a:pt x="79730" y="1068478"/>
                  <a:pt x="0" y="988748"/>
                  <a:pt x="0" y="890395"/>
                </a:cubicBezTo>
                <a:lnTo>
                  <a:pt x="0" y="17808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0749" tIns="200749" rIns="200749" bIns="200749" numCol="1" spcCol="1270" anchor="ctr" anchorCtr="0">
            <a:noAutofit/>
          </a:bodyPr>
          <a:lstStyle/>
          <a:p>
            <a:pPr marL="0" lvl="0" indent="0" algn="l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NZ" sz="3900" kern="1200" dirty="0"/>
              <a:t>We need to have a new set of tools</a:t>
            </a:r>
            <a:endParaRPr lang="en-US" sz="3900" kern="1200" dirty="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0B00F396-4B60-41A1-87AB-086DBBB09688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Footer Placeholder 12">
            <a:extLst>
              <a:ext uri="{FF2B5EF4-FFF2-40B4-BE49-F238E27FC236}">
                <a16:creationId xmlns:a16="http://schemas.microsoft.com/office/drawing/2014/main" id="{3C1BCA11-15B3-4E33-A342-C589D9F5E4A6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717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5">
            <a:extLst>
              <a:ext uri="{FF2B5EF4-FFF2-40B4-BE49-F238E27FC236}">
                <a16:creationId xmlns:a16="http://schemas.microsoft.com/office/drawing/2014/main" id="{558863C1-01BA-4584-BE49-6027F0F02DC0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64A136-C378-4127-BFC6-B5AAAA745CDB}"/>
              </a:ext>
            </a:extLst>
          </p:cNvPr>
          <p:cNvSpPr/>
          <p:nvPr/>
        </p:nvSpPr>
        <p:spPr>
          <a:xfrm>
            <a:off x="132542" y="919895"/>
            <a:ext cx="7020780" cy="97983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NZ" sz="2800" b="1" kern="1200" dirty="0"/>
              <a:t>Lebensohl is an artificial relay bid of 2NT</a:t>
            </a:r>
            <a:endParaRPr lang="en-US" sz="2800" b="1" kern="12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EE2EC11-9B28-4A4B-B384-B839410124E0}"/>
              </a:ext>
            </a:extLst>
          </p:cNvPr>
          <p:cNvSpPr/>
          <p:nvPr/>
        </p:nvSpPr>
        <p:spPr>
          <a:xfrm>
            <a:off x="467544" y="2145441"/>
            <a:ext cx="7020780" cy="979834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NZ" sz="2800" b="1" kern="1200" dirty="0">
                <a:solidFill>
                  <a:sysClr val="windowText" lastClr="000000"/>
                </a:solidFill>
              </a:rPr>
              <a:t>1NT (2 of a suit) 2NT</a:t>
            </a:r>
            <a:endParaRPr lang="en-US" sz="2800" b="1" kern="1200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87DD386-7E41-4945-855D-805FF941B337}"/>
              </a:ext>
            </a:extLst>
          </p:cNvPr>
          <p:cNvSpPr/>
          <p:nvPr/>
        </p:nvSpPr>
        <p:spPr>
          <a:xfrm>
            <a:off x="899592" y="3409983"/>
            <a:ext cx="7275150" cy="97983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l" defTabSz="10763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tabLst>
                <a:tab pos="6457950" algn="l"/>
              </a:tabLst>
            </a:pPr>
            <a:r>
              <a:rPr lang="en-NZ" sz="2800" b="1" kern="1200" dirty="0">
                <a:solidFill>
                  <a:sysClr val="windowText" lastClr="000000"/>
                </a:solidFill>
              </a:rPr>
              <a:t>When 2NT is bid in this situation it is no longer a natural bid – </a:t>
            </a:r>
            <a:r>
              <a:rPr lang="en-NZ" sz="2800" kern="1200" dirty="0">
                <a:solidFill>
                  <a:sysClr val="windowText" lastClr="000000"/>
                </a:solidFill>
              </a:rPr>
              <a:t>remember to alert it </a:t>
            </a:r>
            <a:r>
              <a:rPr lang="en-NZ" sz="2800" b="1" kern="1200" dirty="0">
                <a:solidFill>
                  <a:sysClr val="windowText" lastClr="000000"/>
                </a:solidFill>
                <a:sym typeface="Wingdings" panose="05000000000000000000" pitchFamily="2" charset="2"/>
              </a:rPr>
              <a:t></a:t>
            </a:r>
            <a:endParaRPr lang="en-US" sz="2800" b="1" kern="1200" dirty="0">
              <a:solidFill>
                <a:sysClr val="windowText" lastClr="00000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6D0CA5B-F63B-4683-BD64-B67F66CC35EE}"/>
              </a:ext>
            </a:extLst>
          </p:cNvPr>
          <p:cNvSpPr/>
          <p:nvPr/>
        </p:nvSpPr>
        <p:spPr>
          <a:xfrm>
            <a:off x="1187624" y="4653136"/>
            <a:ext cx="7776864" cy="97983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NZ" sz="2800" b="1" kern="1200" dirty="0"/>
              <a:t>2NT now means “Partner you must bid 3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♣</a:t>
            </a:r>
            <a:r>
              <a:rPr lang="en-NZ" sz="2800" b="1" kern="1200" dirty="0"/>
              <a:t>” – </a:t>
            </a:r>
            <a:r>
              <a:rPr lang="en-NZ" sz="2800" kern="1200" dirty="0"/>
              <a:t>remember to alert the 3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♣</a:t>
            </a:r>
            <a:r>
              <a:rPr lang="en-NZ" sz="2800" kern="1200" dirty="0"/>
              <a:t> bid  as it is also artificial  </a:t>
            </a:r>
            <a:endParaRPr lang="en-US" sz="280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9BAB6AA-AD15-4906-A6AF-024A2DF99B0F}"/>
              </a:ext>
            </a:extLst>
          </p:cNvPr>
          <p:cNvSpPr/>
          <p:nvPr/>
        </p:nvSpPr>
        <p:spPr>
          <a:xfrm>
            <a:off x="6602363" y="1628800"/>
            <a:ext cx="550959" cy="782328"/>
          </a:xfrm>
          <a:custGeom>
            <a:avLst/>
            <a:gdLst>
              <a:gd name="connsiteX0" fmla="*/ 0 w 550959"/>
              <a:gd name="connsiteY0" fmla="*/ 303027 h 550959"/>
              <a:gd name="connsiteX1" fmla="*/ 123966 w 550959"/>
              <a:gd name="connsiteY1" fmla="*/ 303027 h 550959"/>
              <a:gd name="connsiteX2" fmla="*/ 123966 w 550959"/>
              <a:gd name="connsiteY2" fmla="*/ 0 h 550959"/>
              <a:gd name="connsiteX3" fmla="*/ 426993 w 550959"/>
              <a:gd name="connsiteY3" fmla="*/ 0 h 550959"/>
              <a:gd name="connsiteX4" fmla="*/ 426993 w 550959"/>
              <a:gd name="connsiteY4" fmla="*/ 303027 h 550959"/>
              <a:gd name="connsiteX5" fmla="*/ 550959 w 550959"/>
              <a:gd name="connsiteY5" fmla="*/ 303027 h 550959"/>
              <a:gd name="connsiteX6" fmla="*/ 275480 w 550959"/>
              <a:gd name="connsiteY6" fmla="*/ 550959 h 550959"/>
              <a:gd name="connsiteX7" fmla="*/ 0 w 550959"/>
              <a:gd name="connsiteY7" fmla="*/ 303027 h 55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959" h="550959">
                <a:moveTo>
                  <a:pt x="0" y="303027"/>
                </a:moveTo>
                <a:lnTo>
                  <a:pt x="123966" y="303027"/>
                </a:lnTo>
                <a:lnTo>
                  <a:pt x="123966" y="0"/>
                </a:lnTo>
                <a:lnTo>
                  <a:pt x="426993" y="0"/>
                </a:lnTo>
                <a:lnTo>
                  <a:pt x="426993" y="303027"/>
                </a:lnTo>
                <a:lnTo>
                  <a:pt x="550959" y="303027"/>
                </a:lnTo>
                <a:lnTo>
                  <a:pt x="275480" y="550959"/>
                </a:lnTo>
                <a:lnTo>
                  <a:pt x="0" y="303027"/>
                </a:lnTo>
                <a:close/>
              </a:path>
            </a:pathLst>
          </a:custGeom>
          <a:ln>
            <a:solidFill>
              <a:schemeClr val="accent2">
                <a:lumMod val="75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5716" tIns="31750" rIns="155716" bIns="168112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500" kern="120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110F4F7-8614-4142-A644-B23B9E48809C}"/>
              </a:ext>
            </a:extLst>
          </p:cNvPr>
          <p:cNvSpPr/>
          <p:nvPr/>
        </p:nvSpPr>
        <p:spPr>
          <a:xfrm>
            <a:off x="6948264" y="2852936"/>
            <a:ext cx="550959" cy="794175"/>
          </a:xfrm>
          <a:custGeom>
            <a:avLst/>
            <a:gdLst>
              <a:gd name="connsiteX0" fmla="*/ 0 w 550959"/>
              <a:gd name="connsiteY0" fmla="*/ 303027 h 550959"/>
              <a:gd name="connsiteX1" fmla="*/ 123966 w 550959"/>
              <a:gd name="connsiteY1" fmla="*/ 303027 h 550959"/>
              <a:gd name="connsiteX2" fmla="*/ 123966 w 550959"/>
              <a:gd name="connsiteY2" fmla="*/ 0 h 550959"/>
              <a:gd name="connsiteX3" fmla="*/ 426993 w 550959"/>
              <a:gd name="connsiteY3" fmla="*/ 0 h 550959"/>
              <a:gd name="connsiteX4" fmla="*/ 426993 w 550959"/>
              <a:gd name="connsiteY4" fmla="*/ 303027 h 550959"/>
              <a:gd name="connsiteX5" fmla="*/ 550959 w 550959"/>
              <a:gd name="connsiteY5" fmla="*/ 303027 h 550959"/>
              <a:gd name="connsiteX6" fmla="*/ 275480 w 550959"/>
              <a:gd name="connsiteY6" fmla="*/ 550959 h 550959"/>
              <a:gd name="connsiteX7" fmla="*/ 0 w 550959"/>
              <a:gd name="connsiteY7" fmla="*/ 303027 h 55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959" h="550959">
                <a:moveTo>
                  <a:pt x="0" y="303027"/>
                </a:moveTo>
                <a:lnTo>
                  <a:pt x="123966" y="303027"/>
                </a:lnTo>
                <a:lnTo>
                  <a:pt x="123966" y="0"/>
                </a:lnTo>
                <a:lnTo>
                  <a:pt x="426993" y="0"/>
                </a:lnTo>
                <a:lnTo>
                  <a:pt x="426993" y="303027"/>
                </a:lnTo>
                <a:lnTo>
                  <a:pt x="550959" y="303027"/>
                </a:lnTo>
                <a:lnTo>
                  <a:pt x="275480" y="550959"/>
                </a:lnTo>
                <a:lnTo>
                  <a:pt x="0" y="303027"/>
                </a:lnTo>
                <a:close/>
              </a:path>
            </a:pathLst>
          </a:custGeom>
          <a:ln>
            <a:solidFill>
              <a:schemeClr val="tx1">
                <a:alpha val="90000"/>
              </a:schemeClr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5716" tIns="31750" rIns="155716" bIns="168112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500" kern="12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39F298-F37A-43C1-A965-677A1CFD5286}"/>
              </a:ext>
            </a:extLst>
          </p:cNvPr>
          <p:cNvSpPr/>
          <p:nvPr/>
        </p:nvSpPr>
        <p:spPr>
          <a:xfrm>
            <a:off x="7596336" y="4005064"/>
            <a:ext cx="550959" cy="786614"/>
          </a:xfrm>
          <a:custGeom>
            <a:avLst/>
            <a:gdLst>
              <a:gd name="connsiteX0" fmla="*/ 0 w 550959"/>
              <a:gd name="connsiteY0" fmla="*/ 303027 h 550959"/>
              <a:gd name="connsiteX1" fmla="*/ 123966 w 550959"/>
              <a:gd name="connsiteY1" fmla="*/ 303027 h 550959"/>
              <a:gd name="connsiteX2" fmla="*/ 123966 w 550959"/>
              <a:gd name="connsiteY2" fmla="*/ 0 h 550959"/>
              <a:gd name="connsiteX3" fmla="*/ 426993 w 550959"/>
              <a:gd name="connsiteY3" fmla="*/ 0 h 550959"/>
              <a:gd name="connsiteX4" fmla="*/ 426993 w 550959"/>
              <a:gd name="connsiteY4" fmla="*/ 303027 h 550959"/>
              <a:gd name="connsiteX5" fmla="*/ 550959 w 550959"/>
              <a:gd name="connsiteY5" fmla="*/ 303027 h 550959"/>
              <a:gd name="connsiteX6" fmla="*/ 275480 w 550959"/>
              <a:gd name="connsiteY6" fmla="*/ 550959 h 550959"/>
              <a:gd name="connsiteX7" fmla="*/ 0 w 550959"/>
              <a:gd name="connsiteY7" fmla="*/ 303027 h 55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959" h="550959">
                <a:moveTo>
                  <a:pt x="0" y="303027"/>
                </a:moveTo>
                <a:lnTo>
                  <a:pt x="123966" y="303027"/>
                </a:lnTo>
                <a:lnTo>
                  <a:pt x="123966" y="0"/>
                </a:lnTo>
                <a:lnTo>
                  <a:pt x="426993" y="0"/>
                </a:lnTo>
                <a:lnTo>
                  <a:pt x="426993" y="303027"/>
                </a:lnTo>
                <a:lnTo>
                  <a:pt x="550959" y="303027"/>
                </a:lnTo>
                <a:lnTo>
                  <a:pt x="275480" y="550959"/>
                </a:lnTo>
                <a:lnTo>
                  <a:pt x="0" y="303027"/>
                </a:lnTo>
                <a:close/>
              </a:path>
            </a:pathLst>
          </a:custGeom>
          <a:ln>
            <a:solidFill>
              <a:schemeClr val="tx1">
                <a:alpha val="90000"/>
              </a:schemeClr>
            </a:solidFill>
          </a:ln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5716" tIns="31750" rIns="155716" bIns="168112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500" kern="1200"/>
          </a:p>
        </p:txBody>
      </p:sp>
      <p:sp>
        <p:nvSpPr>
          <p:cNvPr id="16" name="Footer Placeholder 12">
            <a:extLst>
              <a:ext uri="{FF2B5EF4-FFF2-40B4-BE49-F238E27FC236}">
                <a16:creationId xmlns:a16="http://schemas.microsoft.com/office/drawing/2014/main" id="{44B3B17C-9537-4C7B-9A5A-0A3351A9A49B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893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A124A-D49E-4235-B9E0-A03B0E046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4507" y="1000585"/>
            <a:ext cx="2834983" cy="765044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NZ" sz="5475" b="1" dirty="0"/>
              <a:t>Lebensohl</a:t>
            </a:r>
            <a:endParaRPr lang="en-NZ" sz="3600" b="1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8A22149-84C4-43A1-BDF7-C1073AE87532}"/>
              </a:ext>
            </a:extLst>
          </p:cNvPr>
          <p:cNvSpPr/>
          <p:nvPr/>
        </p:nvSpPr>
        <p:spPr>
          <a:xfrm>
            <a:off x="857641" y="2780928"/>
            <a:ext cx="7639083" cy="1041553"/>
          </a:xfrm>
          <a:custGeom>
            <a:avLst/>
            <a:gdLst>
              <a:gd name="connsiteX0" fmla="*/ 0 w 4472040"/>
              <a:gd name="connsiteY0" fmla="*/ 145863 h 875160"/>
              <a:gd name="connsiteX1" fmla="*/ 145863 w 4472040"/>
              <a:gd name="connsiteY1" fmla="*/ 0 h 875160"/>
              <a:gd name="connsiteX2" fmla="*/ 4326177 w 4472040"/>
              <a:gd name="connsiteY2" fmla="*/ 0 h 875160"/>
              <a:gd name="connsiteX3" fmla="*/ 4472040 w 4472040"/>
              <a:gd name="connsiteY3" fmla="*/ 145863 h 875160"/>
              <a:gd name="connsiteX4" fmla="*/ 4472040 w 4472040"/>
              <a:gd name="connsiteY4" fmla="*/ 729297 h 875160"/>
              <a:gd name="connsiteX5" fmla="*/ 4326177 w 4472040"/>
              <a:gd name="connsiteY5" fmla="*/ 875160 h 875160"/>
              <a:gd name="connsiteX6" fmla="*/ 145863 w 4472040"/>
              <a:gd name="connsiteY6" fmla="*/ 875160 h 875160"/>
              <a:gd name="connsiteX7" fmla="*/ 0 w 4472040"/>
              <a:gd name="connsiteY7" fmla="*/ 729297 h 875160"/>
              <a:gd name="connsiteX8" fmla="*/ 0 w 4472040"/>
              <a:gd name="connsiteY8" fmla="*/ 145863 h 87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2040" h="875160">
                <a:moveTo>
                  <a:pt x="0" y="145863"/>
                </a:moveTo>
                <a:cubicBezTo>
                  <a:pt x="0" y="65305"/>
                  <a:pt x="65305" y="0"/>
                  <a:pt x="145863" y="0"/>
                </a:cubicBezTo>
                <a:lnTo>
                  <a:pt x="4326177" y="0"/>
                </a:lnTo>
                <a:cubicBezTo>
                  <a:pt x="4406735" y="0"/>
                  <a:pt x="4472040" y="65305"/>
                  <a:pt x="4472040" y="145863"/>
                </a:cubicBezTo>
                <a:lnTo>
                  <a:pt x="4472040" y="729297"/>
                </a:lnTo>
                <a:cubicBezTo>
                  <a:pt x="4472040" y="809855"/>
                  <a:pt x="4406735" y="875160"/>
                  <a:pt x="4326177" y="875160"/>
                </a:cubicBezTo>
                <a:lnTo>
                  <a:pt x="145863" y="875160"/>
                </a:lnTo>
                <a:cubicBezTo>
                  <a:pt x="65305" y="875160"/>
                  <a:pt x="0" y="809855"/>
                  <a:pt x="0" y="729297"/>
                </a:cubicBezTo>
                <a:lnTo>
                  <a:pt x="0" y="14586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542" tIns="126542" rIns="126542" bIns="126542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NZ" sz="2800" kern="1200" dirty="0"/>
              <a:t>After 3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♣</a:t>
            </a:r>
            <a:r>
              <a:rPr lang="en-NZ" sz="2800" kern="1200" dirty="0"/>
              <a:t> by Opener (which they are forced to bid), pass or bid your suit.</a:t>
            </a:r>
            <a:endParaRPr lang="en-US" sz="2800" kern="12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C121310-D7CD-4C89-BF21-A4A6A8813203}"/>
              </a:ext>
            </a:extLst>
          </p:cNvPr>
          <p:cNvSpPr/>
          <p:nvPr/>
        </p:nvSpPr>
        <p:spPr>
          <a:xfrm>
            <a:off x="857641" y="3825190"/>
            <a:ext cx="7639083" cy="1041553"/>
          </a:xfrm>
          <a:custGeom>
            <a:avLst/>
            <a:gdLst>
              <a:gd name="connsiteX0" fmla="*/ 0 w 4472040"/>
              <a:gd name="connsiteY0" fmla="*/ 145863 h 875160"/>
              <a:gd name="connsiteX1" fmla="*/ 145863 w 4472040"/>
              <a:gd name="connsiteY1" fmla="*/ 0 h 875160"/>
              <a:gd name="connsiteX2" fmla="*/ 4326177 w 4472040"/>
              <a:gd name="connsiteY2" fmla="*/ 0 h 875160"/>
              <a:gd name="connsiteX3" fmla="*/ 4472040 w 4472040"/>
              <a:gd name="connsiteY3" fmla="*/ 145863 h 875160"/>
              <a:gd name="connsiteX4" fmla="*/ 4472040 w 4472040"/>
              <a:gd name="connsiteY4" fmla="*/ 729297 h 875160"/>
              <a:gd name="connsiteX5" fmla="*/ 4326177 w 4472040"/>
              <a:gd name="connsiteY5" fmla="*/ 875160 h 875160"/>
              <a:gd name="connsiteX6" fmla="*/ 145863 w 4472040"/>
              <a:gd name="connsiteY6" fmla="*/ 875160 h 875160"/>
              <a:gd name="connsiteX7" fmla="*/ 0 w 4472040"/>
              <a:gd name="connsiteY7" fmla="*/ 729297 h 875160"/>
              <a:gd name="connsiteX8" fmla="*/ 0 w 4472040"/>
              <a:gd name="connsiteY8" fmla="*/ 145863 h 87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2040" h="875160">
                <a:moveTo>
                  <a:pt x="0" y="145863"/>
                </a:moveTo>
                <a:cubicBezTo>
                  <a:pt x="0" y="65305"/>
                  <a:pt x="65305" y="0"/>
                  <a:pt x="145863" y="0"/>
                </a:cubicBezTo>
                <a:lnTo>
                  <a:pt x="4326177" y="0"/>
                </a:lnTo>
                <a:cubicBezTo>
                  <a:pt x="4406735" y="0"/>
                  <a:pt x="4472040" y="65305"/>
                  <a:pt x="4472040" y="145863"/>
                </a:cubicBezTo>
                <a:lnTo>
                  <a:pt x="4472040" y="729297"/>
                </a:lnTo>
                <a:cubicBezTo>
                  <a:pt x="4472040" y="809855"/>
                  <a:pt x="4406735" y="875160"/>
                  <a:pt x="4326177" y="875160"/>
                </a:cubicBezTo>
                <a:lnTo>
                  <a:pt x="145863" y="875160"/>
                </a:lnTo>
                <a:cubicBezTo>
                  <a:pt x="65305" y="875160"/>
                  <a:pt x="0" y="809855"/>
                  <a:pt x="0" y="729297"/>
                </a:cubicBezTo>
                <a:lnTo>
                  <a:pt x="0" y="14586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676672"/>
              <a:satOff val="-5114"/>
              <a:lumOff val="-1961"/>
              <a:alphaOff val="0"/>
            </a:schemeClr>
          </a:fillRef>
          <a:effectRef idx="0">
            <a:schemeClr val="accent5">
              <a:hueOff val="-3676672"/>
              <a:satOff val="-5114"/>
              <a:lumOff val="-196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542" tIns="126542" rIns="126542" bIns="126542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NZ" sz="2800" kern="1200" dirty="0"/>
              <a:t>If your suit is a lower rank suit to the opposition’s it is not forcing</a:t>
            </a:r>
            <a:endParaRPr lang="en-US" sz="2800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CF654E-1D2B-4AC3-98AE-E237CF38DAB4}"/>
              </a:ext>
            </a:extLst>
          </p:cNvPr>
          <p:cNvSpPr/>
          <p:nvPr/>
        </p:nvSpPr>
        <p:spPr>
          <a:xfrm>
            <a:off x="857641" y="4907727"/>
            <a:ext cx="7639083" cy="1041553"/>
          </a:xfrm>
          <a:custGeom>
            <a:avLst/>
            <a:gdLst>
              <a:gd name="connsiteX0" fmla="*/ 0 w 4472040"/>
              <a:gd name="connsiteY0" fmla="*/ 145863 h 875160"/>
              <a:gd name="connsiteX1" fmla="*/ 145863 w 4472040"/>
              <a:gd name="connsiteY1" fmla="*/ 0 h 875160"/>
              <a:gd name="connsiteX2" fmla="*/ 4326177 w 4472040"/>
              <a:gd name="connsiteY2" fmla="*/ 0 h 875160"/>
              <a:gd name="connsiteX3" fmla="*/ 4472040 w 4472040"/>
              <a:gd name="connsiteY3" fmla="*/ 145863 h 875160"/>
              <a:gd name="connsiteX4" fmla="*/ 4472040 w 4472040"/>
              <a:gd name="connsiteY4" fmla="*/ 729297 h 875160"/>
              <a:gd name="connsiteX5" fmla="*/ 4326177 w 4472040"/>
              <a:gd name="connsiteY5" fmla="*/ 875160 h 875160"/>
              <a:gd name="connsiteX6" fmla="*/ 145863 w 4472040"/>
              <a:gd name="connsiteY6" fmla="*/ 875160 h 875160"/>
              <a:gd name="connsiteX7" fmla="*/ 0 w 4472040"/>
              <a:gd name="connsiteY7" fmla="*/ 729297 h 875160"/>
              <a:gd name="connsiteX8" fmla="*/ 0 w 4472040"/>
              <a:gd name="connsiteY8" fmla="*/ 145863 h 87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2040" h="875160">
                <a:moveTo>
                  <a:pt x="0" y="145863"/>
                </a:moveTo>
                <a:cubicBezTo>
                  <a:pt x="0" y="65305"/>
                  <a:pt x="65305" y="0"/>
                  <a:pt x="145863" y="0"/>
                </a:cubicBezTo>
                <a:lnTo>
                  <a:pt x="4326177" y="0"/>
                </a:lnTo>
                <a:cubicBezTo>
                  <a:pt x="4406735" y="0"/>
                  <a:pt x="4472040" y="65305"/>
                  <a:pt x="4472040" y="145863"/>
                </a:cubicBezTo>
                <a:lnTo>
                  <a:pt x="4472040" y="729297"/>
                </a:lnTo>
                <a:cubicBezTo>
                  <a:pt x="4472040" y="809855"/>
                  <a:pt x="4406735" y="875160"/>
                  <a:pt x="4326177" y="875160"/>
                </a:cubicBezTo>
                <a:lnTo>
                  <a:pt x="145863" y="875160"/>
                </a:lnTo>
                <a:cubicBezTo>
                  <a:pt x="65305" y="875160"/>
                  <a:pt x="0" y="809855"/>
                  <a:pt x="0" y="729297"/>
                </a:cubicBezTo>
                <a:lnTo>
                  <a:pt x="0" y="14586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353344"/>
              <a:satOff val="-10228"/>
              <a:lumOff val="-3922"/>
              <a:alphaOff val="0"/>
            </a:schemeClr>
          </a:fillRef>
          <a:effectRef idx="0">
            <a:schemeClr val="accent5">
              <a:hueOff val="-7353344"/>
              <a:satOff val="-10228"/>
              <a:lumOff val="-3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542" tIns="126542" rIns="126542" bIns="126542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NZ" sz="2800" kern="1200" dirty="0"/>
              <a:t>If your suit is a higher rank suit to the opposition’s it is invitational</a:t>
            </a:r>
            <a:endParaRPr lang="en-US" sz="2800" kern="12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DB0335-9793-482F-BE78-7C1421D88BF2}"/>
              </a:ext>
            </a:extLst>
          </p:cNvPr>
          <p:cNvSpPr/>
          <p:nvPr/>
        </p:nvSpPr>
        <p:spPr>
          <a:xfrm>
            <a:off x="4283968" y="1808156"/>
            <a:ext cx="1080120" cy="8194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Footer Placeholder 12">
            <a:extLst>
              <a:ext uri="{FF2B5EF4-FFF2-40B4-BE49-F238E27FC236}">
                <a16:creationId xmlns:a16="http://schemas.microsoft.com/office/drawing/2014/main" id="{436A04AA-92FF-4C33-966B-177D74BAE20B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AA6D405B-CD03-42B2-9848-4CFB13CD0CA8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136EB27-1D26-406D-8C7F-48066DEF48E9}"/>
              </a:ext>
            </a:extLst>
          </p:cNvPr>
          <p:cNvSpPr txBox="1">
            <a:spLocks/>
          </p:cNvSpPr>
          <p:nvPr/>
        </p:nvSpPr>
        <p:spPr>
          <a:xfrm>
            <a:off x="647271" y="1893571"/>
            <a:ext cx="7849453" cy="76504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4400" dirty="0"/>
              <a:t>1NT - (2 suit) - 2NT - (pass) - 3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♣</a:t>
            </a:r>
            <a:endParaRPr lang="en-NZ" sz="44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9816E8A-CCAE-461F-BF77-54B1246FD6FD}"/>
              </a:ext>
            </a:extLst>
          </p:cNvPr>
          <p:cNvSpPr/>
          <p:nvPr/>
        </p:nvSpPr>
        <p:spPr>
          <a:xfrm>
            <a:off x="7236296" y="1808156"/>
            <a:ext cx="1080120" cy="8194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6105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B700EB-8EE0-4958-A5E5-71FEC74793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13148" y="1735932"/>
          <a:ext cx="8317706" cy="3852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CF84299-C2AD-4BEC-A4DC-D0D99AD9F184}"/>
              </a:ext>
            </a:extLst>
          </p:cNvPr>
          <p:cNvSpPr txBox="1"/>
          <p:nvPr/>
        </p:nvSpPr>
        <p:spPr>
          <a:xfrm>
            <a:off x="488731" y="1130706"/>
            <a:ext cx="61958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300" dirty="0"/>
              <a:t>Our new set of tools</a:t>
            </a:r>
          </a:p>
        </p:txBody>
      </p:sp>
      <p:sp>
        <p:nvSpPr>
          <p:cNvPr id="6" name="Footer Placeholder 12">
            <a:extLst>
              <a:ext uri="{FF2B5EF4-FFF2-40B4-BE49-F238E27FC236}">
                <a16:creationId xmlns:a16="http://schemas.microsoft.com/office/drawing/2014/main" id="{36077E4C-56A2-4501-A4A7-581C1EC06677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15A26716-B268-4CF7-8ACC-5E5D8A3A6F89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035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762BB4-72B8-4F81-BC52-DDEAF805C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02" y="2869377"/>
            <a:ext cx="8539316" cy="2018853"/>
          </a:xfrm>
          <a:prstGeom prst="rect">
            <a:avLst/>
          </a:prstGeom>
        </p:spPr>
      </p:pic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69850022-1E9B-429A-89E9-04D8F474DB0A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93564DB4-E075-4772-89D5-3809BA6340BE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40F3E090-D272-420B-9BE3-DED7AC491347}"/>
              </a:ext>
            </a:extLst>
          </p:cNvPr>
          <p:cNvSpPr txBox="1"/>
          <p:nvPr/>
        </p:nvSpPr>
        <p:spPr>
          <a:xfrm>
            <a:off x="333900" y="132169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Examples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55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2BE1CF-F8BB-4725-B806-E64C53AE3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26" y="2820337"/>
            <a:ext cx="8568530" cy="2068860"/>
          </a:xfrm>
          <a:prstGeom prst="rect">
            <a:avLst/>
          </a:prstGeom>
        </p:spPr>
      </p:pic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D532ABEC-9EDD-45E7-885A-EE6FF3253EFF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3181535-40D9-4C7B-A3E7-ADC8F63DACC5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E7B54528-B90A-4972-AEF9-82ED143C9774}"/>
              </a:ext>
            </a:extLst>
          </p:cNvPr>
          <p:cNvSpPr txBox="1"/>
          <p:nvPr/>
        </p:nvSpPr>
        <p:spPr>
          <a:xfrm>
            <a:off x="333900" y="132169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Examples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831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F7841C-7AF8-4021-880E-EC66503A6E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238" y="2884170"/>
            <a:ext cx="8805204" cy="1973580"/>
          </a:xfrm>
        </p:spPr>
      </p:pic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C1854DF0-2A0F-4E10-92ED-8EF52B727C93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9EC6C82-7F8D-40DF-BB73-94833443B5AE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C0C1A0FE-E1BB-47D8-A0BA-2271A37D4354}"/>
              </a:ext>
            </a:extLst>
          </p:cNvPr>
          <p:cNvSpPr txBox="1"/>
          <p:nvPr/>
        </p:nvSpPr>
        <p:spPr>
          <a:xfrm>
            <a:off x="333900" y="132169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Examples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29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7A12FD-4559-40F5-B09F-73E27F6F0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543" y="2869377"/>
            <a:ext cx="8995449" cy="2171569"/>
          </a:xfrm>
        </p:spPr>
      </p:pic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FD5C5D53-AF9C-4811-8203-843C444CE20D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80784F3A-4F40-4685-BDC1-F0A8D357FCE9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ECF7307B-BCEA-43ED-A404-1A07491F3492}"/>
              </a:ext>
            </a:extLst>
          </p:cNvPr>
          <p:cNvSpPr txBox="1"/>
          <p:nvPr/>
        </p:nvSpPr>
        <p:spPr>
          <a:xfrm>
            <a:off x="333900" y="132169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Examples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81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0D24A4-68B6-433C-9F23-2512CD157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610" y="2848408"/>
            <a:ext cx="8892779" cy="2103120"/>
          </a:xfrm>
        </p:spPr>
      </p:pic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D1A4EA7A-FDF9-440B-9596-36A1AEFF563D}"/>
              </a:ext>
            </a:extLst>
          </p:cNvPr>
          <p:cNvSpPr txBox="1">
            <a:spLocks/>
          </p:cNvSpPr>
          <p:nvPr/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>
                <a:latin typeface="+mj-lt"/>
              </a:rPr>
              <a:t>Prepared by Pam Livingston and kindly shared with NZBridge</a:t>
            </a:r>
            <a:endParaRPr lang="en-NZ" sz="1200" b="1" dirty="0">
              <a:latin typeface="+mj-lt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968DD0AF-295B-468C-B391-AEC2523670D5}"/>
              </a:ext>
            </a:extLst>
          </p:cNvPr>
          <p:cNvSpPr txBox="1"/>
          <p:nvPr/>
        </p:nvSpPr>
        <p:spPr>
          <a:xfrm>
            <a:off x="431540" y="26064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Combating Interference over our 1NT 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2B7C1241-E6D6-46F6-80A8-1E9BF0B29D25}"/>
              </a:ext>
            </a:extLst>
          </p:cNvPr>
          <p:cNvSpPr txBox="1"/>
          <p:nvPr/>
        </p:nvSpPr>
        <p:spPr>
          <a:xfrm>
            <a:off x="333900" y="1321698"/>
            <a:ext cx="828092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ts val="230"/>
              </a:spcBef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enaBlack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Examples</a:t>
            </a:r>
            <a:endParaRPr lang="en-N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406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INTERMEDIATE LESSON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Have fun !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19672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?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xxx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xxx@xtra.co.nz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56184" y="5949280"/>
            <a:ext cx="9052320" cy="288032"/>
          </a:xfrm>
          <a:prstGeom prst="rect">
            <a:avLst/>
          </a:prstGeom>
        </p:spPr>
        <p:txBody>
          <a:bodyPr/>
          <a:lstStyle/>
          <a:p>
            <a:r>
              <a:rPr lang="en-NZ" sz="1200" b="1" dirty="0">
                <a:latin typeface="+mj-lt"/>
              </a:rPr>
              <a:t>Prepared by Pam Livingston and kindly shared with NZBridge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57225BE-B7D1-4B5E-A1B7-29A6C1477680}"/>
              </a:ext>
            </a:extLst>
          </p:cNvPr>
          <p:cNvSpPr txBox="1">
            <a:spLocks/>
          </p:cNvSpPr>
          <p:nvPr/>
        </p:nvSpPr>
        <p:spPr>
          <a:xfrm>
            <a:off x="827584" y="3789040"/>
            <a:ext cx="1944216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logo here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715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10576</TotalTime>
  <Words>545</Words>
  <Application>Microsoft Office PowerPoint</Application>
  <PresentationFormat>On-screen Show (4:3)</PresentationFormat>
  <Paragraphs>77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ArenaBlack</vt:lpstr>
      <vt:lpstr>Arial</vt:lpstr>
      <vt:lpstr>Calibri</vt:lpstr>
      <vt:lpstr>Calibri Light</vt:lpstr>
      <vt:lpstr>Times New Roman</vt:lpstr>
      <vt:lpstr>Office Theme</vt:lpstr>
      <vt:lpstr>PowerPoint Presentation</vt:lpstr>
      <vt:lpstr>1NT - (2 of a suit overcall)</vt:lpstr>
      <vt:lpstr>PowerPoint Presentation</vt:lpstr>
      <vt:lpstr>PowerPoint Presentation</vt:lpstr>
      <vt:lpstr>PowerPoint Presentation</vt:lpstr>
      <vt:lpstr>Lebensohl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Karen Martelletti</cp:lastModifiedBy>
  <cp:revision>301</cp:revision>
  <dcterms:created xsi:type="dcterms:W3CDTF">2013-02-20T01:53:33Z</dcterms:created>
  <dcterms:modified xsi:type="dcterms:W3CDTF">2021-04-28T10:13:30Z</dcterms:modified>
</cp:coreProperties>
</file>