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6"/>
  </p:notesMasterIdLst>
  <p:handoutMasterIdLst>
    <p:handoutMasterId r:id="rId27"/>
  </p:handoutMasterIdLst>
  <p:sldIdLst>
    <p:sldId id="463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58" r:id="rId20"/>
    <p:sldId id="459" r:id="rId21"/>
    <p:sldId id="460" r:id="rId22"/>
    <p:sldId id="439" r:id="rId23"/>
    <p:sldId id="440" r:id="rId24"/>
    <p:sldId id="464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14600" b="1" dirty="0">
              <a:latin typeface="+mj-lt"/>
            </a:rPr>
            <a:t>12+</a:t>
          </a:r>
          <a:endParaRPr lang="en-NZ" sz="14600" dirty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20143A-7D59-4497-B77B-C9396D4F80A0}" type="pres">
      <dgm:prSet presAssocID="{DB67DEB6-9283-40BE-8770-7C4F140268E0}" presName="centerShape" presStyleLbl="node0" presStyleIdx="0" presStyleCnt="1" custScaleX="104973" custScaleY="99547" custLinFactNeighborX="-1293" custLinFactNeighborY="-294"/>
      <dgm:spPr/>
    </dgm:pt>
  </dgm:ptLst>
  <dgm:cxnLst>
    <dgm:cxn modelId="{521C0D6E-29EA-45CF-930E-8738C5371576}" type="presOf" srcId="{04FA7E84-74F5-4C52-849D-33DC1E539F5E}" destId="{9645C781-74F2-40C6-A236-5058D30202D9}" srcOrd="0" destOrd="0" presId="urn:microsoft.com/office/officeart/2005/8/layout/radial4"/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356FFED8-133B-4637-9ABB-CA18FC197664}" type="presOf" srcId="{DB67DEB6-9283-40BE-8770-7C4F140268E0}" destId="{2820143A-7D59-4497-B77B-C9396D4F80A0}" srcOrd="0" destOrd="0" presId="urn:microsoft.com/office/officeart/2005/8/layout/radial4"/>
    <dgm:cxn modelId="{65D3AE42-DBCD-4F7A-8804-2959620DE971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A7E84-74F5-4C52-849D-33DC1E539F5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B67DEB6-9283-40BE-8770-7C4F140268E0}">
      <dgm:prSet phldrT="[Text]" custT="1"/>
      <dgm:spPr>
        <a:solidFill>
          <a:srgbClr val="2A700F"/>
        </a:solidFill>
      </dgm:spPr>
      <dgm:t>
        <a:bodyPr vert="horz" anchor="ctr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NZ" sz="14600" b="1" dirty="0">
              <a:latin typeface="+mj-lt"/>
            </a:rPr>
            <a:t>6+</a:t>
          </a:r>
          <a:endParaRPr lang="en-NZ" sz="14600" dirty="0">
            <a:latin typeface="+mj-lt"/>
          </a:endParaRPr>
        </a:p>
      </dgm:t>
    </dgm:pt>
    <dgm:pt modelId="{4A46F825-F2B4-4CBE-9006-4173D61CD5F1}" type="parTrans" cxnId="{B5DA3FA0-5DFE-4F4E-9E03-34BD32D1D016}">
      <dgm:prSet/>
      <dgm:spPr/>
      <dgm:t>
        <a:bodyPr/>
        <a:lstStyle/>
        <a:p>
          <a:endParaRPr lang="en-NZ"/>
        </a:p>
      </dgm:t>
    </dgm:pt>
    <dgm:pt modelId="{333C0F79-15DE-4C60-B008-5C64AB857452}" type="sibTrans" cxnId="{B5DA3FA0-5DFE-4F4E-9E03-34BD32D1D016}">
      <dgm:prSet/>
      <dgm:spPr/>
      <dgm:t>
        <a:bodyPr/>
        <a:lstStyle/>
        <a:p>
          <a:endParaRPr lang="en-NZ"/>
        </a:p>
      </dgm:t>
    </dgm:pt>
    <dgm:pt modelId="{9645C781-74F2-40C6-A236-5058D30202D9}" type="pres">
      <dgm:prSet presAssocID="{04FA7E84-74F5-4C52-849D-33DC1E539F5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20143A-7D59-4497-B77B-C9396D4F80A0}" type="pres">
      <dgm:prSet presAssocID="{DB67DEB6-9283-40BE-8770-7C4F140268E0}" presName="centerShape" presStyleLbl="node0" presStyleIdx="0" presStyleCnt="1" custScaleX="104973" custScaleY="99547" custLinFactNeighborX="-1293" custLinFactNeighborY="-294"/>
      <dgm:spPr/>
    </dgm:pt>
  </dgm:ptLst>
  <dgm:cxnLst>
    <dgm:cxn modelId="{521C0D6E-29EA-45CF-930E-8738C5371576}" type="presOf" srcId="{04FA7E84-74F5-4C52-849D-33DC1E539F5E}" destId="{9645C781-74F2-40C6-A236-5058D30202D9}" srcOrd="0" destOrd="0" presId="urn:microsoft.com/office/officeart/2005/8/layout/radial4"/>
    <dgm:cxn modelId="{B5DA3FA0-5DFE-4F4E-9E03-34BD32D1D016}" srcId="{04FA7E84-74F5-4C52-849D-33DC1E539F5E}" destId="{DB67DEB6-9283-40BE-8770-7C4F140268E0}" srcOrd="0" destOrd="0" parTransId="{4A46F825-F2B4-4CBE-9006-4173D61CD5F1}" sibTransId="{333C0F79-15DE-4C60-B008-5C64AB857452}"/>
    <dgm:cxn modelId="{356FFED8-133B-4637-9ABB-CA18FC197664}" type="presOf" srcId="{DB67DEB6-9283-40BE-8770-7C4F140268E0}" destId="{2820143A-7D59-4497-B77B-C9396D4F80A0}" srcOrd="0" destOrd="0" presId="urn:microsoft.com/office/officeart/2005/8/layout/radial4"/>
    <dgm:cxn modelId="{65D3AE42-DBCD-4F7A-8804-2959620DE971}" type="presParOf" srcId="{9645C781-74F2-40C6-A236-5058D30202D9}" destId="{2820143A-7D59-4497-B77B-C9396D4F80A0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6000" b="1" dirty="0">
              <a:latin typeface="+mj-lt"/>
            </a:rPr>
            <a:t>6</a:t>
          </a:r>
          <a:br>
            <a:rPr lang="en-NZ" sz="3600" b="1" dirty="0">
              <a:latin typeface="+mj-lt"/>
            </a:rPr>
          </a:br>
          <a:r>
            <a:rPr lang="en-NZ" sz="3600" b="1" dirty="0">
              <a:latin typeface="+mj-lt"/>
            </a:rPr>
            <a:t>HCP</a:t>
          </a: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6000" b="1" dirty="0">
              <a:latin typeface="+mj-lt"/>
            </a:rPr>
            <a:t>17</a:t>
          </a:r>
          <a:r>
            <a:rPr lang="en-NZ" sz="3600" b="1" dirty="0">
              <a:latin typeface="+mj-lt"/>
            </a:rPr>
            <a:t>HCP</a:t>
          </a: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 custLinFactNeighborX="2373" custLinFactNeighborY="4867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6000" b="1" dirty="0">
              <a:latin typeface="+mj-lt"/>
            </a:rPr>
            <a:t>11</a:t>
          </a:r>
          <a:br>
            <a:rPr lang="en-NZ" sz="3600" b="1" dirty="0">
              <a:latin typeface="+mj-lt"/>
            </a:rPr>
          </a:br>
          <a:r>
            <a:rPr lang="en-NZ" sz="3600" b="1" dirty="0">
              <a:latin typeface="+mj-lt"/>
            </a:rPr>
            <a:t>HCP</a:t>
          </a: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6000" b="1" dirty="0">
              <a:latin typeface="+mj-lt"/>
            </a:rPr>
            <a:t>15</a:t>
          </a:r>
          <a:r>
            <a:rPr lang="en-NZ" sz="3600" b="1" dirty="0">
              <a:latin typeface="+mj-lt"/>
            </a:rPr>
            <a:t>HCP</a:t>
          </a: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A09AF-00E3-4D4D-A78C-B55A0BA5CE51}" type="pres">
      <dgm:prSet presAssocID="{82D73DD3-1261-4708-A995-A0F29EA8C9BA}" presName="centerShape" presStyleLbl="node0" presStyleIdx="0" presStyleCnt="1"/>
      <dgm:spPr/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1368152" y="89"/>
          <a:ext cx="4480063" cy="4248490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710" tIns="92710" rIns="92710" bIns="92710" numCol="1" spcCol="1270" anchor="ctr" anchorCtr="0">
          <a:noAutofit/>
        </a:bodyPr>
        <a:lstStyle/>
        <a:p>
          <a:pPr marL="0" lvl="0" indent="0" algn="ctr" defTabSz="6489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NZ" sz="14600" b="1" kern="1200" dirty="0">
              <a:latin typeface="+mj-lt"/>
            </a:rPr>
            <a:t>12+</a:t>
          </a:r>
          <a:endParaRPr lang="en-NZ" sz="14600" kern="1200" dirty="0">
            <a:latin typeface="+mj-lt"/>
          </a:endParaRPr>
        </a:p>
      </dsp:txBody>
      <dsp:txXfrm>
        <a:off x="2024242" y="622266"/>
        <a:ext cx="3167883" cy="30041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0143A-7D59-4497-B77B-C9396D4F80A0}">
      <dsp:nvSpPr>
        <dsp:cNvPr id="0" name=""/>
        <dsp:cNvSpPr/>
      </dsp:nvSpPr>
      <dsp:spPr>
        <a:xfrm>
          <a:off x="1368152" y="89"/>
          <a:ext cx="4480063" cy="4248490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710" tIns="92710" rIns="92710" bIns="92710" numCol="1" spcCol="1270" anchor="ctr" anchorCtr="0">
          <a:noAutofit/>
        </a:bodyPr>
        <a:lstStyle/>
        <a:p>
          <a:pPr marL="0" lvl="0" indent="0" algn="ctr" defTabSz="6489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NZ" sz="14600" b="1" kern="1200" dirty="0">
              <a:latin typeface="+mj-lt"/>
            </a:rPr>
            <a:t>6+</a:t>
          </a:r>
          <a:endParaRPr lang="en-NZ" sz="14600" kern="1200" dirty="0">
            <a:latin typeface="+mj-lt"/>
          </a:endParaRPr>
        </a:p>
      </dsp:txBody>
      <dsp:txXfrm>
        <a:off x="2024242" y="622266"/>
        <a:ext cx="3167883" cy="30041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135729" y="766"/>
          <a:ext cx="1455087" cy="1455087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6000" b="1" kern="1200" dirty="0">
              <a:latin typeface="+mj-lt"/>
            </a:rPr>
            <a:t>6</a:t>
          </a:r>
          <a:br>
            <a:rPr lang="en-NZ" sz="3600" b="1" kern="1200" dirty="0">
              <a:latin typeface="+mj-lt"/>
            </a:rPr>
          </a:br>
          <a:r>
            <a:rPr lang="en-NZ" sz="3600" b="1" kern="1200" dirty="0">
              <a:latin typeface="+mj-lt"/>
            </a:rPr>
            <a:t>HCP</a:t>
          </a:r>
        </a:p>
      </dsp:txBody>
      <dsp:txXfrm>
        <a:off x="348822" y="213859"/>
        <a:ext cx="1028901" cy="10289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271459" y="1532"/>
          <a:ext cx="1455087" cy="1455087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6000" b="1" kern="1200" dirty="0">
              <a:latin typeface="+mj-lt"/>
            </a:rPr>
            <a:t>17</a:t>
          </a:r>
          <a:r>
            <a:rPr lang="en-NZ" sz="3600" b="1" kern="1200" dirty="0">
              <a:latin typeface="+mj-lt"/>
            </a:rPr>
            <a:t>HCP</a:t>
          </a:r>
        </a:p>
      </dsp:txBody>
      <dsp:txXfrm>
        <a:off x="484552" y="214625"/>
        <a:ext cx="1028901" cy="10289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135729" y="766"/>
          <a:ext cx="1455087" cy="1455087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6000" b="1" kern="1200" dirty="0">
              <a:latin typeface="+mj-lt"/>
            </a:rPr>
            <a:t>11</a:t>
          </a:r>
          <a:br>
            <a:rPr lang="en-NZ" sz="3600" b="1" kern="1200" dirty="0">
              <a:latin typeface="+mj-lt"/>
            </a:rPr>
          </a:br>
          <a:r>
            <a:rPr lang="en-NZ" sz="3600" b="1" kern="1200" dirty="0">
              <a:latin typeface="+mj-lt"/>
            </a:rPr>
            <a:t>HCP</a:t>
          </a:r>
        </a:p>
      </dsp:txBody>
      <dsp:txXfrm>
        <a:off x="348822" y="213859"/>
        <a:ext cx="1028901" cy="10289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135729" y="766"/>
          <a:ext cx="1455087" cy="1455087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6000" b="1" kern="1200" dirty="0">
              <a:latin typeface="+mj-lt"/>
            </a:rPr>
            <a:t>15</a:t>
          </a:r>
          <a:r>
            <a:rPr lang="en-NZ" sz="3600" b="1" kern="1200" dirty="0">
              <a:latin typeface="+mj-lt"/>
            </a:rPr>
            <a:t>HCP</a:t>
          </a:r>
        </a:p>
      </dsp:txBody>
      <dsp:txXfrm>
        <a:off x="348822" y="213859"/>
        <a:ext cx="1028901" cy="1028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Emphasise</a:t>
            </a:r>
            <a:r>
              <a:rPr lang="en-NZ" baseline="0" dirty="0"/>
              <a:t> Major / </a:t>
            </a:r>
            <a:r>
              <a:rPr lang="en-NZ" baseline="0" dirty="0" err="1"/>
              <a:t>NoTrumps</a:t>
            </a:r>
            <a:r>
              <a:rPr lang="en-NZ" baseline="0" dirty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7139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777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16634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6061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6033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1908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3811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3032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34705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738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01220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77807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38223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3905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4599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0247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28618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19037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9001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6606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5573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18.pn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0" Type="http://schemas.openxmlformats.org/officeDocument/2006/relationships/diagramData" Target="../diagrams/data4.xml"/><Relationship Id="rId4" Type="http://schemas.openxmlformats.org/officeDocument/2006/relationships/image" Target="../media/image19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0" Type="http://schemas.openxmlformats.org/officeDocument/2006/relationships/diagramData" Target="../diagrams/data6.xml"/><Relationship Id="rId4" Type="http://schemas.openxmlformats.org/officeDocument/2006/relationships/image" Target="../media/image21.png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A432DBF-FD89-4929-B4DC-FF90411F6E75}"/>
              </a:ext>
            </a:extLst>
          </p:cNvPr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1" descr="TBC 2012 logo smaller">
            <a:extLst>
              <a:ext uri="{FF2B5EF4-FFF2-40B4-BE49-F238E27FC236}">
                <a16:creationId xmlns:a16="http://schemas.microsoft.com/office/drawing/2014/main" id="{3B4F010D-F127-41CA-A0FF-7573AE6DE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Three</a:t>
            </a:r>
            <a:br>
              <a:rPr lang="en-NZ" sz="4400" b="1" dirty="0"/>
            </a:br>
            <a:br>
              <a:rPr lang="en-NZ" sz="4400" b="1" dirty="0"/>
            </a:br>
            <a:r>
              <a:rPr lang="en-NZ" sz="4400" dirty="0"/>
              <a:t>Responder’s Limit Bids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654" y="1628800"/>
            <a:ext cx="4042792" cy="44644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NZ" sz="7100" b="1" dirty="0" err="1"/>
              <a:t>N</a:t>
            </a:r>
            <a:r>
              <a:rPr lang="en-NZ" sz="4100" dirty="0" err="1"/>
              <a:t>o</a:t>
            </a:r>
            <a:r>
              <a:rPr lang="en-NZ" sz="7100" b="1" dirty="0" err="1"/>
              <a:t>T</a:t>
            </a:r>
            <a:r>
              <a:rPr lang="en-NZ" sz="4100" dirty="0" err="1"/>
              <a:t>rumps</a:t>
            </a:r>
            <a:endParaRPr lang="en-NZ" sz="4100" dirty="0"/>
          </a:p>
          <a:p>
            <a:pPr>
              <a:buNone/>
            </a:pPr>
            <a:endParaRPr lang="en-NZ" sz="4100" dirty="0"/>
          </a:p>
          <a:p>
            <a:pPr>
              <a:buNone/>
            </a:pPr>
            <a:r>
              <a:rPr lang="en-NZ" sz="7100" b="1" dirty="0"/>
              <a:t>S</a:t>
            </a:r>
            <a:r>
              <a:rPr lang="en-NZ" sz="4100" dirty="0"/>
              <a:t>pades</a:t>
            </a:r>
            <a:r>
              <a:rPr lang="en-NZ" sz="3400" dirty="0"/>
              <a:t>			</a:t>
            </a:r>
            <a:r>
              <a:rPr lang="en-NZ" sz="6900" dirty="0">
                <a:sym typeface="Symbol"/>
              </a:rPr>
              <a:t></a:t>
            </a:r>
            <a:endParaRPr lang="en-NZ" sz="5100" dirty="0"/>
          </a:p>
          <a:p>
            <a:pPr>
              <a:buNone/>
            </a:pPr>
            <a:r>
              <a:rPr lang="en-NZ" sz="7100" b="1" dirty="0"/>
              <a:t>H</a:t>
            </a:r>
            <a:r>
              <a:rPr lang="en-NZ" sz="4100" dirty="0"/>
              <a:t>earts</a:t>
            </a:r>
            <a:r>
              <a:rPr lang="en-NZ" sz="3400" dirty="0"/>
              <a:t>		         </a:t>
            </a:r>
            <a:r>
              <a:rPr lang="en-NZ" sz="6900" dirty="0">
                <a:solidFill>
                  <a:srgbClr val="C00000"/>
                </a:solidFill>
                <a:sym typeface="Symbol"/>
              </a:rPr>
              <a:t></a:t>
            </a:r>
            <a:endParaRPr lang="en-NZ" sz="5100" dirty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endParaRPr lang="en-NZ" sz="4600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100" b="1" dirty="0"/>
              <a:t>D</a:t>
            </a:r>
            <a:r>
              <a:rPr lang="en-NZ" sz="4100" dirty="0"/>
              <a:t>iamonds</a:t>
            </a:r>
            <a:r>
              <a:rPr lang="en-NZ" sz="3400" dirty="0"/>
              <a:t>		</a:t>
            </a:r>
            <a:r>
              <a:rPr lang="en-NZ" sz="6900" dirty="0">
                <a:solidFill>
                  <a:srgbClr val="C00000"/>
                </a:solidFill>
                <a:sym typeface="Symbol"/>
              </a:rPr>
              <a:t></a:t>
            </a:r>
            <a:endParaRPr lang="en-NZ" sz="3400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800" b="1" dirty="0"/>
              <a:t>C</a:t>
            </a:r>
            <a:r>
              <a:rPr lang="en-NZ" sz="4600" dirty="0"/>
              <a:t>lubs	</a:t>
            </a:r>
            <a:r>
              <a:rPr lang="en-NZ" sz="3400" dirty="0"/>
              <a:t>	          </a:t>
            </a:r>
            <a:r>
              <a:rPr lang="en-NZ" sz="6900" dirty="0">
                <a:sym typeface="Symbol"/>
              </a:rPr>
              <a:t></a:t>
            </a:r>
            <a:endParaRPr lang="en-NZ" sz="5100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3779912" y="2708920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39952" y="2307170"/>
            <a:ext cx="3826768" cy="3714117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5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</a:rPr>
              <a:t>Major suits</a:t>
            </a: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>
              <a:ln>
                <a:solidFill>
                  <a:schemeClr val="tx1"/>
                </a:solidFill>
              </a:ln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noProof="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Minor suits</a:t>
            </a:r>
            <a:endParaRPr kumimoji="0" lang="en-NZ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779912" y="4581128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4CAFCD-32E6-4B61-84C1-29CAA1BE9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52" y="965737"/>
            <a:ext cx="1455392" cy="1428723"/>
          </a:xfrm>
          <a:prstGeom prst="rect">
            <a:avLst/>
          </a:prstGeom>
        </p:spPr>
      </p:pic>
      <p:pic>
        <p:nvPicPr>
          <p:cNvPr id="4104" name="Picture 8" descr="Buy the best Greeting Cards etc online at The Bridge Shop.">
            <a:extLst>
              <a:ext uri="{FF2B5EF4-FFF2-40B4-BE49-F238E27FC236}">
                <a16:creationId xmlns:a16="http://schemas.microsoft.com/office/drawing/2014/main" id="{FD20BCD6-EEB1-42AC-BE24-AE07CD524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60"/>
          <a:stretch/>
        </p:blipFill>
        <p:spPr bwMode="auto">
          <a:xfrm>
            <a:off x="4211960" y="1680099"/>
            <a:ext cx="4543202" cy="4217882"/>
          </a:xfrm>
          <a:prstGeom prst="rect">
            <a:avLst/>
          </a:prstGeom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ac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208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3960440"/>
          </a:xfrm>
        </p:spPr>
        <p:txBody>
          <a:bodyPr>
            <a:normAutofit/>
          </a:bodyPr>
          <a:lstStyle/>
          <a:p>
            <a:pPr marL="357188" indent="-357188">
              <a:lnSpc>
                <a:spcPct val="150000"/>
              </a:lnSpc>
            </a:pPr>
            <a:r>
              <a:rPr lang="en-NZ" sz="3200" dirty="0"/>
              <a:t>A Fit is 8+ cards in one suit between the two hands</a:t>
            </a:r>
          </a:p>
          <a:p>
            <a:pPr marL="357188" indent="-357188">
              <a:lnSpc>
                <a:spcPct val="150000"/>
              </a:lnSpc>
            </a:pPr>
            <a:r>
              <a:rPr lang="en-NZ" sz="3200" dirty="0"/>
              <a:t>If there is a fit in a major suit, then this will be the trump suit</a:t>
            </a:r>
          </a:p>
          <a:p>
            <a:pPr marL="357188" indent="-357188">
              <a:lnSpc>
                <a:spcPct val="150000"/>
              </a:lnSpc>
            </a:pPr>
            <a:r>
              <a:rPr lang="en-NZ" sz="3200" dirty="0"/>
              <a:t>If there is no fit, then choose </a:t>
            </a:r>
            <a:r>
              <a:rPr lang="en-NZ" sz="3200" dirty="0" err="1"/>
              <a:t>NoTrumps</a:t>
            </a: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2656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>
                <a:solidFill>
                  <a:srgbClr val="2A700F"/>
                </a:solidFill>
              </a:rPr>
              <a:t>Basic Rules for Opening bids</a:t>
            </a:r>
            <a:endParaRPr lang="en-NZ" dirty="0">
              <a:solidFill>
                <a:srgbClr val="2A70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/>
              <a:t>You must have enough </a:t>
            </a:r>
            <a:r>
              <a:rPr lang="en-NZ" sz="3200" b="1" dirty="0"/>
              <a:t>High Card Points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55576" y="1700808"/>
          <a:ext cx="78488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60432" y="581439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056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646" y="1196752"/>
            <a:ext cx="8229600" cy="845448"/>
          </a:xfrm>
        </p:spPr>
        <p:txBody>
          <a:bodyPr>
            <a:normAutofit/>
          </a:bodyPr>
          <a:lstStyle/>
          <a:p>
            <a:r>
              <a:rPr lang="en-NZ" sz="3200" dirty="0"/>
              <a:t>You must have enough </a:t>
            </a:r>
            <a:r>
              <a:rPr lang="en-NZ" sz="3200" b="1" dirty="0">
                <a:solidFill>
                  <a:schemeClr val="tx2">
                    <a:lumMod val="75000"/>
                  </a:schemeClr>
                </a:solidFill>
              </a:rPr>
              <a:t>High Card Points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788CA16-666F-43BB-9266-7B03780A60D2}"/>
              </a:ext>
            </a:extLst>
          </p:cNvPr>
          <p:cNvGraphicFramePr/>
          <p:nvPr/>
        </p:nvGraphicFramePr>
        <p:xfrm>
          <a:off x="755576" y="1700808"/>
          <a:ext cx="78488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032"/>
            <a:ext cx="8219256" cy="4301832"/>
          </a:xfrm>
        </p:spPr>
        <p:txBody>
          <a:bodyPr>
            <a:normAutofit/>
          </a:bodyPr>
          <a:lstStyle/>
          <a:p>
            <a:pPr marL="447675" indent="-447675">
              <a:buNone/>
            </a:pPr>
            <a:r>
              <a:rPr lang="en-NZ" sz="3200" b="1" dirty="0">
                <a:solidFill>
                  <a:srgbClr val="FF0000"/>
                </a:solidFill>
              </a:rPr>
              <a:t>1.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NZ" sz="3200" b="1" dirty="0">
                <a:solidFill>
                  <a:srgbClr val="2A700F"/>
                </a:solidFill>
              </a:rPr>
              <a:t>Support</a:t>
            </a:r>
            <a:r>
              <a:rPr lang="en-NZ" sz="3200" dirty="0"/>
              <a:t> partner’s suit</a:t>
            </a:r>
          </a:p>
          <a:p>
            <a:pPr marL="447675" indent="-447675">
              <a:buNone/>
            </a:pPr>
            <a:r>
              <a:rPr lang="en-NZ" sz="3200" b="1" dirty="0">
                <a:solidFill>
                  <a:srgbClr val="FF0000"/>
                </a:solidFill>
              </a:rPr>
              <a:t>2.</a:t>
            </a:r>
            <a:r>
              <a:rPr lang="en-NZ" sz="3200" dirty="0"/>
              <a:t>	Bid a new suit (next week’s lesson)</a:t>
            </a:r>
          </a:p>
          <a:p>
            <a:pPr marL="447675" indent="-447675">
              <a:buNone/>
            </a:pPr>
            <a:r>
              <a:rPr lang="en-NZ" sz="3200" b="1" dirty="0">
                <a:solidFill>
                  <a:srgbClr val="FF0000"/>
                </a:solidFill>
              </a:rPr>
              <a:t>3.</a:t>
            </a:r>
            <a:r>
              <a:rPr lang="en-NZ" sz="3200" dirty="0"/>
              <a:t>	Bid </a:t>
            </a:r>
            <a:r>
              <a:rPr lang="en-NZ" sz="3200" b="1" dirty="0" err="1">
                <a:solidFill>
                  <a:srgbClr val="2A700F"/>
                </a:solidFill>
              </a:rPr>
              <a:t>NoTrumps</a:t>
            </a:r>
            <a:r>
              <a:rPr lang="en-NZ" sz="3200" b="1" dirty="0">
                <a:solidFill>
                  <a:srgbClr val="2A700F"/>
                </a:solidFill>
              </a:rPr>
              <a:t> … </a:t>
            </a:r>
            <a:r>
              <a:rPr lang="en-NZ" sz="3200" dirty="0"/>
              <a:t>the bid when you have no other choice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005064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You have 3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Responder’s Limit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19256" cy="1432904"/>
          </a:xfrm>
        </p:spPr>
        <p:txBody>
          <a:bodyPr>
            <a:noAutofit/>
          </a:bodyPr>
          <a:lstStyle/>
          <a:p>
            <a:pPr marL="357188" indent="-357188"/>
            <a:r>
              <a:rPr lang="en-NZ" sz="3200" b="1" dirty="0">
                <a:solidFill>
                  <a:srgbClr val="2A700F"/>
                </a:solidFill>
              </a:rPr>
              <a:t>Support</a:t>
            </a:r>
            <a:r>
              <a:rPr lang="en-NZ" sz="3200" dirty="0">
                <a:solidFill>
                  <a:srgbClr val="2A700F"/>
                </a:solidFill>
              </a:rPr>
              <a:t> </a:t>
            </a:r>
            <a:r>
              <a:rPr lang="en-NZ" sz="3200" dirty="0"/>
              <a:t>partner’s suit</a:t>
            </a:r>
          </a:p>
          <a:p>
            <a:pPr marL="357188" indent="-357188"/>
            <a:r>
              <a:rPr lang="en-NZ" sz="3200" dirty="0"/>
              <a:t>Bid </a:t>
            </a:r>
            <a:r>
              <a:rPr lang="en-NZ" sz="3200" b="1" dirty="0" err="1">
                <a:solidFill>
                  <a:srgbClr val="2A700F"/>
                </a:solidFill>
              </a:rPr>
              <a:t>NoTrumps</a:t>
            </a:r>
            <a:r>
              <a:rPr lang="en-NZ" sz="3200" b="1" dirty="0">
                <a:solidFill>
                  <a:srgbClr val="2A700F"/>
                </a:solidFill>
              </a:rPr>
              <a:t> …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dirty="0"/>
              <a:t>the bid when you have no other choice</a:t>
            </a: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618890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These are limit bids </a:t>
            </a:r>
          </a:p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… they are NOT FORCING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12" y="51053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400" b="1" dirty="0"/>
              <a:t>FIRST CHOICE:  Support Partner’s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435242"/>
            <a:ext cx="8229600" cy="1754326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3200" b="1" dirty="0"/>
              <a:t>Minimum</a:t>
            </a:r>
            <a:r>
              <a:rPr lang="en-NZ" sz="3200" dirty="0"/>
              <a:t> (6-9) … bid at the 2-level</a:t>
            </a:r>
          </a:p>
          <a:p>
            <a:pPr marL="357188" indent="-357188"/>
            <a:r>
              <a:rPr lang="en-NZ" sz="3200" b="1" dirty="0"/>
              <a:t>Nearly game </a:t>
            </a:r>
            <a:r>
              <a:rPr lang="en-NZ" sz="3200" dirty="0"/>
              <a:t>(10-12) … bid at the 3-level</a:t>
            </a:r>
          </a:p>
          <a:p>
            <a:pPr marL="357188" indent="-357188"/>
            <a:r>
              <a:rPr lang="en-NZ" sz="3200" b="1" dirty="0"/>
              <a:t>Game</a:t>
            </a:r>
            <a:r>
              <a:rPr lang="en-NZ" sz="3200" dirty="0"/>
              <a:t> (13+) … bid at the Game level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3618890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These are limit bids </a:t>
            </a:r>
          </a:p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… they are NOT FORCING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283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  <p:pic>
        <p:nvPicPr>
          <p:cNvPr id="12" name="Picture 11" descr="Lesson 3 - response to 1H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799288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71703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6 - 9 points … with a fit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79715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/>
              <a:t>Bid 2 </a:t>
            </a:r>
            <a:r>
              <a:rPr lang="en-NZ" sz="60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6000" b="1" dirty="0">
                <a:solidFill>
                  <a:srgbClr val="2A700F"/>
                </a:solidFill>
                <a:sym typeface="Symbol"/>
              </a:rPr>
              <a:t>… MINIMUM</a:t>
            </a:r>
            <a:endParaRPr lang="en-NZ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363363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10 – 12 points … with a fit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71375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/>
              <a:t>Bid 3</a:t>
            </a:r>
            <a:r>
              <a:rPr lang="en-NZ" sz="60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5400" b="1" dirty="0">
                <a:solidFill>
                  <a:srgbClr val="2A700F"/>
                </a:solidFill>
                <a:sym typeface="Symbol"/>
              </a:rPr>
              <a:t>… CLOSE TO GAME</a:t>
            </a:r>
            <a:endParaRPr lang="en-NZ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Lesson 3 - response to 1H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1443111"/>
            <a:ext cx="8016891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EE5449B-896F-4A45-AB9E-0CFE9EC9C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283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3489616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13+ points … with a fit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56973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dirty="0"/>
              <a:t>Bid 4</a:t>
            </a:r>
            <a:r>
              <a:rPr lang="en-NZ" sz="60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6000" b="1" dirty="0">
                <a:solidFill>
                  <a:srgbClr val="2A700F"/>
                </a:solidFill>
                <a:sym typeface="Symbol"/>
              </a:rPr>
              <a:t>… GAME</a:t>
            </a:r>
            <a:endParaRPr lang="en-NZ" b="1" dirty="0">
              <a:solidFill>
                <a:srgbClr val="2A700F"/>
              </a:solidFill>
            </a:endParaRPr>
          </a:p>
        </p:txBody>
      </p:sp>
      <p:pic>
        <p:nvPicPr>
          <p:cNvPr id="9" name="Picture 8" descr="Lesson 3 - response to 1H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426473"/>
            <a:ext cx="8028892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8F6C664-19D7-4970-83CB-5C6E6CE0A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Can’t bid a suit ?  Bid </a:t>
            </a:r>
            <a:r>
              <a:rPr lang="en-NZ" sz="4400" b="1" dirty="0" err="1"/>
              <a:t>NoTrumps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454" y="1628800"/>
            <a:ext cx="8229600" cy="2027616"/>
          </a:xfrm>
        </p:spPr>
        <p:txBody>
          <a:bodyPr>
            <a:normAutofit/>
          </a:bodyPr>
          <a:lstStyle/>
          <a:p>
            <a:r>
              <a:rPr lang="en-NZ" sz="3600" dirty="0"/>
              <a:t>Minimum (6-9) 		… 		bid </a:t>
            </a:r>
            <a:r>
              <a:rPr lang="en-NZ" sz="3600" b="1" dirty="0">
                <a:solidFill>
                  <a:srgbClr val="2A700F"/>
                </a:solidFill>
              </a:rPr>
              <a:t>1NT</a:t>
            </a:r>
          </a:p>
          <a:p>
            <a:r>
              <a:rPr lang="en-NZ" sz="3600" dirty="0"/>
              <a:t>Nearly game (10-12) 	… 		bid </a:t>
            </a:r>
            <a:r>
              <a:rPr lang="en-NZ" sz="3600" b="1" dirty="0">
                <a:solidFill>
                  <a:srgbClr val="2A700F"/>
                </a:solidFill>
              </a:rPr>
              <a:t>2NT</a:t>
            </a:r>
          </a:p>
          <a:p>
            <a:r>
              <a:rPr lang="en-NZ" sz="3600" dirty="0"/>
              <a:t>Game (13-15) 		… 		bid </a:t>
            </a:r>
            <a:r>
              <a:rPr lang="en-NZ" sz="3600" b="1" dirty="0">
                <a:solidFill>
                  <a:srgbClr val="2A700F"/>
                </a:solidFill>
              </a:rPr>
              <a:t>3NT</a:t>
            </a:r>
            <a:endParaRPr lang="en-NZ" sz="3200" dirty="0"/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415256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NZ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2A700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These are limit bids … </a:t>
            </a:r>
            <a:br>
              <a:rPr lang="en-NZ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2A700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NZ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2A700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they are NOT FORCING</a:t>
            </a:r>
            <a:endParaRPr lang="en-NZ" sz="40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472514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sym typeface="Symbol"/>
              </a:rPr>
              <a:t>with 6-9 points …. MUST bid 1NT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3286725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No fit in hearts</a:t>
            </a:r>
            <a:endParaRPr lang="en-NZ" dirty="0"/>
          </a:p>
        </p:txBody>
      </p:sp>
      <p:pic>
        <p:nvPicPr>
          <p:cNvPr id="9" name="Picture 8" descr="Lesson 3 - NT bid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672" y="1628800"/>
            <a:ext cx="8360664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9562CC-1E6F-FF40-9CC5-FE5127944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523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47857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sym typeface="Symbol"/>
              </a:rPr>
              <a:t>with 6-9 points …. MUST bid 1NT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338" y="353701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No fit in hearts</a:t>
            </a:r>
            <a:endParaRPr lang="en-NZ" dirty="0"/>
          </a:p>
        </p:txBody>
      </p:sp>
      <p:pic>
        <p:nvPicPr>
          <p:cNvPr id="8" name="Picture 7" descr="Lesson 3 - NT bid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867" y="1556792"/>
            <a:ext cx="8224719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ED6EBA1-2D74-4C13-95AE-07D7CE32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283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9208" y="478357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sym typeface="Symbol"/>
              </a:rPr>
              <a:t>with 10-12 points …. MUST bid 2NT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" y="3442808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No fit in hearts</a:t>
            </a:r>
            <a:endParaRPr lang="en-NZ" dirty="0"/>
          </a:p>
        </p:txBody>
      </p:sp>
      <p:pic>
        <p:nvPicPr>
          <p:cNvPr id="9" name="Picture 8" descr="Lesson 3 - NT bid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412776"/>
            <a:ext cx="7897271" cy="18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4470" y="6255854"/>
            <a:ext cx="629530" cy="629530"/>
          </a:xfrm>
          <a:prstGeom prst="rect">
            <a:avLst/>
          </a:prstGeom>
          <a:noFill/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E533459-3673-41A6-B051-565A5160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283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Partner </a:t>
            </a:r>
            <a:r>
              <a:rPr lang="en-NZ" sz="4400" b="1" dirty="0"/>
              <a:t>Opens 1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ym typeface="Symbol"/>
              </a:rPr>
              <a:t> … what do you bid?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Opener’s REBID after 2-level (6-9) raise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1424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4032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3200" kern="1200" dirty="0"/>
                        <a:t>OPENER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</a:t>
                      </a:r>
                      <a:r>
                        <a:rPr lang="en-NZ" sz="2800" baseline="0" dirty="0"/>
                        <a:t> – 15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PASS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Close to 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16 – 17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INVITE (bid</a:t>
                      </a:r>
                      <a:r>
                        <a:rPr lang="en-NZ" sz="2800" baseline="0" dirty="0"/>
                        <a:t> 3)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18 – 19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BID GAME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Opener’s REBID after 3-level raise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396044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OPENER</a:t>
                      </a:r>
                      <a:endParaRPr lang="en-NZ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Minimum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12 – 13 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PASS</a:t>
                      </a:r>
                      <a:endParaRPr lang="en-NZ" sz="3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147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GAME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14+</a:t>
                      </a:r>
                      <a:endParaRPr lang="en-NZ" sz="3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/>
                        <a:t>BID GAME</a:t>
                      </a:r>
                      <a:endParaRPr lang="en-NZ" sz="3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38" y="166786"/>
            <a:ext cx="9083352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Opening – Responding - rebidding</a:t>
            </a:r>
            <a:endParaRPr lang="en-NZ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7272" y="3501008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Responder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28301" y="769675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Opener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48B1BE-C8C1-49BB-A8FF-195A14C22ED0}"/>
              </a:ext>
            </a:extLst>
          </p:cNvPr>
          <p:cNvSpPr txBox="1"/>
          <p:nvPr/>
        </p:nvSpPr>
        <p:spPr>
          <a:xfrm>
            <a:off x="1498340" y="2505090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1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C4DB5F-9CA6-4AEC-A2E8-60F6B5A0FB69}"/>
              </a:ext>
            </a:extLst>
          </p:cNvPr>
          <p:cNvSpPr txBox="1"/>
          <p:nvPr/>
        </p:nvSpPr>
        <p:spPr>
          <a:xfrm>
            <a:off x="242501" y="5013176"/>
            <a:ext cx="2324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Respond:</a:t>
            </a:r>
            <a:endParaRPr lang="en-NZ" sz="4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41A23F-DE19-4E29-833F-0664BDACF5F2}"/>
              </a:ext>
            </a:extLst>
          </p:cNvPr>
          <p:cNvSpPr txBox="1"/>
          <p:nvPr/>
        </p:nvSpPr>
        <p:spPr>
          <a:xfrm>
            <a:off x="4283968" y="2479278"/>
            <a:ext cx="4509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Opener’s rebid:</a:t>
            </a:r>
            <a:endParaRPr lang="en-NZ" sz="4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4F05AA-E755-4820-8628-A957E31F351D}"/>
              </a:ext>
            </a:extLst>
          </p:cNvPr>
          <p:cNvSpPr txBox="1"/>
          <p:nvPr/>
        </p:nvSpPr>
        <p:spPr>
          <a:xfrm>
            <a:off x="275627" y="2505090"/>
            <a:ext cx="1488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7507BD-B3B4-43A6-A216-853BB773C99A}"/>
              </a:ext>
            </a:extLst>
          </p:cNvPr>
          <p:cNvSpPr txBox="1"/>
          <p:nvPr/>
        </p:nvSpPr>
        <p:spPr>
          <a:xfrm>
            <a:off x="2171658" y="501317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2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FBE24E-D19F-4DB6-9618-BED4F2F56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24" y="1196753"/>
            <a:ext cx="8890343" cy="114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F11006-F403-4D8A-88E8-635D5F75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90" y="3888095"/>
            <a:ext cx="8978588" cy="112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E278F4B-19A8-4B90-B71C-8389827D1C85}"/>
              </a:ext>
            </a:extLst>
          </p:cNvPr>
          <p:cNvSpPr txBox="1"/>
          <p:nvPr/>
        </p:nvSpPr>
        <p:spPr>
          <a:xfrm>
            <a:off x="7572229" y="2488707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28780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21" grpId="0"/>
      <p:bldP spid="27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81349" y="3528225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Responder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8929" y="1069571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Opener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68A736-AA5C-4F2B-A365-B3F83A03287B}"/>
              </a:ext>
            </a:extLst>
          </p:cNvPr>
          <p:cNvSpPr txBox="1"/>
          <p:nvPr/>
        </p:nvSpPr>
        <p:spPr>
          <a:xfrm>
            <a:off x="1498340" y="273473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1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A430B6-1D9C-4E32-9243-0131EDD528AB}"/>
              </a:ext>
            </a:extLst>
          </p:cNvPr>
          <p:cNvSpPr txBox="1"/>
          <p:nvPr/>
        </p:nvSpPr>
        <p:spPr>
          <a:xfrm>
            <a:off x="210545" y="4979765"/>
            <a:ext cx="2324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Respond:</a:t>
            </a:r>
            <a:endParaRPr lang="en-NZ" sz="4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8C8C0E-32EE-4500-9663-E4585DA6C533}"/>
              </a:ext>
            </a:extLst>
          </p:cNvPr>
          <p:cNvSpPr txBox="1"/>
          <p:nvPr/>
        </p:nvSpPr>
        <p:spPr>
          <a:xfrm>
            <a:off x="4283969" y="270892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Opener’s rebid:</a:t>
            </a:r>
            <a:endParaRPr lang="en-NZ" sz="4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FE1D9E-0398-4CD6-B7A9-6B6ED105E287}"/>
              </a:ext>
            </a:extLst>
          </p:cNvPr>
          <p:cNvSpPr txBox="1"/>
          <p:nvPr/>
        </p:nvSpPr>
        <p:spPr>
          <a:xfrm>
            <a:off x="275627" y="2734732"/>
            <a:ext cx="1488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7AFD6D-EE3F-4C6A-A19C-FEE422B4A7AA}"/>
              </a:ext>
            </a:extLst>
          </p:cNvPr>
          <p:cNvSpPr txBox="1"/>
          <p:nvPr/>
        </p:nvSpPr>
        <p:spPr>
          <a:xfrm>
            <a:off x="2139702" y="4979765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2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373F36B-72C8-44BD-89C7-307705D4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076"/>
            <a:ext cx="9289032" cy="780696"/>
          </a:xfrm>
        </p:spPr>
        <p:txBody>
          <a:bodyPr>
            <a:normAutofit/>
          </a:bodyPr>
          <a:lstStyle/>
          <a:p>
            <a:r>
              <a:rPr lang="en-NZ" sz="4000" b="1" dirty="0"/>
              <a:t>Opening – Responding - rebidding</a:t>
            </a:r>
            <a:endParaRPr lang="en-NZ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19C6E0-6E10-4639-8B72-3B405E5D4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77" y="1553119"/>
            <a:ext cx="8687245" cy="110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C37B5D0-836D-42D6-94EF-BF1EE094A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39" y="3921182"/>
            <a:ext cx="8676482" cy="10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4018095-11F0-4692-8F73-33771E563BF0}"/>
              </a:ext>
            </a:extLst>
          </p:cNvPr>
          <p:cNvGraphicFramePr/>
          <p:nvPr/>
        </p:nvGraphicFramePr>
        <p:xfrm>
          <a:off x="7430351" y="4818164"/>
          <a:ext cx="1726547" cy="145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426A941E-7023-4552-B11A-104CC58073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0556013"/>
              </p:ext>
            </p:extLst>
          </p:nvPr>
        </p:nvGraphicFramePr>
        <p:xfrm>
          <a:off x="7417453" y="340193"/>
          <a:ext cx="1726547" cy="145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4900EFB9-8DA9-435E-BBA3-266A627F8309}"/>
              </a:ext>
            </a:extLst>
          </p:cNvPr>
          <p:cNvSpPr txBox="1"/>
          <p:nvPr/>
        </p:nvSpPr>
        <p:spPr>
          <a:xfrm>
            <a:off x="7524328" y="2693795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3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270367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3" grpId="0"/>
      <p:bldP spid="24" grpId="0"/>
      <p:bldP spid="26" grpId="0"/>
      <p:bldGraphic spid="28" grpId="0">
        <p:bldAsOne/>
      </p:bldGraphic>
      <p:bldGraphic spid="27" grpId="0">
        <p:bldAsOne/>
      </p:bldGraphic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81349" y="3528225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Responder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8929" y="1069571"/>
            <a:ext cx="2324829" cy="585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3200" dirty="0">
                <a:solidFill>
                  <a:schemeClr val="accent6">
                    <a:lumMod val="75000"/>
                  </a:schemeClr>
                </a:solidFill>
              </a:rPr>
              <a:t>Opener</a:t>
            </a:r>
            <a:endParaRPr lang="en-NZ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68A736-AA5C-4F2B-A365-B3F83A03287B}"/>
              </a:ext>
            </a:extLst>
          </p:cNvPr>
          <p:cNvSpPr txBox="1"/>
          <p:nvPr/>
        </p:nvSpPr>
        <p:spPr>
          <a:xfrm>
            <a:off x="1498340" y="273473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1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A430B6-1D9C-4E32-9243-0131EDD528AB}"/>
              </a:ext>
            </a:extLst>
          </p:cNvPr>
          <p:cNvSpPr txBox="1"/>
          <p:nvPr/>
        </p:nvSpPr>
        <p:spPr>
          <a:xfrm>
            <a:off x="210545" y="4979765"/>
            <a:ext cx="2324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Respond:</a:t>
            </a:r>
            <a:endParaRPr lang="en-NZ" sz="4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8C8C0E-32EE-4500-9663-E4585DA6C533}"/>
              </a:ext>
            </a:extLst>
          </p:cNvPr>
          <p:cNvSpPr txBox="1"/>
          <p:nvPr/>
        </p:nvSpPr>
        <p:spPr>
          <a:xfrm>
            <a:off x="4283969" y="2708920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Opener’s rebid:</a:t>
            </a:r>
            <a:endParaRPr lang="en-NZ" sz="4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FE1D9E-0398-4CD6-B7A9-6B6ED105E287}"/>
              </a:ext>
            </a:extLst>
          </p:cNvPr>
          <p:cNvSpPr txBox="1"/>
          <p:nvPr/>
        </p:nvSpPr>
        <p:spPr>
          <a:xfrm>
            <a:off x="275627" y="2734732"/>
            <a:ext cx="1488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Open: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7AFD6D-EE3F-4C6A-A19C-FEE422B4A7AA}"/>
              </a:ext>
            </a:extLst>
          </p:cNvPr>
          <p:cNvSpPr txBox="1"/>
          <p:nvPr/>
        </p:nvSpPr>
        <p:spPr>
          <a:xfrm>
            <a:off x="2139702" y="4979765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3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373F36B-72C8-44BD-89C7-307705D4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27816"/>
            <a:ext cx="8229600" cy="780696"/>
          </a:xfrm>
        </p:spPr>
        <p:txBody>
          <a:bodyPr>
            <a:noAutofit/>
          </a:bodyPr>
          <a:lstStyle/>
          <a:p>
            <a:r>
              <a:rPr lang="en-NZ" sz="4000" b="1" dirty="0"/>
              <a:t>Opening – Responding - rebidding</a:t>
            </a:r>
            <a:endParaRPr lang="en-NZ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E087A-B3F7-498E-B1CE-74376FF8A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5" y="3923640"/>
            <a:ext cx="8639976" cy="10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9C41C2D-F6D5-4879-8222-CFA9294DBD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1"/>
          <a:stretch/>
        </p:blipFill>
        <p:spPr bwMode="auto">
          <a:xfrm>
            <a:off x="107504" y="1539371"/>
            <a:ext cx="8685437" cy="107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4018095-11F0-4692-8F73-33771E563BF0}"/>
              </a:ext>
            </a:extLst>
          </p:cNvPr>
          <p:cNvGraphicFramePr/>
          <p:nvPr/>
        </p:nvGraphicFramePr>
        <p:xfrm>
          <a:off x="7430351" y="4818164"/>
          <a:ext cx="1726547" cy="145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426A941E-7023-4552-B11A-104CC58073BA}"/>
              </a:ext>
            </a:extLst>
          </p:cNvPr>
          <p:cNvGraphicFramePr/>
          <p:nvPr/>
        </p:nvGraphicFramePr>
        <p:xfrm>
          <a:off x="7417453" y="340193"/>
          <a:ext cx="1726547" cy="145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0C32861-17E3-429A-96D3-72EAE825B289}"/>
              </a:ext>
            </a:extLst>
          </p:cNvPr>
          <p:cNvSpPr txBox="1"/>
          <p:nvPr/>
        </p:nvSpPr>
        <p:spPr>
          <a:xfrm>
            <a:off x="7524329" y="2702065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4</a:t>
            </a:r>
            <a:r>
              <a:rPr lang="en-NZ" sz="4000" dirty="0">
                <a:solidFill>
                  <a:srgbClr val="FF0000"/>
                </a:solidFill>
                <a:sym typeface="Symbol"/>
              </a:rPr>
              <a:t></a:t>
            </a: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41572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3" grpId="0"/>
      <p:bldP spid="24" grpId="0"/>
      <p:bldP spid="26" grpId="0"/>
      <p:bldGraphic spid="28" grpId="0">
        <p:bldAsOne/>
      </p:bldGraphic>
      <p:bldGraphic spid="27" grpId="0">
        <p:bldAsOne/>
      </p:bldGraphic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Opener’s REBID after 1NT response (6-9)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268760"/>
          <a:ext cx="7560840" cy="415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OPENER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</a:t>
                      </a:r>
                      <a:r>
                        <a:rPr lang="en-NZ" sz="2800" baseline="0" dirty="0"/>
                        <a:t> – 15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/>
                        <a:t>Pass</a:t>
                      </a:r>
                    </a:p>
                    <a:p>
                      <a:pPr algn="ctr"/>
                      <a:r>
                        <a:rPr lang="en-NZ" sz="2000" dirty="0"/>
                        <a:t>Bid lower</a:t>
                      </a:r>
                      <a:r>
                        <a:rPr lang="en-NZ" sz="2000" baseline="0" dirty="0"/>
                        <a:t> new suit </a:t>
                      </a:r>
                    </a:p>
                    <a:p>
                      <a:pPr algn="ctr"/>
                      <a:r>
                        <a:rPr lang="en-NZ" sz="2000" baseline="0" dirty="0"/>
                        <a:t>Rebid own suit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Close to 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16 – 17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/>
                        <a:t>Bid new suit</a:t>
                      </a:r>
                    </a:p>
                    <a:p>
                      <a:pPr algn="ctr"/>
                      <a:r>
                        <a:rPr lang="en-NZ" sz="2000" dirty="0"/>
                        <a:t>Bid 2NT</a:t>
                      </a:r>
                    </a:p>
                    <a:p>
                      <a:pPr algn="ctr"/>
                      <a:r>
                        <a:rPr lang="en-NZ" sz="2000" dirty="0"/>
                        <a:t>Jump in own suit</a:t>
                      </a:r>
                      <a:r>
                        <a:rPr lang="en-NZ" sz="2000" baseline="0" dirty="0"/>
                        <a:t> (6+)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18 – 19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BID GAME</a:t>
                      </a:r>
                    </a:p>
                    <a:p>
                      <a:pPr algn="ctr"/>
                      <a:r>
                        <a:rPr lang="en-NZ" sz="2000" dirty="0"/>
                        <a:t>Bid 3NT </a:t>
                      </a:r>
                    </a:p>
                    <a:p>
                      <a:pPr algn="ctr"/>
                      <a:r>
                        <a:rPr lang="en-NZ" sz="2000" dirty="0"/>
                        <a:t>Bid 4 Major (6+)</a:t>
                      </a:r>
                      <a:endParaRPr lang="en-NZ" sz="20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3528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b="1" dirty="0"/>
              <a:t>Opener’s REBID after 2NT response (10-12)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19256" cy="199757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1196752"/>
          <a:ext cx="7560840" cy="4032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299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OPENER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HCP</a:t>
                      </a:r>
                      <a:endParaRPr lang="en-NZ" sz="32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ACTION</a:t>
                      </a:r>
                      <a:endParaRPr lang="en-NZ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2996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Minimum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</a:t>
                      </a:r>
                      <a:r>
                        <a:rPr lang="en-NZ" sz="2800" baseline="0" dirty="0"/>
                        <a:t> – 13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/>
                        <a:t>Pass</a:t>
                      </a:r>
                    </a:p>
                    <a:p>
                      <a:pPr algn="ctr"/>
                      <a:r>
                        <a:rPr lang="en-NZ" sz="2000" baseline="0" dirty="0"/>
                        <a:t>Rebid own suit (6+)</a:t>
                      </a:r>
                      <a:endParaRPr lang="en-NZ" sz="28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6456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GAME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14 +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/>
                        <a:t>Bid new suit</a:t>
                      </a:r>
                    </a:p>
                    <a:p>
                      <a:pPr algn="ctr"/>
                      <a:r>
                        <a:rPr lang="en-NZ" sz="2000" dirty="0"/>
                        <a:t>Bid 3NT </a:t>
                      </a:r>
                    </a:p>
                    <a:p>
                      <a:pPr algn="ctr"/>
                      <a:r>
                        <a:rPr lang="en-NZ" sz="2000" dirty="0"/>
                        <a:t>Bid 4 Major (6+)</a:t>
                      </a:r>
                      <a:endParaRPr lang="en-NZ" sz="20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any questions please ask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123728" y="414908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number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401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9118</TotalTime>
  <Words>699</Words>
  <Application>Microsoft Office PowerPoint</Application>
  <PresentationFormat>On-screen Show (4:3)</PresentationFormat>
  <Paragraphs>267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Bigshoulders</vt:lpstr>
      <vt:lpstr>Calibri</vt:lpstr>
      <vt:lpstr>Gill Sans MT</vt:lpstr>
      <vt:lpstr>Wingdings 2</vt:lpstr>
      <vt:lpstr>Office Theme</vt:lpstr>
      <vt:lpstr>PowerPoint Presentation</vt:lpstr>
      <vt:lpstr>Lesson Three  Responder’s Limit Bids</vt:lpstr>
      <vt:lpstr>Ranking of the Suits</vt:lpstr>
      <vt:lpstr>Finding a Fit</vt:lpstr>
      <vt:lpstr>Basic Rules for Opening bids</vt:lpstr>
      <vt:lpstr>Basic Rules for Responder’s bids</vt:lpstr>
      <vt:lpstr>Basic Rules for Responder’s bids</vt:lpstr>
      <vt:lpstr>Responder’s Limit bids</vt:lpstr>
      <vt:lpstr>FIRST CHOICE:  Support Partner’s suit</vt:lpstr>
      <vt:lpstr>Partner Opens 1 … what do you bid?</vt:lpstr>
      <vt:lpstr>Partner Opens 1 … what do you bid?</vt:lpstr>
      <vt:lpstr>Partner Opens 1 … what do you bid?</vt:lpstr>
      <vt:lpstr>Can’t bid a suit ?  Bid NoTrumps</vt:lpstr>
      <vt:lpstr>Partner Opens 1 … what do you bid?</vt:lpstr>
      <vt:lpstr>Partner Opens 1 … what do you bid?</vt:lpstr>
      <vt:lpstr>Partner Opens 1 … what do you bid?</vt:lpstr>
      <vt:lpstr>Opener’s REBID after 2-level (6-9) raise</vt:lpstr>
      <vt:lpstr>Opener’s REBID after 3-level raise</vt:lpstr>
      <vt:lpstr>Opening – Responding - rebidding</vt:lpstr>
      <vt:lpstr>Opening – Responding - rebidding</vt:lpstr>
      <vt:lpstr>Opening – Responding - rebidding</vt:lpstr>
      <vt:lpstr>Opener’s REBID after 1NT response (6-9)</vt:lpstr>
      <vt:lpstr>Opener’s REBID after 2NT response (10-12)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262</cp:revision>
  <dcterms:created xsi:type="dcterms:W3CDTF">2013-02-20T01:53:33Z</dcterms:created>
  <dcterms:modified xsi:type="dcterms:W3CDTF">2023-02-04T02:32:59Z</dcterms:modified>
</cp:coreProperties>
</file>