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1"/>
  </p:notesMasterIdLst>
  <p:handoutMasterIdLst>
    <p:handoutMasterId r:id="rId12"/>
  </p:handoutMasterIdLst>
  <p:sldIdLst>
    <p:sldId id="418" r:id="rId2"/>
    <p:sldId id="457" r:id="rId3"/>
    <p:sldId id="463" r:id="rId4"/>
    <p:sldId id="279" r:id="rId5"/>
    <p:sldId id="458" r:id="rId6"/>
    <p:sldId id="461" r:id="rId7"/>
    <p:sldId id="459" r:id="rId8"/>
    <p:sldId id="460" r:id="rId9"/>
    <p:sldId id="462" r:id="rId1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12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5" d="100"/>
        <a:sy n="135" d="100"/>
      </p:scale>
      <p:origin x="0" y="-16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12/11/2023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12/11/2023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/>
              <a:t>Demonstrate</a:t>
            </a:r>
            <a:r>
              <a:rPr lang="en-NZ" baseline="0" dirty="0"/>
              <a:t> playing of cards … get them to play one board … no interference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0" name="Picture 9" descr="Untitled-4.jpg">
            <a:extLst>
              <a:ext uri="{FF2B5EF4-FFF2-40B4-BE49-F238E27FC236}">
                <a16:creationId xmlns:a16="http://schemas.microsoft.com/office/drawing/2014/main" id="{DF918310-8E32-44D9-A7D0-98FE8EB663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  <p:pic>
        <p:nvPicPr>
          <p:cNvPr id="12" name="Picture 11" descr="NZ BRIDGE_logo1_tagline_.jpg">
            <a:extLst>
              <a:ext uri="{FF2B5EF4-FFF2-40B4-BE49-F238E27FC236}">
                <a16:creationId xmlns:a16="http://schemas.microsoft.com/office/drawing/2014/main" id="{12866200-2B4D-4185-99FE-EDD5D4EE55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20272" y="331891"/>
            <a:ext cx="1854708" cy="132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11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 descr="Untitled-4.jpg">
            <a:extLst>
              <a:ext uri="{FF2B5EF4-FFF2-40B4-BE49-F238E27FC236}">
                <a16:creationId xmlns:a16="http://schemas.microsoft.com/office/drawing/2014/main" id="{7BB14766-940C-4D8F-AE91-439EFD13F7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486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2" name="Picture 11" descr="Untitled-4.jpg">
            <a:extLst>
              <a:ext uri="{FF2B5EF4-FFF2-40B4-BE49-F238E27FC236}">
                <a16:creationId xmlns:a16="http://schemas.microsoft.com/office/drawing/2014/main" id="{B9FEBD6F-74D7-4777-BA07-A610D79C3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  <p:pic>
        <p:nvPicPr>
          <p:cNvPr id="13" name="Picture 12" descr="NZ BRIDGE_logo1_tagline_.jpg">
            <a:extLst>
              <a:ext uri="{FF2B5EF4-FFF2-40B4-BE49-F238E27FC236}">
                <a16:creationId xmlns:a16="http://schemas.microsoft.com/office/drawing/2014/main" id="{708690C1-AFF0-48FA-A7B8-CEBA393A23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020272" y="331891"/>
            <a:ext cx="1854708" cy="132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75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942" y="36353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3" name="Picture 12" descr="Untitled-4.jpg">
            <a:extLst>
              <a:ext uri="{FF2B5EF4-FFF2-40B4-BE49-F238E27FC236}">
                <a16:creationId xmlns:a16="http://schemas.microsoft.com/office/drawing/2014/main" id="{FD8DBC25-1B82-469A-B71B-DDFE2CDD2E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143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5" name="Picture 14" descr="Untitled-4.jpg">
            <a:extLst>
              <a:ext uri="{FF2B5EF4-FFF2-40B4-BE49-F238E27FC236}">
                <a16:creationId xmlns:a16="http://schemas.microsoft.com/office/drawing/2014/main" id="{9A51BA8B-D3F5-417E-A8BA-F6250C66E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30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1" name="Picture 10" descr="Untitled-4.jpg">
            <a:extLst>
              <a:ext uri="{FF2B5EF4-FFF2-40B4-BE49-F238E27FC236}">
                <a16:creationId xmlns:a16="http://schemas.microsoft.com/office/drawing/2014/main" id="{ED300A10-5C28-4B2D-952C-DE125ED0EA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11/12/2023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0" name="Picture 9" descr="Untitled-4.jpg">
            <a:extLst>
              <a:ext uri="{FF2B5EF4-FFF2-40B4-BE49-F238E27FC236}">
                <a16:creationId xmlns:a16="http://schemas.microsoft.com/office/drawing/2014/main" id="{4B0A4F20-3B62-4CE6-92BC-3759C910D8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99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136" y="107528"/>
            <a:ext cx="8229600" cy="73161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252A03B-2D42-4DAE-8460-CF96145A8DF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5136" y="1340107"/>
            <a:ext cx="8229600" cy="4758684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B14CF1-AB9B-4870-9E5C-AD8F31C7F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322" y="836559"/>
            <a:ext cx="8229600" cy="31961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Master text style</a:t>
            </a:r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E39551A5-770E-3978-ED85-9963EA081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0" y="6415823"/>
            <a:ext cx="6339374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ubtitle 1">
            <a:extLst>
              <a:ext uri="{FF2B5EF4-FFF2-40B4-BE49-F238E27FC236}">
                <a16:creationId xmlns:a16="http://schemas.microsoft.com/office/drawing/2014/main" id="{598A6424-24D4-9A7A-503B-1810D9718646}"/>
              </a:ext>
            </a:extLst>
          </p:cNvPr>
          <p:cNvSpPr txBox="1">
            <a:spLocks/>
          </p:cNvSpPr>
          <p:nvPr userDrawn="1"/>
        </p:nvSpPr>
        <p:spPr>
          <a:xfrm>
            <a:off x="44111" y="6507727"/>
            <a:ext cx="1050635" cy="2136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7C878E"/>
                </a:solidFill>
                <a:latin typeface="Helvetica Neue"/>
                <a:cs typeface="Helvetica Neue"/>
              </a:rPr>
              <a:t>Powered by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D6880F-98FC-C70E-7434-35DAC835CC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10" y="6447989"/>
            <a:ext cx="1213734" cy="39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91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en-NZ" sz="4000" b="1" dirty="0">
                <a:solidFill>
                  <a:schemeClr val="accent5"/>
                </a:solidFill>
              </a:rPr>
              <a:t>Review of NZ Bridge Material</a:t>
            </a:r>
            <a:endParaRPr lang="en-NZ" sz="2800" dirty="0">
              <a:solidFill>
                <a:schemeClr val="accent5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D40778-2332-4070-84F5-77B4C31DBB4E}"/>
              </a:ext>
            </a:extLst>
          </p:cNvPr>
          <p:cNvSpPr txBox="1">
            <a:spLocks/>
          </p:cNvSpPr>
          <p:nvPr/>
        </p:nvSpPr>
        <p:spPr>
          <a:xfrm>
            <a:off x="457200" y="2272736"/>
            <a:ext cx="4834880" cy="281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NZ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806E7C-2304-19EA-814F-7C9E3AA16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41344"/>
            <a:ext cx="7886700" cy="5135619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Beginners, Improvers and Intermediate lessons</a:t>
            </a:r>
          </a:p>
          <a:p>
            <a:r>
              <a:rPr lang="en-US" b="1" dirty="0">
                <a:solidFill>
                  <a:srgbClr val="0070C0"/>
                </a:solidFill>
              </a:rPr>
              <a:t>PowerPoints, Videos, Student Notes, Teacher Notes, Hands &amp; Dealer Files, Quizzes</a:t>
            </a:r>
          </a:p>
          <a:p>
            <a:r>
              <a:rPr lang="en-US" b="1" dirty="0">
                <a:solidFill>
                  <a:srgbClr val="0070C0"/>
                </a:solidFill>
              </a:rPr>
              <a:t>Bidding Cheat Sheet, </a:t>
            </a:r>
            <a:r>
              <a:rPr lang="en-US" b="1" dirty="0" err="1">
                <a:solidFill>
                  <a:srgbClr val="0070C0"/>
                </a:solidFill>
              </a:rPr>
              <a:t>etc</a:t>
            </a:r>
            <a:r>
              <a:rPr lang="en-US" b="1" dirty="0">
                <a:solidFill>
                  <a:srgbClr val="0070C0"/>
                </a:solidFill>
              </a:rPr>
              <a:t>, </a:t>
            </a:r>
            <a:r>
              <a:rPr lang="en-US" b="1" dirty="0" err="1">
                <a:solidFill>
                  <a:srgbClr val="0070C0"/>
                </a:solidFill>
              </a:rPr>
              <a:t>etc</a:t>
            </a:r>
            <a:endParaRPr lang="en-US" b="1" dirty="0">
              <a:solidFill>
                <a:srgbClr val="0070C0"/>
              </a:solidFill>
            </a:endParaRPr>
          </a:p>
          <a:p>
            <a:r>
              <a:rPr lang="en-US" b="1" dirty="0">
                <a:solidFill>
                  <a:srgbClr val="0070C0"/>
                </a:solidFill>
              </a:rPr>
              <a:t>Very well received, recommended by many other NBOs (IP issues being addressed!)</a:t>
            </a:r>
          </a:p>
          <a:p>
            <a:r>
              <a:rPr lang="en-US" b="1" dirty="0">
                <a:solidFill>
                  <a:srgbClr val="FF0000"/>
                </a:solidFill>
              </a:rPr>
              <a:t>Aspects of play and </a:t>
            </a:r>
            <a:r>
              <a:rPr lang="en-US" b="1" dirty="0" err="1">
                <a:solidFill>
                  <a:srgbClr val="FF0000"/>
                </a:solidFill>
              </a:rPr>
              <a:t>defence</a:t>
            </a:r>
            <a:r>
              <a:rPr lang="en-US" b="1" dirty="0">
                <a:solidFill>
                  <a:srgbClr val="FF0000"/>
                </a:solidFill>
              </a:rPr>
              <a:t> are incorporated in “Tips” rather than full stand-alone lessons</a:t>
            </a:r>
          </a:p>
          <a:p>
            <a:r>
              <a:rPr lang="en-US" b="1" dirty="0">
                <a:solidFill>
                  <a:srgbClr val="FF0000"/>
                </a:solidFill>
              </a:rPr>
              <a:t>Some material difficult to track down</a:t>
            </a:r>
          </a:p>
          <a:p>
            <a:endParaRPr lang="en-GB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D4E78-0807-B6F4-E423-F31DD7713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Responses to Club Survey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E27AA-D080-FA9A-8E8A-D3208ACC0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825625"/>
            <a:ext cx="8352928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Generally very positive about material provided</a:t>
            </a:r>
          </a:p>
          <a:p>
            <a:r>
              <a:rPr lang="en-US" dirty="0">
                <a:solidFill>
                  <a:srgbClr val="0070C0"/>
                </a:solidFill>
              </a:rPr>
              <a:t>Most popular were hand records, least videos</a:t>
            </a:r>
          </a:p>
          <a:p>
            <a:r>
              <a:rPr lang="en-US" dirty="0">
                <a:solidFill>
                  <a:srgbClr val="0070C0"/>
                </a:solidFill>
              </a:rPr>
              <a:t>More say too complex/fast rather than reverse</a:t>
            </a:r>
          </a:p>
          <a:p>
            <a:r>
              <a:rPr lang="en-US" dirty="0">
                <a:solidFill>
                  <a:srgbClr val="0070C0"/>
                </a:solidFill>
              </a:rPr>
              <a:t>Many say edit/add/simplify material</a:t>
            </a:r>
          </a:p>
          <a:p>
            <a:r>
              <a:rPr lang="en-US" dirty="0">
                <a:solidFill>
                  <a:srgbClr val="0070C0"/>
                </a:solidFill>
              </a:rPr>
              <a:t>Many mention Stayman as requested extra, few Gerber</a:t>
            </a:r>
          </a:p>
          <a:p>
            <a:r>
              <a:rPr lang="en-US" dirty="0">
                <a:solidFill>
                  <a:srgbClr val="0070C0"/>
                </a:solidFill>
              </a:rPr>
              <a:t>Some minor editing required</a:t>
            </a:r>
          </a:p>
          <a:p>
            <a:r>
              <a:rPr lang="en-US" dirty="0">
                <a:solidFill>
                  <a:srgbClr val="0070C0"/>
                </a:solidFill>
              </a:rPr>
              <a:t>Slightly more teach suit opening first rather than 1NT</a:t>
            </a:r>
          </a:p>
          <a:p>
            <a:r>
              <a:rPr lang="en-US" dirty="0">
                <a:solidFill>
                  <a:srgbClr val="0070C0"/>
                </a:solidFill>
              </a:rPr>
              <a:t>No widespread demand for Standard American</a:t>
            </a:r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40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Placeholder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0301740"/>
              </p:ext>
            </p:extLst>
          </p:nvPr>
        </p:nvGraphicFramePr>
        <p:xfrm>
          <a:off x="123322" y="980728"/>
          <a:ext cx="8897357" cy="5279515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271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10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10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1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10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10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105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70747"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DON'T USE THEM/REFER TO THEM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Provide but don’t REFER TO THEM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USE THEM BUT MAKE LOTS OF MY OWN CHANGES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USE THEM AS PROVIDED BY NZ BRIDGE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COULDN'T DO MY LESSONS WITHOUT THIS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WEIGHTED AVERAGE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8237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NZ Bridge Beginner Power points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23.33%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13.33%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20.0%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20.0%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23.33%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3.07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0226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NZ Bridge Student Lesson notes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6.45%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6.45%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3.23%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51.61%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32.26%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3.97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8181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Teacher Lesson notes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30.0%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0%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20.0%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40.0%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10.0%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660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Quizzes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16.67%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20.0%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3.33%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40.0%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20.0%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3.27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693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Practice hands and dealer files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3.23%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0%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0%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38.71%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58.06%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4.48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3526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Jane's videos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30.0%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36.67%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0%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16.67%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6.67%
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2.26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9630F7AA-3B28-0945-02B5-C8C84288E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115136" y="44625"/>
            <a:ext cx="8129272" cy="62904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0BD3B56-9ED5-F779-6F58-AEB816ECCC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0000" lnSpcReduction="20000"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746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15136" y="107528"/>
            <a:ext cx="7985256" cy="503903"/>
          </a:xfrm>
        </p:spPr>
        <p:txBody>
          <a:bodyPr>
            <a:normAutofit fontScale="90000"/>
          </a:bodyPr>
          <a:lstStyle/>
          <a:p>
            <a:endParaRPr dirty="0"/>
          </a:p>
        </p:txBody>
      </p:sp>
      <p:graphicFrame>
        <p:nvGraphicFramePr>
          <p:cNvPr id="4" name="Table Placeholder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3932789"/>
              </p:ext>
            </p:extLst>
          </p:nvPr>
        </p:nvGraphicFramePr>
        <p:xfrm>
          <a:off x="0" y="1831718"/>
          <a:ext cx="9108504" cy="418957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1385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8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85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85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85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85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85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385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84833">
                <a:tc>
                  <a:txBody>
                    <a:bodyPr/>
                    <a:lstStyle/>
                    <a:p>
                      <a:pPr algn="l"/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STRONGLY AGAINST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AGAINST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NEUTRAL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SUPPORT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STRONGLY SUPPORT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WEIGHTED AVERAGE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4265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online supervised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6.90%
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17.24%
5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27.59%
8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24.14%
7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24.14%
7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3.41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4265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Early beginner lessons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6.90%
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20.69%
6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37.93%
11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24.14%
7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10.34%
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3.10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4265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Later beginner lessons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3.45%
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20.69%
6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27.59%
8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37.93%
11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10.34%
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3.31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4265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'virtual' club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10.34%
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27.59%
8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37.93%
11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13.79%
4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10.34%
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2.86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87677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online intermediate /improver sessions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0%
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13.79%
4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20.69%
6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37.93%
11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27.59%
8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3.79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C5CE29-BFE8-E61F-5F59-0B89280868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flipV="1">
            <a:off x="123322" y="332656"/>
            <a:ext cx="8229600" cy="50390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D4E78-0807-B6F4-E423-F31DD7713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Review of Other Providers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E27AA-D080-FA9A-8E8A-D3208ACC0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047806" cy="4351338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English Bridge Union (professional teaching unit)</a:t>
            </a:r>
          </a:p>
          <a:p>
            <a:r>
              <a:rPr lang="en-US" dirty="0" err="1">
                <a:solidFill>
                  <a:srgbClr val="0070C0"/>
                </a:solidFill>
              </a:rPr>
              <a:t>BridgeBee</a:t>
            </a:r>
            <a:r>
              <a:rPr lang="en-US" dirty="0">
                <a:solidFill>
                  <a:srgbClr val="0070C0"/>
                </a:solidFill>
              </a:rPr>
              <a:t>, RealBridge, </a:t>
            </a:r>
            <a:r>
              <a:rPr lang="en-US" dirty="0" err="1">
                <a:solidFill>
                  <a:srgbClr val="0070C0"/>
                </a:solidFill>
              </a:rPr>
              <a:t>NoFear</a:t>
            </a:r>
            <a:r>
              <a:rPr lang="en-US" dirty="0">
                <a:solidFill>
                  <a:srgbClr val="0070C0"/>
                </a:solidFill>
              </a:rPr>
              <a:t> Bridge, BBO and many other commercial outfits</a:t>
            </a:r>
          </a:p>
          <a:p>
            <a:r>
              <a:rPr lang="en-US" dirty="0">
                <a:solidFill>
                  <a:srgbClr val="0070C0"/>
                </a:solidFill>
              </a:rPr>
              <a:t>Many other providers start with </a:t>
            </a:r>
            <a:r>
              <a:rPr lang="en-US" dirty="0" err="1">
                <a:solidFill>
                  <a:srgbClr val="0070C0"/>
                </a:solidFill>
              </a:rPr>
              <a:t>MiniBridge</a:t>
            </a:r>
            <a:r>
              <a:rPr lang="en-US" dirty="0">
                <a:solidFill>
                  <a:srgbClr val="0070C0"/>
                </a:solidFill>
              </a:rPr>
              <a:t>, especially playing hands, rather than bidding</a:t>
            </a:r>
          </a:p>
          <a:p>
            <a:r>
              <a:rPr lang="en-US" dirty="0">
                <a:solidFill>
                  <a:srgbClr val="0070C0"/>
                </a:solidFill>
              </a:rPr>
              <a:t>Most start with 1NT when beginning bidding</a:t>
            </a:r>
          </a:p>
          <a:p>
            <a:r>
              <a:rPr lang="en-US" dirty="0">
                <a:solidFill>
                  <a:srgbClr val="0070C0"/>
                </a:solidFill>
              </a:rPr>
              <a:t>Few NBOs have fully operational online programmes</a:t>
            </a:r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028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D4E78-0807-B6F4-E423-F31DD7713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365126"/>
            <a:ext cx="8856984" cy="1325563"/>
          </a:xfrm>
        </p:spPr>
        <p:txBody>
          <a:bodyPr/>
          <a:lstStyle/>
          <a:p>
            <a:pPr algn="ctr"/>
            <a:r>
              <a:rPr lang="en-US" b="1" dirty="0"/>
              <a:t>What should we attempt for Beginners?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E27AA-D080-FA9A-8E8A-D3208ACC0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Spark enthusiasm to continue learning rather than trying to cover everything</a:t>
            </a:r>
          </a:p>
          <a:p>
            <a:r>
              <a:rPr lang="en-US" dirty="0">
                <a:solidFill>
                  <a:srgbClr val="0070C0"/>
                </a:solidFill>
              </a:rPr>
              <a:t>Encourage camaraderie and socialization, before and after lessons if possible</a:t>
            </a:r>
          </a:p>
          <a:p>
            <a:r>
              <a:rPr lang="en-US" dirty="0">
                <a:solidFill>
                  <a:srgbClr val="0070C0"/>
                </a:solidFill>
              </a:rPr>
              <a:t>Provide enough information to participate fully in the game without overwhelming newbies</a:t>
            </a:r>
          </a:p>
          <a:p>
            <a:r>
              <a:rPr lang="en-US" dirty="0">
                <a:solidFill>
                  <a:srgbClr val="0070C0"/>
                </a:solidFill>
              </a:rPr>
              <a:t>Provide a structured overall pathway for Beginners, Improvers and eventually into club play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63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D4E78-0807-B6F4-E423-F31DD7713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What we do in a 24 board session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E27AA-D080-FA9A-8E8A-D3208ACC0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>
                <a:solidFill>
                  <a:srgbClr val="0070C0"/>
                </a:solidFill>
              </a:rPr>
              <a:t>Declare 6 times.</a:t>
            </a:r>
          </a:p>
          <a:p>
            <a:pPr lvl="0"/>
            <a:r>
              <a:rPr lang="en-GB" dirty="0">
                <a:solidFill>
                  <a:srgbClr val="0070C0"/>
                </a:solidFill>
              </a:rPr>
              <a:t>Opening leader 6 times.</a:t>
            </a:r>
          </a:p>
          <a:p>
            <a:pPr lvl="0"/>
            <a:r>
              <a:rPr lang="en-GB" dirty="0">
                <a:solidFill>
                  <a:srgbClr val="0070C0"/>
                </a:solidFill>
              </a:rPr>
              <a:t>Defend a hand 12 times.</a:t>
            </a:r>
          </a:p>
          <a:p>
            <a:pPr lvl="0"/>
            <a:r>
              <a:rPr lang="en-GB" dirty="0">
                <a:solidFill>
                  <a:srgbClr val="0070C0"/>
                </a:solidFill>
              </a:rPr>
              <a:t>Uncontested auction about 9 times.</a:t>
            </a:r>
          </a:p>
          <a:p>
            <a:pPr lvl="0"/>
            <a:r>
              <a:rPr lang="en-GB" dirty="0">
                <a:solidFill>
                  <a:srgbClr val="0070C0"/>
                </a:solidFill>
              </a:rPr>
              <a:t>Contested auction about 15 times.</a:t>
            </a:r>
          </a:p>
          <a:p>
            <a:pPr lvl="0"/>
            <a:r>
              <a:rPr lang="en-GB" dirty="0">
                <a:solidFill>
                  <a:srgbClr val="0070C0"/>
                </a:solidFill>
              </a:rPr>
              <a:t>You will not open either 2 clubs or 2 no trumps.</a:t>
            </a:r>
          </a:p>
          <a:p>
            <a:pPr lvl="0"/>
            <a:r>
              <a:rPr lang="en-GB" dirty="0" err="1">
                <a:solidFill>
                  <a:srgbClr val="0070C0"/>
                </a:solidFill>
              </a:rPr>
              <a:t>Preemptive</a:t>
            </a:r>
            <a:r>
              <a:rPr lang="en-GB" dirty="0">
                <a:solidFill>
                  <a:srgbClr val="0070C0"/>
                </a:solidFill>
              </a:rPr>
              <a:t> bids?  Not sure</a:t>
            </a:r>
          </a:p>
          <a:p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76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D4E78-0807-B6F4-E423-F31DD7713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Ways to accommodate these points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E27AA-D080-FA9A-8E8A-D3208ACC0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Reorder the current Beginners’ material, retaining most of the current well-structured lessons</a:t>
            </a:r>
          </a:p>
          <a:p>
            <a:r>
              <a:rPr lang="en-US" dirty="0">
                <a:solidFill>
                  <a:srgbClr val="0070C0"/>
                </a:solidFill>
              </a:rPr>
              <a:t>Start with 2/3 sessions of </a:t>
            </a:r>
            <a:r>
              <a:rPr lang="en-US" dirty="0" err="1">
                <a:solidFill>
                  <a:srgbClr val="0070C0"/>
                </a:solidFill>
              </a:rPr>
              <a:t>MiniBridge</a:t>
            </a:r>
            <a:r>
              <a:rPr lang="en-US" dirty="0">
                <a:solidFill>
                  <a:srgbClr val="0070C0"/>
                </a:solidFill>
              </a:rPr>
              <a:t>, including guidance on play/</a:t>
            </a:r>
            <a:r>
              <a:rPr lang="en-US" dirty="0" err="1">
                <a:solidFill>
                  <a:srgbClr val="0070C0"/>
                </a:solidFill>
              </a:rPr>
              <a:t>defence</a:t>
            </a:r>
            <a:r>
              <a:rPr lang="en-US" dirty="0">
                <a:solidFill>
                  <a:srgbClr val="0070C0"/>
                </a:solidFill>
              </a:rPr>
              <a:t>, and possibly scoring</a:t>
            </a:r>
          </a:p>
          <a:p>
            <a:r>
              <a:rPr lang="en-US" dirty="0">
                <a:solidFill>
                  <a:srgbClr val="0070C0"/>
                </a:solidFill>
              </a:rPr>
              <a:t>Reduce length of PowerPoint presentations to allow more time for play/review</a:t>
            </a:r>
          </a:p>
          <a:p>
            <a:r>
              <a:rPr lang="en-US" dirty="0">
                <a:solidFill>
                  <a:srgbClr val="0070C0"/>
                </a:solidFill>
              </a:rPr>
              <a:t>Simplify several aspects</a:t>
            </a:r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55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D4E78-0807-B6F4-E423-F31DD7713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How can we support teachers?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E27AA-D080-FA9A-8E8A-D3208ACC0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We are facilitators, not dictators!</a:t>
            </a:r>
          </a:p>
          <a:p>
            <a:r>
              <a:rPr lang="en-US" dirty="0">
                <a:solidFill>
                  <a:srgbClr val="0070C0"/>
                </a:solidFill>
              </a:rPr>
              <a:t>Provide alternative teaching programmes, perhaps with a modular structure to allow teachers to design their own courses</a:t>
            </a:r>
          </a:p>
          <a:p>
            <a:r>
              <a:rPr lang="en-US" dirty="0">
                <a:solidFill>
                  <a:srgbClr val="0070C0"/>
                </a:solidFill>
              </a:rPr>
              <a:t>Offer advice/training for teachers, including an appreciation of learning styles/pathways</a:t>
            </a:r>
          </a:p>
          <a:p>
            <a:r>
              <a:rPr lang="en-US" dirty="0">
                <a:solidFill>
                  <a:srgbClr val="0070C0"/>
                </a:solidFill>
              </a:rPr>
              <a:t>Provide additional learning resources, </a:t>
            </a:r>
            <a:r>
              <a:rPr lang="en-US" dirty="0" err="1">
                <a:solidFill>
                  <a:srgbClr val="0070C0"/>
                </a:solidFill>
              </a:rPr>
              <a:t>eg</a:t>
            </a:r>
            <a:r>
              <a:rPr lang="en-US" dirty="0">
                <a:solidFill>
                  <a:srgbClr val="0070C0"/>
                </a:solidFill>
              </a:rPr>
              <a:t> online practice sessions, self practice hands, </a:t>
            </a:r>
            <a:r>
              <a:rPr lang="en-US" dirty="0" err="1">
                <a:solidFill>
                  <a:srgbClr val="0070C0"/>
                </a:solidFill>
              </a:rPr>
              <a:t>etc</a:t>
            </a:r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Provide alternative pathways for non-traditional demographics, </a:t>
            </a:r>
            <a:r>
              <a:rPr lang="en-US" dirty="0" err="1">
                <a:solidFill>
                  <a:srgbClr val="0070C0"/>
                </a:solidFill>
              </a:rPr>
              <a:t>eg</a:t>
            </a:r>
            <a:r>
              <a:rPr lang="en-US" dirty="0">
                <a:solidFill>
                  <a:srgbClr val="0070C0"/>
                </a:solidFill>
              </a:rPr>
              <a:t> online lessons</a:t>
            </a:r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41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Bigshoulders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9287</TotalTime>
  <Words>722</Words>
  <Application>Microsoft Office PowerPoint</Application>
  <PresentationFormat>On-screen Show (4:3)</PresentationFormat>
  <Paragraphs>143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Bigshoulders</vt:lpstr>
      <vt:lpstr>Calibri</vt:lpstr>
      <vt:lpstr>Gill Sans MT</vt:lpstr>
      <vt:lpstr>Helvetica Neue</vt:lpstr>
      <vt:lpstr>Office Theme</vt:lpstr>
      <vt:lpstr>Review of NZ Bridge Material</vt:lpstr>
      <vt:lpstr>Responses to Club Survey</vt:lpstr>
      <vt:lpstr>PowerPoint Presentation</vt:lpstr>
      <vt:lpstr>PowerPoint Presentation</vt:lpstr>
      <vt:lpstr>Review of Other Providers</vt:lpstr>
      <vt:lpstr>What should we attempt for Beginners?</vt:lpstr>
      <vt:lpstr>What we do in a 24 board session</vt:lpstr>
      <vt:lpstr>Ways to accommodate these points</vt:lpstr>
      <vt:lpstr>How can we support teachers?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Douglas Russell</cp:lastModifiedBy>
  <cp:revision>289</cp:revision>
  <dcterms:created xsi:type="dcterms:W3CDTF">2013-02-20T01:53:33Z</dcterms:created>
  <dcterms:modified xsi:type="dcterms:W3CDTF">2023-11-11T18:44:31Z</dcterms:modified>
</cp:coreProperties>
</file>