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3" autoAdjust="0"/>
    <p:restoredTop sz="94095" autoAdjust="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736371-692B-4C8F-8569-CAAA7ECC0C33}" type="datetimeFigureOut">
              <a:rPr lang="en-NZ" smtClean="0"/>
              <a:t>14/05/2024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02576-4EFC-428E-8B29-97FDCC9589F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4690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02576-4EFC-428E-8B29-97FDCC9589FC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05448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02576-4EFC-428E-8B29-97FDCC9589FC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49315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9D6F5-A9D4-C22B-732C-A31A172FB9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20939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1AFD6E-3459-290F-1147-F0C47ACEE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46774"/>
            <a:ext cx="9144000" cy="106689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674D3-6FB9-5549-B0F2-FD61E82D1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B5883-038C-4696-8E27-1811E470D6D4}" type="datetime1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39BBC-C979-2C77-493E-CF5498AEB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13B7E-A51C-D9CD-2189-650A9D63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230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155F0-A6D4-C39B-394F-0B16E9C9C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1860F-B260-57CE-E12B-2C9486031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45C9F-D94D-E5D3-B73A-20621FA53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F6069-8263-4296-913A-BC2234E8D32B}" type="datetime1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AB243-BB42-966A-4708-15C9B11D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3A3BD-2CC5-03D3-4CD6-E31A55BA2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34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D8633-AC3B-E617-1C54-84932DDD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236" y="1514688"/>
            <a:ext cx="8584164" cy="3138875"/>
          </a:xfrm>
        </p:spPr>
        <p:txBody>
          <a:bodyPr anchor="b">
            <a:normAutofit/>
          </a:bodyPr>
          <a:lstStyle>
            <a:lvl1pPr>
              <a:defRPr sz="36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8C242-ECAB-AEC3-7E9B-F9854AF31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4236" y="4963885"/>
            <a:ext cx="8584165" cy="1125765"/>
          </a:xfrm>
        </p:spPr>
        <p:txBody>
          <a:bodyPr>
            <a:normAutofit/>
          </a:bodyPr>
          <a:lstStyle>
            <a:lvl1pPr marL="0" indent="0">
              <a:buNone/>
              <a:defRPr sz="1600" cap="all" spc="30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D9B82-EEF4-2CD7-61FE-BAFB2B96D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5005-EC25-4FB9-B19B-2437F0B120D2}" type="datetime1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22B6-F7A8-70A5-B023-FCAD5D7C4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5D758-2E38-8A8D-75BC-667F6A23B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849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60DFF-11BD-F5F4-35D4-1986ABBD3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D1279-E9A9-702E-144D-61114B788E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7824" y="2159175"/>
            <a:ext cx="4977453" cy="401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84E624-7A76-56EC-FA0D-E2AA8EF9B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391" y="2159175"/>
            <a:ext cx="4985785" cy="401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D7DF5-30AD-AE47-D516-5CEE82770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83B5C-2325-42FF-AF91-C1451D9D66CC}" type="datetime1">
              <a:rPr lang="en-US" smtClean="0"/>
              <a:t>5/14/2024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5C503-B649-B083-6341-F6E376AF8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53EA35-CF5A-DB36-8B14-5C184B6F1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6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BA3D8-FDD9-329B-BCC6-BBF47F01B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48" y="602671"/>
            <a:ext cx="10429303" cy="76892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EEF7DC-0699-CB3C-A7CB-39035D89A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1349" y="1696325"/>
            <a:ext cx="4963538" cy="647700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52EB40-99E1-CCA4-BAFA-F51AA56CF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1349" y="2344025"/>
            <a:ext cx="4963538" cy="38333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979BC-6B50-751D-D569-F360938B0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2669" y="1696325"/>
            <a:ext cx="4987982" cy="647700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A3A26F-230E-2D25-6BDC-6ECA00FAE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2669" y="2344025"/>
            <a:ext cx="4987982" cy="383337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182A01-DE7C-3BA4-96FF-CDEF2F60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DB08-3B01-46DD-99F2-F6F6334EA669}" type="datetime1">
              <a:rPr lang="en-US" smtClean="0"/>
              <a:t>5/14/2024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AA828-0166-8ECD-BCE8-654BEFDD7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90C0D2-459A-04AA-FD90-7687D2FE8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74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549F-FA71-857F-E02E-3CB63CE68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569611-F911-D3D4-B613-ACCDA56C4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2AC11-ACC3-4129-BBD7-C580BF1A4EE7}" type="datetime1">
              <a:rPr lang="en-US" smtClean="0"/>
              <a:t>5/14/2024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EA1961-0B6B-8FEB-F2CB-C42E90EF2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2AA80E-3139-9F1B-9C3E-2A76628CF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816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F54789-9F96-511A-0FB6-24F6A8418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780399-ADEF-8F74-9F59-6AD804C9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6A34F-ABAB-9C4E-38A1-C6EEB944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00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E3917-2BF6-1CE2-F34B-49F0D09A1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7868"/>
            <a:ext cx="3640713" cy="2062594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15B8F-A9F3-8583-FFF1-175021F17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2898" y="807867"/>
            <a:ext cx="5922489" cy="505318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90AFF-A949-CE9E-6B94-C1B619612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0652"/>
            <a:ext cx="3640713" cy="2868336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95267E-088F-FB9A-9469-551890F29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1DD93-7C9D-4E53-81F0-DDE57FEA7EDB}" type="datetime1">
              <a:rPr lang="en-US" smtClean="0"/>
              <a:t>5/14/2024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A3FFC-B3A6-C0B6-5DAE-70BE0D6FB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8D35F-BC2E-8D14-060F-449CBAF7C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230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909ED-ED97-A3CE-5569-77B45F41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0881"/>
            <a:ext cx="3639312" cy="206259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83BB3A-9E24-DE4C-9619-1502F1B6F3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47408" y="919595"/>
            <a:ext cx="6107979" cy="50136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4CE1F-29E0-88BB-8489-E58236B8B1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0652"/>
            <a:ext cx="3643889" cy="2868336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4B7212-6816-FFD1-50B2-58844AD38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BC28-59DE-4F83-B4A1-497203279FAD}" type="datetime1">
              <a:rPr lang="en-US" smtClean="0"/>
              <a:t>5/14/2024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17744-5A24-B7B7-5FD6-E98E6083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DA4D1-A71D-A7A6-3D0C-294E5D28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25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990AE-F72C-4C2E-E2D0-7A8D7EEF0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41B46D-142E-8C8E-C4F4-B6B1586A6F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D92E3-36AD-2615-0166-6B73C34F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A6D4-154B-4E4D-9001-7A6C328D243E}" type="datetime1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BFB69-319D-2284-2734-217160D39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883B0-C775-5BD2-8EC6-A41D19BCA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34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040463-6D41-8D45-088A-540B0D1883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92281"/>
            <a:ext cx="2628900" cy="55846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5F2276-7F04-F3F7-E3CE-F81C8DC63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92281"/>
            <a:ext cx="7734300" cy="558468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802BF-9E0C-3251-8FAE-81F07DB05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999-9BD6-4929-BDEC-B84E21C16701}" type="datetime1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F1754-5B8F-A9FA-E8B1-06E04CE28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01E6A8-5139-ECD4-CC0C-32FFC6741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86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858A62-FE72-978B-BE71-05908D82E1A4}"/>
              </a:ext>
            </a:extLst>
          </p:cNvPr>
          <p:cNvSpPr/>
          <p:nvPr/>
        </p:nvSpPr>
        <p:spPr>
          <a:xfrm>
            <a:off x="0" y="0"/>
            <a:ext cx="12192000" cy="6860161"/>
          </a:xfrm>
          <a:prstGeom prst="rect">
            <a:avLst/>
          </a:prstGeom>
          <a:solidFill>
            <a:schemeClr val="bg2">
              <a:lumMod val="75000"/>
              <a:alpha val="1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FA14B7-4740-5D9F-6489-BAD00C3E0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0487F-803F-C5AF-BD93-39C0FC738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7824" y="2157984"/>
            <a:ext cx="10442448" cy="3903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6FCEF-4EDF-C2EF-7D81-FEFF7042F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300" baseline="0">
                <a:solidFill>
                  <a:schemeClr val="tx2"/>
                </a:solidFill>
              </a:defRPr>
            </a:lvl1pPr>
          </a:lstStyle>
          <a:p>
            <a:fld id="{0BDC4764-F656-4735-9820-9886F8DF1D6A}" type="datetime1">
              <a:rPr lang="en-US" smtClean="0"/>
              <a:t>5/14/2024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663BC-4D46-C74D-DDF2-9D25B4D96F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B4EAE-CB5C-D14B-77EF-7B155FA68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fld id="{C68AC1EC-23E2-4F0E-A5A4-674EC8DB954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logo with text on it&#10;&#10;Description automatically generated">
            <a:extLst>
              <a:ext uri="{FF2B5EF4-FFF2-40B4-BE49-F238E27FC236}">
                <a16:creationId xmlns:a16="http://schemas.microsoft.com/office/drawing/2014/main" id="{3D115409-FCA3-AA8E-3339-B0E423169A5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0"/>
            <a:ext cx="1835516" cy="142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15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97943-F254-B5BC-1A68-64116D750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709" y="258888"/>
            <a:ext cx="8962973" cy="2062595"/>
          </a:xfrm>
        </p:spPr>
        <p:txBody>
          <a:bodyPr anchor="t">
            <a:normAutofit/>
          </a:bodyPr>
          <a:lstStyle/>
          <a:p>
            <a:r>
              <a:rPr lang="en-US" b="1" dirty="0"/>
              <a:t>New Zealand Bridge Strategy</a:t>
            </a:r>
            <a:br>
              <a:rPr lang="en-US" b="1" dirty="0"/>
            </a:br>
            <a:r>
              <a:rPr lang="en-US" sz="1800" dirty="0"/>
              <a:t>April 2024</a:t>
            </a:r>
            <a:endParaRPr lang="en-NZ" sz="1800" dirty="0"/>
          </a:p>
        </p:txBody>
      </p:sp>
      <p:sp>
        <p:nvSpPr>
          <p:cNvPr id="24" name="Slide Number Placeholder 6">
            <a:extLst>
              <a:ext uri="{FF2B5EF4-FFF2-40B4-BE49-F238E27FC236}">
                <a16:creationId xmlns:a16="http://schemas.microsoft.com/office/drawing/2014/main" id="{4189A0D4-C34D-AD76-A9B7-A2D7B1E40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9999" y="6356350"/>
            <a:ext cx="52120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68AC1EC-23E2-4F0E-A5A4-674EC8DB954E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B5F78D-FD74-2459-BAFF-8ED52C053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42864" y="1769437"/>
            <a:ext cx="4242884" cy="4623818"/>
          </a:xfrm>
        </p:spPr>
        <p:txBody>
          <a:bodyPr anchor="t">
            <a:normAutofit/>
          </a:bodyPr>
          <a:lstStyle/>
          <a:p>
            <a:r>
              <a:rPr lang="en-US" b="1" dirty="0"/>
              <a:t>PRIORITIES</a:t>
            </a:r>
          </a:p>
          <a:p>
            <a:pPr marL="342900" indent="-342900">
              <a:buAutoNum type="arabicPeriod"/>
            </a:pPr>
            <a:r>
              <a:rPr lang="en-US" dirty="0"/>
              <a:t>Support and Resource the Clubs to build engagement and participation</a:t>
            </a:r>
          </a:p>
          <a:p>
            <a:pPr marL="342900" indent="-342900">
              <a:buAutoNum type="arabicPeriod"/>
            </a:pPr>
            <a:r>
              <a:rPr lang="en-US" dirty="0"/>
              <a:t>Raise the profile of the game to capture anybody and everybody playing the game no matter where and when</a:t>
            </a:r>
          </a:p>
          <a:p>
            <a:pPr marL="342900" indent="-342900">
              <a:buAutoNum type="arabicPeriod"/>
            </a:pPr>
            <a:r>
              <a:rPr lang="en-US" dirty="0"/>
              <a:t>Future proof systems and resources</a:t>
            </a:r>
          </a:p>
          <a:p>
            <a:pPr marL="342900" indent="-342900">
              <a:buAutoNum type="arabicPeriod"/>
            </a:pPr>
            <a:r>
              <a:rPr lang="en-US" dirty="0"/>
              <a:t>Promote the perception that the game is cool for all ages</a:t>
            </a:r>
          </a:p>
          <a:p>
            <a:pPr marL="342900" indent="-342900">
              <a:buAutoNum type="arabicPeriod"/>
            </a:pPr>
            <a:r>
              <a:rPr lang="en-US" dirty="0"/>
              <a:t>That Bridge is regarded as a sport and contributes to society in a positive manner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B96192-7FD2-8131-D25E-BE2F23A63CAB}"/>
              </a:ext>
            </a:extLst>
          </p:cNvPr>
          <p:cNvSpPr txBox="1">
            <a:spLocks/>
          </p:cNvSpPr>
          <p:nvPr/>
        </p:nvSpPr>
        <p:spPr>
          <a:xfrm>
            <a:off x="583807" y="1769437"/>
            <a:ext cx="4137280" cy="37426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VISION</a:t>
            </a:r>
          </a:p>
          <a:p>
            <a:r>
              <a:rPr lang="en-US" dirty="0"/>
              <a:t>A vibrant, prosperous, appealing sport for </a:t>
            </a:r>
            <a:br>
              <a:rPr lang="en-US" dirty="0"/>
            </a:br>
            <a:r>
              <a:rPr lang="en-US" dirty="0"/>
              <a:t>New Zealanders</a:t>
            </a:r>
          </a:p>
          <a:p>
            <a:r>
              <a:rPr lang="en-US" b="1" dirty="0"/>
              <a:t>MISSION</a:t>
            </a:r>
          </a:p>
          <a:p>
            <a:r>
              <a:rPr lang="en-US" dirty="0"/>
              <a:t>Raise the profile of bridge, improve player engagement and participation, and maintain standards of the game throughout </a:t>
            </a:r>
            <a:br>
              <a:rPr lang="en-US" dirty="0"/>
            </a:br>
            <a:r>
              <a:rPr lang="en-US" dirty="0"/>
              <a:t>New Zealand</a:t>
            </a:r>
          </a:p>
          <a:p>
            <a:r>
              <a:rPr lang="en-US" b="1" dirty="0"/>
              <a:t>3-YEAR GOAL</a:t>
            </a:r>
          </a:p>
          <a:p>
            <a:r>
              <a:rPr lang="en-US" dirty="0"/>
              <a:t>To reach 15,000 club members by March 2027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106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7D892BE-2A6F-FDDF-FB02-20FCE8BB3C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285160"/>
              </p:ext>
            </p:extLst>
          </p:nvPr>
        </p:nvGraphicFramePr>
        <p:xfrm>
          <a:off x="491516" y="4460212"/>
          <a:ext cx="11047812" cy="2291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82604">
                  <a:extLst>
                    <a:ext uri="{9D8B030D-6E8A-4147-A177-3AD203B41FA5}">
                      <a16:colId xmlns:a16="http://schemas.microsoft.com/office/drawing/2014/main" val="569662585"/>
                    </a:ext>
                  </a:extLst>
                </a:gridCol>
                <a:gridCol w="3682604">
                  <a:extLst>
                    <a:ext uri="{9D8B030D-6E8A-4147-A177-3AD203B41FA5}">
                      <a16:colId xmlns:a16="http://schemas.microsoft.com/office/drawing/2014/main" val="468062177"/>
                    </a:ext>
                  </a:extLst>
                </a:gridCol>
                <a:gridCol w="3682604">
                  <a:extLst>
                    <a:ext uri="{9D8B030D-6E8A-4147-A177-3AD203B41FA5}">
                      <a16:colId xmlns:a16="http://schemas.microsoft.com/office/drawing/2014/main" val="4150744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LEARNING/ENGAGEMENT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PARTICIPATION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RAISING THE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315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Raise the number of contacts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Establish engagement with social players and offer range of services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Develop strategies to retain players/beginners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Provide opportunities to learn more and improve ability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Ensure teaching material is up-to-date, relevant and contemporary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Provide material to support teachers</a:t>
                      </a:r>
                    </a:p>
                    <a:p>
                      <a:endParaRPr lang="en-NZ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Identify player type (social, club, tournament)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Reactivate those who have left the game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Develop clear pathways from beginners to improvers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Introduce database management and engage membership manager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Increase devotion to the game</a:t>
                      </a:r>
                    </a:p>
                    <a:p>
                      <a:endParaRPr lang="en-NZ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Develop strategies to change the perception that Bridge is only for old people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Develop strategies to show the game is fun and can contribute intellectually and socially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Increase visibility of the game using social and mainstream media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Develop sponsorship opportunities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Develop a strategy to be accepted as a sport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Develop strategy to have the game as part of the national education curriculum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3718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8C97943-F254-B5BC-1A68-64116D750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34" y="323277"/>
            <a:ext cx="8363206" cy="639029"/>
          </a:xfrm>
        </p:spPr>
        <p:txBody>
          <a:bodyPr anchor="t">
            <a:normAutofit/>
          </a:bodyPr>
          <a:lstStyle/>
          <a:p>
            <a:r>
              <a:rPr lang="en-US" b="1" dirty="0"/>
              <a:t>New Zealand Bridge Business Plan</a:t>
            </a:r>
            <a:endParaRPr lang="en-NZ" b="1" dirty="0"/>
          </a:p>
        </p:txBody>
      </p:sp>
      <p:sp>
        <p:nvSpPr>
          <p:cNvPr id="24" name="Slide Number Placeholder 6">
            <a:extLst>
              <a:ext uri="{FF2B5EF4-FFF2-40B4-BE49-F238E27FC236}">
                <a16:creationId xmlns:a16="http://schemas.microsoft.com/office/drawing/2014/main" id="{4189A0D4-C34D-AD76-A9B7-A2D7B1E40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9999" y="6356350"/>
            <a:ext cx="52120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68AC1EC-23E2-4F0E-A5A4-674EC8DB954E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B5F78D-FD74-2459-BAFF-8ED52C053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4491" y="1388190"/>
            <a:ext cx="11519687" cy="2822985"/>
          </a:xfrm>
        </p:spPr>
        <p:txBody>
          <a:bodyPr numCol="2" anchor="t">
            <a:noAutofit/>
          </a:bodyPr>
          <a:lstStyle/>
          <a:p>
            <a:pPr marL="342900" indent="-342900">
              <a:buAutoNum type="arabicPeriod"/>
            </a:pPr>
            <a:r>
              <a:rPr lang="en-US" sz="1300" dirty="0"/>
              <a:t>Plans and initiatives to retain new members (</a:t>
            </a:r>
            <a:r>
              <a:rPr lang="en-US" sz="1300" b="1" dirty="0"/>
              <a:t>stem the tide)</a:t>
            </a:r>
          </a:p>
          <a:p>
            <a:pPr marL="342900" indent="-342900">
              <a:buAutoNum type="arabicPeriod"/>
            </a:pPr>
            <a:r>
              <a:rPr lang="en-US" sz="1300" dirty="0"/>
              <a:t>Provide opportunities for continued learning (</a:t>
            </a:r>
            <a:r>
              <a:rPr lang="en-US" sz="1300" b="1" dirty="0"/>
              <a:t>improver lessons)</a:t>
            </a:r>
          </a:p>
          <a:p>
            <a:pPr marL="342900" indent="-342900">
              <a:buAutoNum type="arabicPeriod"/>
            </a:pPr>
            <a:r>
              <a:rPr lang="en-US" sz="1300" dirty="0"/>
              <a:t>Provision of teaching material which is up-to-date, relevant and contemporary (</a:t>
            </a:r>
            <a:r>
              <a:rPr lang="en-US" sz="1300" b="1" dirty="0"/>
              <a:t>learner material</a:t>
            </a:r>
            <a:r>
              <a:rPr lang="en-US" sz="1300" dirty="0"/>
              <a:t>)</a:t>
            </a:r>
          </a:p>
          <a:p>
            <a:pPr marL="342900" indent="-342900">
              <a:buAutoNum type="arabicPeriod"/>
            </a:pPr>
            <a:r>
              <a:rPr lang="en-US" sz="1300" dirty="0"/>
              <a:t>Equipping teachers who are the window to the game (</a:t>
            </a:r>
            <a:r>
              <a:rPr lang="en-US" sz="1300" b="1" dirty="0"/>
              <a:t>ambassadors</a:t>
            </a:r>
            <a:r>
              <a:rPr lang="en-US" sz="1300" dirty="0"/>
              <a:t>)</a:t>
            </a:r>
          </a:p>
          <a:p>
            <a:pPr marL="342900" indent="-342900">
              <a:buAutoNum type="arabicPeriod"/>
            </a:pPr>
            <a:r>
              <a:rPr lang="en-US" sz="1300" dirty="0"/>
              <a:t>Broaden the network and connect with more people </a:t>
            </a:r>
            <a:r>
              <a:rPr lang="en-US" sz="1300" b="1" dirty="0"/>
              <a:t>(visibility</a:t>
            </a:r>
            <a:r>
              <a:rPr lang="en-US" sz="1300" dirty="0"/>
              <a:t>)</a:t>
            </a:r>
          </a:p>
          <a:p>
            <a:pPr marL="342900" indent="-342900">
              <a:buAutoNum type="arabicPeriod"/>
            </a:pPr>
            <a:r>
              <a:rPr lang="en-US" sz="1300" dirty="0"/>
              <a:t>Achieve recognition as a sport (</a:t>
            </a:r>
            <a:r>
              <a:rPr lang="en-US" sz="1300" b="1" dirty="0"/>
              <a:t>funding</a:t>
            </a:r>
            <a:r>
              <a:rPr lang="en-US" sz="1300" dirty="0"/>
              <a:t>)</a:t>
            </a:r>
          </a:p>
          <a:p>
            <a:pPr marL="357188" indent="-357188">
              <a:buAutoNum type="arabicPeriod" startAt="7"/>
            </a:pPr>
            <a:r>
              <a:rPr lang="en-NZ" sz="1300" dirty="0"/>
              <a:t>Recognised as a major contributor to education/intellectual benefit (</a:t>
            </a:r>
            <a:r>
              <a:rPr lang="en-NZ" sz="1300" b="1" dirty="0"/>
              <a:t>community contribution</a:t>
            </a:r>
            <a:r>
              <a:rPr lang="en-NZ" sz="1300" dirty="0"/>
              <a:t>)</a:t>
            </a:r>
          </a:p>
          <a:p>
            <a:pPr marL="357188" indent="-357188">
              <a:buAutoNum type="arabicPeriod" startAt="7"/>
            </a:pPr>
            <a:endParaRPr lang="en-NZ" sz="1300" dirty="0"/>
          </a:p>
          <a:p>
            <a:pPr marL="357188" indent="-357188">
              <a:buAutoNum type="arabicPeriod" startAt="7"/>
            </a:pPr>
            <a:r>
              <a:rPr lang="en-NZ" sz="1300" dirty="0"/>
              <a:t>Create an environment that stimulates waiting lists for events and lessons (</a:t>
            </a:r>
            <a:r>
              <a:rPr lang="en-NZ" sz="1300" b="1" dirty="0"/>
              <a:t>participation and new players</a:t>
            </a:r>
            <a:r>
              <a:rPr lang="en-NZ" sz="1300" dirty="0"/>
              <a:t>)</a:t>
            </a:r>
          </a:p>
          <a:p>
            <a:pPr marL="357188" indent="-357188">
              <a:buAutoNum type="arabicPeriod" startAt="7"/>
            </a:pPr>
            <a:r>
              <a:rPr lang="en-NZ" sz="1300" dirty="0"/>
              <a:t>Activate players at all levels and develop a new player pathway (</a:t>
            </a:r>
            <a:r>
              <a:rPr lang="en-NZ" sz="1300" b="1" dirty="0"/>
              <a:t>retention and new players</a:t>
            </a:r>
            <a:r>
              <a:rPr lang="en-NZ" sz="1300" dirty="0"/>
              <a:t>)</a:t>
            </a:r>
          </a:p>
          <a:p>
            <a:pPr marL="357188" indent="-357188">
              <a:buAutoNum type="arabicPeriod" startAt="7"/>
            </a:pPr>
            <a:r>
              <a:rPr lang="en-NZ" sz="1300" dirty="0"/>
              <a:t>Providing a toolkit for clubs (</a:t>
            </a:r>
            <a:r>
              <a:rPr lang="en-NZ" sz="1300" b="1" dirty="0"/>
              <a:t>governance and services</a:t>
            </a:r>
            <a:r>
              <a:rPr lang="en-NZ" sz="1300" dirty="0"/>
              <a:t>)</a:t>
            </a:r>
          </a:p>
          <a:p>
            <a:pPr marL="357188" indent="-357188">
              <a:buAutoNum type="arabicPeriod" startAt="7"/>
            </a:pPr>
            <a:r>
              <a:rPr lang="en-NZ" sz="1300" dirty="0"/>
              <a:t>Writing rules in simple English (</a:t>
            </a:r>
            <a:r>
              <a:rPr lang="en-NZ" sz="1300" b="1" dirty="0"/>
              <a:t>easy to understand</a:t>
            </a:r>
            <a:r>
              <a:rPr lang="en-NZ" sz="1300" dirty="0"/>
              <a:t>)</a:t>
            </a:r>
          </a:p>
          <a:p>
            <a:pPr marL="357188" indent="-357188">
              <a:buAutoNum type="arabicPeriod" startAt="7"/>
            </a:pPr>
            <a:r>
              <a:rPr lang="en-NZ" sz="1300" dirty="0"/>
              <a:t>Training directors at all levels (</a:t>
            </a:r>
            <a:r>
              <a:rPr lang="en-NZ" sz="1300" b="1" dirty="0"/>
              <a:t>management</a:t>
            </a:r>
            <a:r>
              <a:rPr lang="en-NZ" sz="1300" dirty="0"/>
              <a:t>)</a:t>
            </a:r>
          </a:p>
          <a:p>
            <a:pPr marL="357188" indent="-357188">
              <a:buAutoNum type="arabicPeriod" startAt="7"/>
            </a:pPr>
            <a:r>
              <a:rPr lang="en-NZ" sz="1300" dirty="0"/>
              <a:t>Develop other relevant services (</a:t>
            </a:r>
            <a:r>
              <a:rPr lang="en-NZ" sz="1300" b="1" dirty="0"/>
              <a:t>revenue streams</a:t>
            </a:r>
            <a:r>
              <a:rPr lang="en-NZ" sz="1300" dirty="0"/>
              <a:t>)</a:t>
            </a:r>
          </a:p>
          <a:p>
            <a:pPr marL="342900" indent="-342900">
              <a:buAutoNum type="arabicPeriod"/>
            </a:pPr>
            <a:endParaRPr lang="en-US" sz="1300" dirty="0"/>
          </a:p>
          <a:p>
            <a:endParaRPr lang="en-NZ" sz="1300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15BACF23-D5B8-0A79-3F72-BF82BD89ED50}"/>
              </a:ext>
            </a:extLst>
          </p:cNvPr>
          <p:cNvSpPr txBox="1">
            <a:spLocks/>
          </p:cNvSpPr>
          <p:nvPr/>
        </p:nvSpPr>
        <p:spPr>
          <a:xfrm>
            <a:off x="6941092" y="1927122"/>
            <a:ext cx="4729798" cy="62828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NZ" sz="1400" dirty="0"/>
          </a:p>
          <a:p>
            <a:endParaRPr lang="en-NZ" sz="140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4B5F78D-FD74-2459-BAFF-8ED52C053CBF}"/>
              </a:ext>
            </a:extLst>
          </p:cNvPr>
          <p:cNvSpPr txBox="1">
            <a:spLocks/>
          </p:cNvSpPr>
          <p:nvPr/>
        </p:nvSpPr>
        <p:spPr>
          <a:xfrm>
            <a:off x="6084719" y="3579401"/>
            <a:ext cx="4351039" cy="59190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b="1" dirty="0"/>
          </a:p>
          <a:p>
            <a:endParaRPr lang="en-US" sz="1400" b="1" dirty="0"/>
          </a:p>
          <a:p>
            <a:endParaRPr lang="en-NZ" sz="1400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4B5F78D-FD74-2459-BAFF-8ED52C053CBF}"/>
              </a:ext>
            </a:extLst>
          </p:cNvPr>
          <p:cNvSpPr txBox="1">
            <a:spLocks/>
          </p:cNvSpPr>
          <p:nvPr/>
        </p:nvSpPr>
        <p:spPr>
          <a:xfrm>
            <a:off x="1263664" y="3140961"/>
            <a:ext cx="10928336" cy="2497394"/>
          </a:xfrm>
          <a:prstGeom prst="rect">
            <a:avLst/>
          </a:prstGeom>
        </p:spPr>
        <p:txBody>
          <a:bodyPr vert="horz" lIns="91440" tIns="45720" rIns="91440" bIns="45720" numCol="1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00" dirty="0"/>
          </a:p>
          <a:p>
            <a:endParaRPr lang="en-US" sz="1000" dirty="0"/>
          </a:p>
          <a:p>
            <a:endParaRPr lang="en-US" sz="1000" b="1" dirty="0"/>
          </a:p>
          <a:p>
            <a:endParaRPr lang="en-NZ" sz="1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8B8734-6AF4-979A-3071-1EF1A419C3B0}"/>
              </a:ext>
            </a:extLst>
          </p:cNvPr>
          <p:cNvSpPr txBox="1"/>
          <p:nvPr/>
        </p:nvSpPr>
        <p:spPr>
          <a:xfrm>
            <a:off x="364613" y="105540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1132112048"/>
      </p:ext>
    </p:extLst>
  </p:cSld>
  <p:clrMapOvr>
    <a:masterClrMapping/>
  </p:clrMapOvr>
</p:sld>
</file>

<file path=ppt/theme/theme1.xml><?xml version="1.0" encoding="utf-8"?>
<a:theme xmlns:a="http://schemas.openxmlformats.org/drawingml/2006/main" name="BohoVogueVTI">
  <a:themeElements>
    <a:clrScheme name="AnalogousFromLightSeedLeftStep">
      <a:dk1>
        <a:srgbClr val="000000"/>
      </a:dk1>
      <a:lt1>
        <a:srgbClr val="FFFFFF"/>
      </a:lt1>
      <a:dk2>
        <a:srgbClr val="243241"/>
      </a:dk2>
      <a:lt2>
        <a:srgbClr val="E2E5E8"/>
      </a:lt2>
      <a:accent1>
        <a:srgbClr val="BA9C80"/>
      </a:accent1>
      <a:accent2>
        <a:srgbClr val="BA827F"/>
      </a:accent2>
      <a:accent3>
        <a:srgbClr val="C594A6"/>
      </a:accent3>
      <a:accent4>
        <a:srgbClr val="BA7FAD"/>
      </a:accent4>
      <a:accent5>
        <a:srgbClr val="BC94C5"/>
      </a:accent5>
      <a:accent6>
        <a:srgbClr val="967FBA"/>
      </a:accent6>
      <a:hlink>
        <a:srgbClr val="5E85A8"/>
      </a:hlink>
      <a:folHlink>
        <a:srgbClr val="7F7F7F"/>
      </a:folHlink>
    </a:clrScheme>
    <a:fontScheme name="Walbaum Display_Aptos">
      <a:majorFont>
        <a:latin typeface="Walbaum Display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ohoVogueVTI" id="{8022F7FC-316B-4DD9-B9EB-BB68CC0DFA6F}" vid="{544DD2C6-9D23-4092-AACF-F55CEAA658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423</Words>
  <Application>Microsoft Office PowerPoint</Application>
  <PresentationFormat>Widescreen</PresentationFormat>
  <Paragraphs>56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Light</vt:lpstr>
      <vt:lpstr>Arial</vt:lpstr>
      <vt:lpstr>Walbaum Display</vt:lpstr>
      <vt:lpstr>BohoVogueVTI</vt:lpstr>
      <vt:lpstr>New Zealand Bridge Strategy April 2024</vt:lpstr>
      <vt:lpstr>New Zealand Bridge Business 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Zealand Bridge Strategy</dc:title>
  <dc:creator>Allan Morris</dc:creator>
  <cp:lastModifiedBy>Douglas Russell</cp:lastModifiedBy>
  <cp:revision>5</cp:revision>
  <dcterms:created xsi:type="dcterms:W3CDTF">2024-04-21T08:52:46Z</dcterms:created>
  <dcterms:modified xsi:type="dcterms:W3CDTF">2024-05-14T01:22:18Z</dcterms:modified>
</cp:coreProperties>
</file>