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2"/>
  </p:notesMasterIdLst>
  <p:handoutMasterIdLst>
    <p:handoutMasterId r:id="rId13"/>
  </p:handoutMasterIdLst>
  <p:sldIdLst>
    <p:sldId id="418" r:id="rId2"/>
    <p:sldId id="427" r:id="rId3"/>
    <p:sldId id="420" r:id="rId4"/>
    <p:sldId id="421" r:id="rId5"/>
    <p:sldId id="422" r:id="rId6"/>
    <p:sldId id="423" r:id="rId7"/>
    <p:sldId id="424" r:id="rId8"/>
    <p:sldId id="425" r:id="rId9"/>
    <p:sldId id="426" r:id="rId10"/>
    <p:sldId id="419" r:id="rId1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A700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30/12/2015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30/12/2015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</a:t>
            </a:fld>
            <a:endParaRPr lang="en-N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6</a:t>
            </a:fld>
            <a:endParaRPr lang="en-N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7</a:t>
            </a:fld>
            <a:endParaRPr lang="en-N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8</a:t>
            </a:fld>
            <a:endParaRPr lang="en-N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10</a:t>
            </a:fld>
            <a:endParaRPr lang="en-NZ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30-Dec-15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30-Dec-15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30-Dec-15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30-Dec-15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30-Dec-15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30-Dec-15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© Copyright Reserved New Zealand Bridge Inc. 2015                                                                                                                           Prepared by Amanda Smith</a:t>
            </a:r>
            <a:endParaRPr lang="en-NZ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556792"/>
            <a:ext cx="8229600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4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Tip</a:t>
            </a:r>
            <a: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Opening Leads</a:t>
            </a:r>
            <a:endParaRPr kumimoji="0" lang="en-NZ" sz="33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ads.jpg"/>
          <p:cNvPicPr>
            <a:picLocks noChangeAspect="1"/>
          </p:cNvPicPr>
          <p:nvPr/>
        </p:nvPicPr>
        <p:blipFill>
          <a:blip r:embed="rId3" cstate="print">
            <a:lum bright="51000" contrast="-49000"/>
          </a:blip>
          <a:stretch>
            <a:fillRect/>
          </a:stretch>
        </p:blipFill>
        <p:spPr>
          <a:xfrm>
            <a:off x="1691680" y="1556792"/>
            <a:ext cx="5635370" cy="42210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en-NZ" sz="4400" b="1" dirty="0" smtClean="0"/>
              <a:t>TWO TYPES OF CONTRACT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10445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NZ" sz="4400" b="1" dirty="0" smtClean="0">
                <a:solidFill>
                  <a:srgbClr val="2A700F"/>
                </a:solidFill>
              </a:rPr>
              <a:t>Suit</a:t>
            </a:r>
            <a:r>
              <a:rPr lang="en-NZ" sz="4400" b="1" dirty="0" smtClean="0"/>
              <a:t> Contracts</a:t>
            </a:r>
          </a:p>
          <a:p>
            <a:pPr algn="ctr">
              <a:buNone/>
            </a:pPr>
            <a:endParaRPr lang="en-NZ" sz="4400" b="1" dirty="0" smtClean="0">
              <a:solidFill>
                <a:schemeClr val="tx1">
                  <a:alpha val="53000"/>
                </a:schemeClr>
              </a:solidFill>
            </a:endParaRPr>
          </a:p>
          <a:p>
            <a:pPr algn="ctr">
              <a:buNone/>
            </a:pPr>
            <a:r>
              <a:rPr lang="en-NZ" sz="4400" b="1" dirty="0" smtClean="0"/>
              <a:t>OR</a:t>
            </a:r>
          </a:p>
          <a:p>
            <a:pPr algn="ctr">
              <a:buNone/>
            </a:pPr>
            <a:endParaRPr lang="en-NZ" sz="4400" b="1" dirty="0" smtClean="0"/>
          </a:p>
          <a:p>
            <a:pPr algn="ctr">
              <a:buNone/>
            </a:pPr>
            <a:r>
              <a:rPr lang="en-NZ" sz="4400" b="1" dirty="0" err="1" smtClean="0">
                <a:solidFill>
                  <a:srgbClr val="2A700F"/>
                </a:solidFill>
              </a:rPr>
              <a:t>NoTrump</a:t>
            </a:r>
            <a:r>
              <a:rPr lang="en-NZ" sz="4400" b="1" dirty="0" smtClean="0">
                <a:solidFill>
                  <a:srgbClr val="2A700F"/>
                </a:solidFill>
              </a:rPr>
              <a:t> </a:t>
            </a:r>
            <a:r>
              <a:rPr lang="en-NZ" sz="4400" b="1" dirty="0" smtClean="0"/>
              <a:t>Contracts</a:t>
            </a:r>
          </a:p>
          <a:p>
            <a:endParaRPr lang="en-NZ" sz="3200" dirty="0" smtClean="0"/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4400" b="1" dirty="0" smtClean="0"/>
              <a:t>Leads against a </a:t>
            </a:r>
            <a:r>
              <a:rPr lang="en-NZ" sz="4400" b="1" dirty="0" smtClean="0">
                <a:solidFill>
                  <a:srgbClr val="2A700F"/>
                </a:solidFill>
              </a:rPr>
              <a:t>Suit</a:t>
            </a:r>
            <a:r>
              <a:rPr lang="en-NZ" sz="4400" b="1" dirty="0" smtClean="0"/>
              <a:t> Contract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NZ" sz="6000" b="1" dirty="0" smtClean="0"/>
              <a:t>DO</a:t>
            </a:r>
          </a:p>
          <a:p>
            <a:r>
              <a:rPr lang="en-NZ" sz="3000" b="1" dirty="0" smtClean="0">
                <a:solidFill>
                  <a:srgbClr val="2A700F"/>
                </a:solidFill>
              </a:rPr>
              <a:t>Lead partner’s suit (if they have bid one)</a:t>
            </a:r>
          </a:p>
          <a:p>
            <a:r>
              <a:rPr lang="en-NZ" sz="3000" b="1" dirty="0" smtClean="0">
                <a:solidFill>
                  <a:srgbClr val="2A700F"/>
                </a:solidFill>
              </a:rPr>
              <a:t>Lead TOP of a sequence</a:t>
            </a:r>
          </a:p>
          <a:p>
            <a:r>
              <a:rPr lang="en-NZ" sz="3000" dirty="0" smtClean="0"/>
              <a:t>Lead a singleton in a side suit</a:t>
            </a:r>
          </a:p>
          <a:p>
            <a:r>
              <a:rPr lang="en-NZ" sz="3000" dirty="0" smtClean="0"/>
              <a:t>Lead your lowest card if you have an honour</a:t>
            </a:r>
          </a:p>
          <a:p>
            <a:r>
              <a:rPr lang="en-NZ" sz="3000" dirty="0" smtClean="0"/>
              <a:t>Lead top of rubbish cards</a:t>
            </a:r>
          </a:p>
          <a:p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4624"/>
            <a:ext cx="7886700" cy="1325563"/>
          </a:xfrm>
        </p:spPr>
        <p:txBody>
          <a:bodyPr>
            <a:normAutofit/>
          </a:bodyPr>
          <a:lstStyle/>
          <a:p>
            <a:r>
              <a:rPr lang="en-NZ" sz="4000" b="1" dirty="0" smtClean="0"/>
              <a:t>Leads against a </a:t>
            </a:r>
            <a:r>
              <a:rPr lang="en-NZ" sz="4000" b="1" dirty="0" err="1" smtClean="0">
                <a:solidFill>
                  <a:srgbClr val="2A700F"/>
                </a:solidFill>
              </a:rPr>
              <a:t>NoTrump</a:t>
            </a:r>
            <a:r>
              <a:rPr lang="en-NZ" sz="4000" b="1" dirty="0" smtClean="0"/>
              <a:t> Contract</a:t>
            </a:r>
            <a:endParaRPr lang="en-NZ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05123"/>
            <a:ext cx="7886700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NZ" sz="6000" b="1" dirty="0" smtClean="0"/>
              <a:t>DO</a:t>
            </a:r>
          </a:p>
          <a:p>
            <a:r>
              <a:rPr lang="en-NZ" sz="3000" b="1" dirty="0" smtClean="0">
                <a:solidFill>
                  <a:srgbClr val="2A700F"/>
                </a:solidFill>
              </a:rPr>
              <a:t>Lead partner’s suit (if they have bid one)</a:t>
            </a:r>
          </a:p>
          <a:p>
            <a:r>
              <a:rPr lang="en-NZ" sz="3000" b="1" dirty="0" smtClean="0">
                <a:solidFill>
                  <a:srgbClr val="2A700F"/>
                </a:solidFill>
              </a:rPr>
              <a:t>Lead from your longest suit</a:t>
            </a:r>
          </a:p>
          <a:p>
            <a:r>
              <a:rPr lang="en-NZ" sz="3000" dirty="0" smtClean="0"/>
              <a:t>Lead TOP of a sequence</a:t>
            </a:r>
          </a:p>
          <a:p>
            <a:r>
              <a:rPr lang="en-NZ" sz="3000" dirty="0" smtClean="0"/>
              <a:t>Lead your lowest card from an honour</a:t>
            </a:r>
          </a:p>
          <a:p>
            <a:r>
              <a:rPr lang="en-NZ" sz="3000" dirty="0" smtClean="0"/>
              <a:t>Prefer a major over a minor</a:t>
            </a:r>
          </a:p>
          <a:p>
            <a:r>
              <a:rPr lang="en-NZ" sz="3000" dirty="0" smtClean="0"/>
              <a:t>Lead top of rubbish cards</a:t>
            </a:r>
          </a:p>
          <a:p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b="1" dirty="0" smtClean="0"/>
              <a:t>What would this lead by partner mean?</a:t>
            </a:r>
            <a:endParaRPr lang="en-NZ" dirty="0"/>
          </a:p>
        </p:txBody>
      </p:sp>
      <p:pic>
        <p:nvPicPr>
          <p:cNvPr id="11" name="Picture 10" descr="Lesson 3 - Opener's rebid (R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545400"/>
            <a:ext cx="2448272" cy="37738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3059832" y="2265480"/>
            <a:ext cx="56166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600" b="1" dirty="0" smtClean="0"/>
              <a:t>Top of a sequence</a:t>
            </a:r>
          </a:p>
          <a:p>
            <a:pPr algn="ctr"/>
            <a:endParaRPr lang="en-NZ" sz="2400" dirty="0" smtClean="0">
              <a:solidFill>
                <a:srgbClr val="FF0000"/>
              </a:solidFill>
            </a:endParaRPr>
          </a:p>
          <a:p>
            <a:pPr algn="ctr"/>
            <a:r>
              <a:rPr lang="en-NZ" sz="2800" b="1" dirty="0" smtClean="0">
                <a:solidFill>
                  <a:srgbClr val="FF0000"/>
                </a:solidFill>
              </a:rPr>
              <a:t>Partner has the Jack (and hopefully the 10 as well)</a:t>
            </a:r>
          </a:p>
          <a:p>
            <a:pPr algn="ctr"/>
            <a:r>
              <a:rPr lang="en-NZ" sz="2800" b="1" dirty="0" smtClean="0">
                <a:solidFill>
                  <a:srgbClr val="FF0000"/>
                </a:solidFill>
              </a:rPr>
              <a:t>Partner does NOT have the King</a:t>
            </a:r>
            <a:endParaRPr lang="en-NZ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80696"/>
          </a:xfrm>
        </p:spPr>
        <p:txBody>
          <a:bodyPr>
            <a:noAutofit/>
          </a:bodyPr>
          <a:lstStyle/>
          <a:p>
            <a:r>
              <a:rPr lang="en-NZ" sz="3600" b="1" dirty="0" smtClean="0"/>
              <a:t>What would this lead by partner mean?</a:t>
            </a:r>
            <a:endParaRPr lang="en-NZ" sz="3200" dirty="0"/>
          </a:p>
        </p:txBody>
      </p:sp>
      <p:pic>
        <p:nvPicPr>
          <p:cNvPr id="11" name="Picture 10" descr="Lesson 3 - Opener's rebid (R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542119"/>
            <a:ext cx="2448272" cy="3060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3059832" y="1545400"/>
            <a:ext cx="561662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600" b="1" dirty="0" smtClean="0"/>
              <a:t>Low from an honour</a:t>
            </a:r>
          </a:p>
          <a:p>
            <a:pPr algn="ctr"/>
            <a:endParaRPr lang="en-NZ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NZ" sz="2400" b="1" dirty="0" smtClean="0">
                <a:solidFill>
                  <a:srgbClr val="FF0000"/>
                </a:solidFill>
              </a:rPr>
              <a:t>Partner has a King, Queen or Jack of hearts</a:t>
            </a:r>
          </a:p>
          <a:p>
            <a:pPr algn="ctr"/>
            <a:r>
              <a:rPr lang="en-NZ" sz="2400" b="1" dirty="0" smtClean="0">
                <a:solidFill>
                  <a:srgbClr val="FF0000"/>
                </a:solidFill>
              </a:rPr>
              <a:t>Partner has at least 3 hearts</a:t>
            </a:r>
          </a:p>
          <a:p>
            <a:pPr algn="ctr"/>
            <a:endParaRPr lang="en-NZ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NZ" sz="2400" b="1" dirty="0" smtClean="0">
                <a:solidFill>
                  <a:srgbClr val="FF0000"/>
                </a:solidFill>
              </a:rPr>
              <a:t>NOTE:  If defending against No Trumps, partner may also have the Ace of the suit led</a:t>
            </a:r>
            <a:endParaRPr lang="en-NZ" sz="11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5073792"/>
            <a:ext cx="8208912" cy="400110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If leading against a suit contract … partner MAY have a singleton heart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b="1" dirty="0" smtClean="0"/>
              <a:t>What would this lead by partner mean?</a:t>
            </a:r>
            <a:endParaRPr lang="en-NZ" dirty="0"/>
          </a:p>
        </p:txBody>
      </p:sp>
      <p:pic>
        <p:nvPicPr>
          <p:cNvPr id="11" name="Picture 10" descr="Lesson 3 - Opener's rebid (R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2617" y="1686135"/>
            <a:ext cx="2214109" cy="3060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3059832" y="2481504"/>
            <a:ext cx="561662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b="1" dirty="0" smtClean="0"/>
              <a:t>Top of Rubbish</a:t>
            </a:r>
          </a:p>
          <a:p>
            <a:pPr algn="ctr"/>
            <a:endParaRPr lang="en-NZ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NZ" sz="2800" b="1" dirty="0" smtClean="0">
                <a:solidFill>
                  <a:srgbClr val="FF0000"/>
                </a:solidFill>
              </a:rPr>
              <a:t>Partner has no honour cards in clubs</a:t>
            </a:r>
            <a:endParaRPr lang="en-NZ" sz="12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5217808"/>
            <a:ext cx="8208912" cy="400110"/>
          </a:xfrm>
          <a:prstGeom prst="rect">
            <a:avLst/>
          </a:prstGeom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000" b="1" dirty="0" smtClean="0">
                <a:solidFill>
                  <a:srgbClr val="2A700F"/>
                </a:solidFill>
              </a:rPr>
              <a:t>If leading against a suit contract … partner MAY have a singleton club</a:t>
            </a:r>
            <a:endParaRPr lang="en-NZ" b="1" dirty="0"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191822" cy="1325563"/>
          </a:xfrm>
        </p:spPr>
        <p:txBody>
          <a:bodyPr>
            <a:noAutofit/>
          </a:bodyPr>
          <a:lstStyle/>
          <a:p>
            <a:r>
              <a:rPr lang="en-NZ" sz="4800" b="1" dirty="0" smtClean="0"/>
              <a:t>Leads against a Suit Contract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52675"/>
            <a:ext cx="8496944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NZ" sz="7200" b="1" dirty="0" smtClean="0"/>
              <a:t>DO NOT</a:t>
            </a:r>
          </a:p>
          <a:p>
            <a:r>
              <a:rPr lang="en-NZ" sz="2800" b="1" dirty="0" smtClean="0">
                <a:solidFill>
                  <a:srgbClr val="FF0000"/>
                </a:solidFill>
              </a:rPr>
              <a:t>DO NOT lead away from an Ace … NEVER EVER </a:t>
            </a:r>
            <a:r>
              <a:rPr lang="en-NZ" sz="2800" b="1" dirty="0" err="1" smtClean="0">
                <a:solidFill>
                  <a:srgbClr val="FF0000"/>
                </a:solidFill>
              </a:rPr>
              <a:t>EVER</a:t>
            </a:r>
            <a:r>
              <a:rPr lang="en-NZ" sz="2800" b="1" dirty="0" smtClean="0">
                <a:solidFill>
                  <a:srgbClr val="FF0000"/>
                </a:solidFill>
              </a:rPr>
              <a:t>!!!</a:t>
            </a:r>
          </a:p>
          <a:p>
            <a:r>
              <a:rPr lang="en-NZ" sz="2800" dirty="0" smtClean="0"/>
              <a:t>DO NOT lead away from broken honour suits </a:t>
            </a:r>
            <a:r>
              <a:rPr lang="en-NZ" sz="2400" dirty="0" err="1" smtClean="0"/>
              <a:t>eg</a:t>
            </a:r>
            <a:r>
              <a:rPr lang="en-NZ" sz="2400" dirty="0" smtClean="0"/>
              <a:t> K J 9 2</a:t>
            </a:r>
          </a:p>
          <a:p>
            <a:r>
              <a:rPr lang="en-NZ" sz="2800" dirty="0" smtClean="0"/>
              <a:t>DO NOT lead singleton honour cards</a:t>
            </a:r>
          </a:p>
          <a:p>
            <a:endParaRPr lang="en-NZ" sz="100" dirty="0" smtClean="0"/>
          </a:p>
          <a:p>
            <a:r>
              <a:rPr lang="en-NZ" sz="2800" dirty="0" smtClean="0"/>
              <a:t>TRY NOT to lead suits bid by the opposition</a:t>
            </a:r>
          </a:p>
          <a:p>
            <a:endParaRPr lang="en-NZ" sz="2800" dirty="0" smtClean="0"/>
          </a:p>
          <a:p>
            <a:endParaRPr lang="en-NZ" sz="2800" dirty="0"/>
          </a:p>
        </p:txBody>
      </p:sp>
      <p:pic>
        <p:nvPicPr>
          <p:cNvPr id="4" name="Picture 2" descr="C:\Users\Amanda\AppData\Local\Microsoft\Windows\Temporary Internet Files\Content.IE5\DLMTVB4T\MC900432688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9347" y="5979976"/>
            <a:ext cx="653885" cy="62953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4692184"/>
            <a:ext cx="8208912" cy="110799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400" b="1" dirty="0" smtClean="0">
                <a:solidFill>
                  <a:srgbClr val="2A700F"/>
                </a:solidFill>
              </a:rPr>
              <a:t>DO NOT lead a suit with an Ace in it </a:t>
            </a:r>
          </a:p>
          <a:p>
            <a:pPr algn="ctr"/>
            <a:r>
              <a:rPr lang="en-NZ" sz="2400" b="1" dirty="0" smtClean="0">
                <a:solidFill>
                  <a:srgbClr val="2A700F"/>
                </a:solidFill>
              </a:rPr>
              <a:t>Unless partner has bid that suit </a:t>
            </a:r>
          </a:p>
          <a:p>
            <a:pPr algn="ctr"/>
            <a:r>
              <a:rPr lang="en-NZ" b="1" dirty="0" smtClean="0">
                <a:solidFill>
                  <a:srgbClr val="2A700F"/>
                </a:solidFill>
              </a:rPr>
              <a:t>Or you lead the Ace (in which case, you have at least Ace </a:t>
            </a:r>
            <a:r>
              <a:rPr lang="en-NZ" b="1" u="sng" dirty="0" smtClean="0">
                <a:solidFill>
                  <a:srgbClr val="2A700F"/>
                </a:solidFill>
              </a:rPr>
              <a:t>AND </a:t>
            </a:r>
            <a:r>
              <a:rPr lang="en-NZ" b="1" dirty="0" smtClean="0">
                <a:solidFill>
                  <a:srgbClr val="2A700F"/>
                </a:solidFill>
              </a:rPr>
              <a:t>King in the suit)</a:t>
            </a:r>
            <a:endParaRPr lang="en-NZ" sz="1600" b="1" dirty="0"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BEGINNERS’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8956</TotalTime>
  <Words>356</Words>
  <Application>Microsoft Office PowerPoint</Application>
  <PresentationFormat>On-screen Show (4:3)</PresentationFormat>
  <Paragraphs>68</Paragraphs>
  <Slides>10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TWO TYPES OF CONTRACT</vt:lpstr>
      <vt:lpstr>Leads against a Suit Contract</vt:lpstr>
      <vt:lpstr>Leads against a NoTrump Contract</vt:lpstr>
      <vt:lpstr>What would this lead by partner mean?</vt:lpstr>
      <vt:lpstr>What would this lead by partner mean?</vt:lpstr>
      <vt:lpstr>What would this lead by partner mean?</vt:lpstr>
      <vt:lpstr>Leads against a Suit Contract</vt:lpstr>
      <vt:lpstr>BEGINNERS’ LESSONS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Amanda Smith</cp:lastModifiedBy>
  <cp:revision>244</cp:revision>
  <dcterms:created xsi:type="dcterms:W3CDTF">2013-02-20T01:53:33Z</dcterms:created>
  <dcterms:modified xsi:type="dcterms:W3CDTF">2015-12-29T18:40:54Z</dcterms:modified>
</cp:coreProperties>
</file>