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3"/>
  </p:notesMasterIdLst>
  <p:handoutMasterIdLst>
    <p:handoutMasterId r:id="rId14"/>
  </p:handoutMasterIdLst>
  <p:sldIdLst>
    <p:sldId id="426" r:id="rId2"/>
    <p:sldId id="418" r:id="rId3"/>
    <p:sldId id="419" r:id="rId4"/>
    <p:sldId id="420" r:id="rId5"/>
    <p:sldId id="428" r:id="rId6"/>
    <p:sldId id="422" r:id="rId7"/>
    <p:sldId id="429" r:id="rId8"/>
    <p:sldId id="424" r:id="rId9"/>
    <p:sldId id="430" r:id="rId10"/>
    <p:sldId id="425" r:id="rId11"/>
    <p:sldId id="427" r:id="rId1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A700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7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5/01/2016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5/01/2016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10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val="2437921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11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58192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05-Jan-16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3129"/>
          <a:stretch/>
        </p:blipFill>
        <p:spPr>
          <a:xfrm>
            <a:off x="0" y="6237970"/>
            <a:ext cx="9144000" cy="6018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593" y="238590"/>
            <a:ext cx="1908815" cy="618660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1092111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59145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1629486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 algn="ctr">
              <a:defRPr sz="45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05-Jan-16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204877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05-Jan-16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433143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05-Jan-16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1814130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05-Jan-16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179701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05-Jan-16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6" name="Picture 5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3379099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52381">
              <a:schemeClr val="bg1"/>
            </a:gs>
            <a:gs pos="66667">
              <a:schemeClr val="accent6">
                <a:lumMod val="20000"/>
                <a:lumOff val="80000"/>
                <a:alpha val="43000"/>
              </a:schemeClr>
            </a:gs>
            <a:gs pos="81000">
              <a:schemeClr val="accent6">
                <a:lumMod val="40000"/>
                <a:lumOff val="60000"/>
                <a:alpha val="76000"/>
              </a:schemeClr>
            </a:gs>
            <a:gs pos="93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BEGINNERS’ LESSONS</a:t>
            </a: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  <a:endParaRPr kumimoji="0" lang="en-NZ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23048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7" name="Picture 1" descr="TBC 2012 logo smaller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27584" y="3357779"/>
            <a:ext cx="1584176" cy="1901010"/>
          </a:xfrm>
          <a:prstGeom prst="rect">
            <a:avLst/>
          </a:prstGeom>
          <a:noFill/>
        </p:spPr>
      </p:pic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251520" y="5949280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 smtClean="0">
                <a:latin typeface="+mj-lt"/>
              </a:rPr>
              <a:t>© Copyright Reserved New Zealand Bridge Inc. 2015                                                                                                                           Prepared by Amanda Smith</a:t>
            </a:r>
            <a:endParaRPr lang="en-NZ" sz="11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5146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2520280"/>
          </a:xfrm>
        </p:spPr>
        <p:txBody>
          <a:bodyPr>
            <a:normAutofit/>
          </a:bodyPr>
          <a:lstStyle/>
          <a:p>
            <a:pPr algn="ctr"/>
            <a:r>
              <a:rPr lang="en-NZ" sz="4900" b="1" dirty="0" smtClean="0"/>
              <a:t>Playing Tip </a:t>
            </a: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dirty="0" smtClean="0"/>
              <a:t>Playing a Side Suit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en-NZ" sz="6000" b="1" dirty="0" smtClean="0"/>
              <a:t>Playing a Side Suit</a:t>
            </a:r>
            <a:endParaRPr lang="en-NZ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4136"/>
            <a:ext cx="8229600" cy="3164984"/>
          </a:xfrm>
        </p:spPr>
        <p:txBody>
          <a:bodyPr>
            <a:normAutofit fontScale="92500"/>
          </a:bodyPr>
          <a:lstStyle/>
          <a:p>
            <a:r>
              <a:rPr lang="en-NZ" sz="4000" dirty="0" smtClean="0"/>
              <a:t>Count how many SURE tricks you have</a:t>
            </a:r>
          </a:p>
          <a:p>
            <a:r>
              <a:rPr lang="en-NZ" sz="4000" dirty="0" smtClean="0"/>
              <a:t>Work out how many extra tricks you need</a:t>
            </a:r>
          </a:p>
          <a:p>
            <a:r>
              <a:rPr lang="en-NZ" sz="4000" dirty="0" smtClean="0"/>
              <a:t>Try to work out where you can get your extra tricks from</a:t>
            </a:r>
          </a:p>
          <a:p>
            <a:pPr>
              <a:buNone/>
            </a:pPr>
            <a:endParaRPr lang="en-NZ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4707141"/>
            <a:ext cx="8424936" cy="954107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solidFill>
                  <a:srgbClr val="2A700F"/>
                </a:solidFill>
                <a:latin typeface="+mj-lt"/>
              </a:rPr>
              <a:t>Establishing your longest / strongest suit is a great way to make extra tricks</a:t>
            </a:r>
            <a:endParaRPr lang="en-NZ" sz="3600" b="1" dirty="0">
              <a:solidFill>
                <a:srgbClr val="2A700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53619"/>
            <a:ext cx="8280920" cy="153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5764" y="2636913"/>
            <a:ext cx="8322700" cy="15899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3528" y="5313402"/>
            <a:ext cx="8208912" cy="52322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solidFill>
                  <a:srgbClr val="2A700F"/>
                </a:solidFill>
                <a:latin typeface="+mj-lt"/>
              </a:rPr>
              <a:t>How many certain tricks?</a:t>
            </a:r>
            <a:endParaRPr lang="en-NZ" sz="4000" b="1" dirty="0">
              <a:solidFill>
                <a:srgbClr val="2A700F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4356243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400" b="1" dirty="0" smtClean="0">
                <a:latin typeface="+mj-lt"/>
                <a:sym typeface="Symbol"/>
              </a:rPr>
              <a:t>=1, =0,=2,=2 … Total = 5</a:t>
            </a:r>
            <a:endParaRPr lang="en-NZ" sz="2400" b="1" dirty="0">
              <a:latin typeface="+mj-lt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0"/>
            <a:ext cx="8229600" cy="827584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  Contract = 1NT,   Lead</a:t>
            </a:r>
            <a:r>
              <a:rPr kumimoji="0" lang="en-NZ" sz="44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= </a:t>
            </a:r>
            <a:r>
              <a:rPr kumimoji="0" lang="en-NZ" sz="44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Q</a:t>
            </a:r>
            <a:endParaRPr kumimoji="0" lang="en-NZ" sz="44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53619"/>
            <a:ext cx="8280920" cy="153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5764" y="2636913"/>
            <a:ext cx="8322700" cy="15899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3528" y="5313402"/>
            <a:ext cx="8208912" cy="52322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solidFill>
                  <a:srgbClr val="2A700F"/>
                </a:solidFill>
                <a:latin typeface="+mj-lt"/>
              </a:rPr>
              <a:t>How many certain tricks?</a:t>
            </a:r>
            <a:endParaRPr lang="en-NZ" sz="4000" b="1" dirty="0">
              <a:solidFill>
                <a:srgbClr val="2A700F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4356243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400" b="1" dirty="0" smtClean="0">
                <a:latin typeface="+mj-lt"/>
                <a:sym typeface="Symbol"/>
              </a:rPr>
              <a:t>Clubs is our best suit, so lose a club to establish the rest of the club tricks</a:t>
            </a:r>
            <a:endParaRPr lang="en-NZ" sz="6000" b="1" dirty="0">
              <a:latin typeface="+mj-lt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0"/>
            <a:ext cx="8229600" cy="827584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  Contract = 1NT,   Lead</a:t>
            </a:r>
            <a:r>
              <a:rPr kumimoji="0" lang="en-NZ" sz="44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= </a:t>
            </a:r>
            <a:r>
              <a:rPr kumimoji="0" lang="en-NZ" sz="44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Q</a:t>
            </a:r>
            <a:endParaRPr kumimoji="0" lang="en-NZ" sz="44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95536" y="980728"/>
            <a:ext cx="8424936" cy="153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5764" y="2582057"/>
            <a:ext cx="8394708" cy="15556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7544" y="5230941"/>
            <a:ext cx="8208912" cy="46166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400" b="1" dirty="0" smtClean="0">
                <a:solidFill>
                  <a:srgbClr val="2A700F"/>
                </a:solidFill>
                <a:latin typeface="+mj-lt"/>
              </a:rPr>
              <a:t>How many tricks might you lose?</a:t>
            </a:r>
            <a:endParaRPr lang="en-NZ" sz="3200" b="1" dirty="0">
              <a:solidFill>
                <a:srgbClr val="2A700F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4221088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400" b="1" dirty="0" smtClean="0">
                <a:latin typeface="+mj-lt"/>
                <a:sym typeface="Symbol"/>
              </a:rPr>
              <a:t>=2, =0,=1,=1 … Total = 4</a:t>
            </a:r>
            <a:endParaRPr lang="en-NZ" sz="2400" b="1" dirty="0">
              <a:latin typeface="+mj-lt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-315416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2.  Contract = 4</a:t>
            </a:r>
            <a:r>
              <a:rPr kumimoji="0" lang="en-NZ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</a:t>
            </a:r>
            <a:r>
              <a:rPr kumimoji="0" lang="en-NZ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  Lead</a:t>
            </a:r>
            <a:r>
              <a:rPr kumimoji="0" lang="en-NZ" sz="44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= </a:t>
            </a:r>
            <a:r>
              <a:rPr kumimoji="0" lang="en-NZ" sz="44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K</a:t>
            </a:r>
            <a:endParaRPr kumimoji="0" lang="en-NZ" sz="44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95536" y="980728"/>
            <a:ext cx="8424936" cy="153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5764" y="2582057"/>
            <a:ext cx="8394708" cy="15556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7544" y="5230941"/>
            <a:ext cx="8208912" cy="46166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400" b="1" dirty="0" smtClean="0">
                <a:solidFill>
                  <a:srgbClr val="2A700F"/>
                </a:solidFill>
                <a:latin typeface="+mj-lt"/>
              </a:rPr>
              <a:t>How many tricks might you lose?</a:t>
            </a:r>
            <a:endParaRPr lang="en-NZ" sz="3200" b="1" dirty="0">
              <a:solidFill>
                <a:srgbClr val="2A700F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4221088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400" b="1" dirty="0" smtClean="0">
                <a:solidFill>
                  <a:schemeClr val="bg2">
                    <a:lumMod val="25000"/>
                  </a:schemeClr>
                </a:solidFill>
                <a:latin typeface="+mj-lt"/>
                <a:sym typeface="Symbol"/>
              </a:rPr>
              <a:t>Draw trumps, then set up the  suit immediately (lose A) to discard a  loser</a:t>
            </a:r>
            <a:endParaRPr lang="en-NZ" sz="4000" b="1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-315416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2.  Contract = 4</a:t>
            </a:r>
            <a:r>
              <a:rPr kumimoji="0" lang="en-NZ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</a:t>
            </a:r>
            <a:r>
              <a:rPr kumimoji="0" lang="en-NZ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  Lead</a:t>
            </a:r>
            <a:r>
              <a:rPr kumimoji="0" lang="en-NZ" sz="44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= </a:t>
            </a:r>
            <a:r>
              <a:rPr kumimoji="0" lang="en-NZ" sz="44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K</a:t>
            </a:r>
            <a:endParaRPr kumimoji="0" lang="en-NZ" sz="44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09679" y="980728"/>
            <a:ext cx="8196650" cy="153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0761" y="2582057"/>
            <a:ext cx="8104713" cy="15556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3528" y="5302949"/>
            <a:ext cx="8208912" cy="52322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solidFill>
                  <a:srgbClr val="2A700F"/>
                </a:solidFill>
                <a:latin typeface="+mj-lt"/>
              </a:rPr>
              <a:t>How many certain tricks?</a:t>
            </a:r>
            <a:endParaRPr lang="en-NZ" sz="3600" b="1" dirty="0">
              <a:solidFill>
                <a:srgbClr val="2A700F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4204826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400" b="1" dirty="0" smtClean="0">
                <a:latin typeface="+mj-lt"/>
                <a:sym typeface="Symbol"/>
              </a:rPr>
              <a:t>=1, =2,=1,=4 … Total = 8</a:t>
            </a:r>
            <a:endParaRPr lang="en-NZ" sz="2400" b="1" dirty="0">
              <a:latin typeface="+mj-lt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-315416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4400" b="1" dirty="0" smtClean="0">
                <a:solidFill>
                  <a:srgbClr val="2A700F"/>
                </a:solidFill>
                <a:latin typeface="+mj-lt"/>
                <a:ea typeface="+mj-ea"/>
                <a:cs typeface="+mj-cs"/>
              </a:rPr>
              <a:t>3</a:t>
            </a:r>
            <a:r>
              <a:rPr kumimoji="0" lang="en-NZ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 Contract = 3NT,   Lead</a:t>
            </a:r>
            <a:r>
              <a:rPr kumimoji="0" lang="en-NZ" sz="44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= </a:t>
            </a:r>
            <a:r>
              <a:rPr kumimoji="0" lang="en-NZ" sz="44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K</a:t>
            </a:r>
            <a:endParaRPr kumimoji="0" lang="en-NZ" sz="44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09679" y="980728"/>
            <a:ext cx="8196650" cy="153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0761" y="2582057"/>
            <a:ext cx="8104713" cy="15556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3528" y="5302949"/>
            <a:ext cx="8208912" cy="52322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solidFill>
                  <a:srgbClr val="2A700F"/>
                </a:solidFill>
                <a:latin typeface="+mj-lt"/>
              </a:rPr>
              <a:t>How many certain tricks?</a:t>
            </a:r>
            <a:endParaRPr lang="en-NZ" sz="3600" b="1" dirty="0">
              <a:solidFill>
                <a:srgbClr val="2A700F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4204826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000" b="1" dirty="0" smtClean="0">
                <a:latin typeface="+mj-lt"/>
                <a:sym typeface="Symbol"/>
              </a:rPr>
              <a:t>’s </a:t>
            </a:r>
            <a:r>
              <a:rPr lang="en-NZ" sz="2000" b="1" dirty="0" smtClean="0">
                <a:latin typeface="+mj-lt"/>
                <a:sym typeface="Symbol"/>
              </a:rPr>
              <a:t>is our best suit – there are only 6 out so our 5</a:t>
            </a:r>
            <a:r>
              <a:rPr lang="en-NZ" sz="2000" b="1" baseline="30000" dirty="0" smtClean="0">
                <a:latin typeface="+mj-lt"/>
                <a:sym typeface="Symbol"/>
              </a:rPr>
              <a:t>th</a:t>
            </a:r>
            <a:r>
              <a:rPr lang="en-NZ" sz="2000" b="1" dirty="0" smtClean="0">
                <a:latin typeface="+mj-lt"/>
                <a:sym typeface="Symbol"/>
              </a:rPr>
              <a:t> club should come good … BUT we have to play the Q first or we will be cut off from our hand</a:t>
            </a:r>
            <a:endParaRPr lang="en-NZ" sz="2000" b="1" dirty="0">
              <a:latin typeface="+mj-lt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-315416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4400" b="1" dirty="0" smtClean="0">
                <a:solidFill>
                  <a:srgbClr val="2A700F"/>
                </a:solidFill>
                <a:latin typeface="+mj-lt"/>
                <a:ea typeface="+mj-ea"/>
                <a:cs typeface="+mj-cs"/>
              </a:rPr>
              <a:t>3</a:t>
            </a:r>
            <a:r>
              <a:rPr kumimoji="0" lang="en-NZ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 Contract = 3NT,   Lead</a:t>
            </a:r>
            <a:r>
              <a:rPr kumimoji="0" lang="en-NZ" sz="44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= </a:t>
            </a:r>
            <a:r>
              <a:rPr kumimoji="0" lang="en-NZ" sz="44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K</a:t>
            </a:r>
            <a:endParaRPr kumimoji="0" lang="en-NZ" sz="44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09679" y="836712"/>
            <a:ext cx="8196650" cy="153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0761" y="2377412"/>
            <a:ext cx="8104713" cy="15556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7544" y="5374957"/>
            <a:ext cx="8208912" cy="64633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 smtClean="0">
                <a:solidFill>
                  <a:srgbClr val="2A700F"/>
                </a:solidFill>
                <a:latin typeface="+mj-lt"/>
              </a:rPr>
              <a:t>How do we make more?</a:t>
            </a:r>
            <a:endParaRPr lang="en-NZ" sz="4400" b="1" dirty="0">
              <a:solidFill>
                <a:srgbClr val="2A700F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3933056"/>
            <a:ext cx="8352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400" dirty="0" smtClean="0">
                <a:sym typeface="Symbol"/>
              </a:rPr>
              <a:t>’s is our best suit – there are only 6 out so our 5</a:t>
            </a:r>
            <a:r>
              <a:rPr lang="en-NZ" sz="2400" baseline="30000" dirty="0" smtClean="0">
                <a:sym typeface="Symbol"/>
              </a:rPr>
              <a:t>th</a:t>
            </a:r>
            <a:r>
              <a:rPr lang="en-NZ" sz="2400" dirty="0" smtClean="0">
                <a:sym typeface="Symbol"/>
              </a:rPr>
              <a:t> club should come good … BUT we have to play the Q first or we will be cut off from our hand</a:t>
            </a:r>
            <a:endParaRPr lang="en-NZ" sz="4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-315416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5000" b="1" dirty="0" smtClean="0">
                <a:solidFill>
                  <a:srgbClr val="2A700F"/>
                </a:solidFill>
                <a:latin typeface="+mj-lt"/>
                <a:ea typeface="+mj-ea"/>
                <a:cs typeface="+mj-cs"/>
              </a:rPr>
              <a:t>3</a:t>
            </a:r>
            <a:r>
              <a:rPr kumimoji="0" lang="en-NZ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 Contract = 3NT,   Lead</a:t>
            </a:r>
            <a:r>
              <a:rPr kumimoji="0" lang="en-NZ" sz="50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= K</a:t>
            </a:r>
            <a:r>
              <a:rPr kumimoji="0" lang="en-NZ" sz="50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</a:t>
            </a:r>
            <a:endParaRPr kumimoji="0" lang="en-NZ" sz="50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1224136"/>
          </a:xfrm>
        </p:spPr>
        <p:txBody>
          <a:bodyPr>
            <a:noAutofit/>
          </a:bodyPr>
          <a:lstStyle/>
          <a:p>
            <a:pPr algn="ctr"/>
            <a:r>
              <a:rPr lang="en-NZ" sz="7200" b="1" dirty="0" smtClean="0"/>
              <a:t>BEGINNERS’ LESSONS</a:t>
            </a:r>
            <a:endParaRPr lang="en-NZ" sz="6600" b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63688" y="3933056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7544" y="1988840"/>
            <a:ext cx="8229600" cy="1224136"/>
          </a:xfrm>
          <a:prstGeom prst="rect">
            <a:avLst/>
          </a:prstGeom>
        </p:spPr>
        <p:txBody>
          <a:bodyPr vert="horz" l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ea typeface="+mj-ea"/>
                <a:cs typeface="+mj-cs"/>
              </a:rPr>
              <a:t>Please contact me if you have any questions</a:t>
            </a:r>
            <a:endParaRPr kumimoji="0" lang="en-NZ" sz="54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6" name="Picture 5" descr="NZ Bridge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3429" y="3501008"/>
            <a:ext cx="3868531" cy="1083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8969</TotalTime>
  <Words>383</Words>
  <Application>Microsoft Office PowerPoint</Application>
  <PresentationFormat>On-screen Show (4:3)</PresentationFormat>
  <Paragraphs>39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Playing Tip   Playing a Side Suit</vt:lpstr>
      <vt:lpstr>Playing a Side Suit</vt:lpstr>
      <vt:lpstr>Slide 4</vt:lpstr>
      <vt:lpstr>Slide 5</vt:lpstr>
      <vt:lpstr>Slide 6</vt:lpstr>
      <vt:lpstr>Slide 7</vt:lpstr>
      <vt:lpstr>Slide 8</vt:lpstr>
      <vt:lpstr>Slide 9</vt:lpstr>
      <vt:lpstr>Slide 10</vt:lpstr>
      <vt:lpstr>BEGINNERS’ LESSONS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Amanda Smith</cp:lastModifiedBy>
  <cp:revision>247</cp:revision>
  <dcterms:created xsi:type="dcterms:W3CDTF">2013-02-20T01:53:33Z</dcterms:created>
  <dcterms:modified xsi:type="dcterms:W3CDTF">2016-01-05T04:12:08Z</dcterms:modified>
</cp:coreProperties>
</file>