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418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15/01/2016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15/01/2016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Emphasise</a:t>
            </a:r>
            <a:r>
              <a:rPr lang="en-NZ" baseline="0" dirty="0" smtClean="0"/>
              <a:t> Major / </a:t>
            </a:r>
            <a:r>
              <a:rPr lang="en-NZ" baseline="0" dirty="0" err="1" smtClean="0"/>
              <a:t>NoTrumps</a:t>
            </a:r>
            <a:r>
              <a:rPr lang="en-NZ" baseline="0" dirty="0" smtClean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15-Jan-16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 anchor="ctr">
            <a:normAutofit/>
          </a:bodyPr>
          <a:lstStyle/>
          <a:p>
            <a:pPr algn="ctr"/>
            <a:r>
              <a:rPr lang="en-NZ" sz="4400" dirty="0" smtClean="0"/>
              <a:t>Tip</a:t>
            </a:r>
            <a:br>
              <a:rPr lang="en-NZ" sz="4400" dirty="0" smtClean="0"/>
            </a:br>
            <a:r>
              <a:rPr lang="en-NZ" sz="4400" dirty="0" smtClean="0"/>
              <a:t/>
            </a:r>
            <a:br>
              <a:rPr lang="en-NZ" sz="4400" dirty="0" smtClean="0"/>
            </a:br>
            <a:r>
              <a:rPr lang="en-NZ" sz="4400" dirty="0" smtClean="0"/>
              <a:t>Scoring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Two parts to Scoring – PART 1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800" dirty="0" smtClean="0"/>
              <a:t>Value per trick</a:t>
            </a:r>
          </a:p>
          <a:p>
            <a:pPr lvl="1"/>
            <a:r>
              <a:rPr lang="en-NZ" sz="5400" dirty="0" smtClean="0">
                <a:sym typeface="Symbol"/>
              </a:rPr>
              <a:t> </a:t>
            </a:r>
            <a:r>
              <a:rPr lang="en-NZ" sz="4400" dirty="0" smtClean="0">
                <a:sym typeface="Symbol"/>
              </a:rPr>
              <a:t>and </a:t>
            </a:r>
            <a:r>
              <a:rPr lang="en-NZ" sz="5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5400" dirty="0" smtClean="0">
                <a:sym typeface="Symbol"/>
              </a:rPr>
              <a:t> </a:t>
            </a:r>
            <a:r>
              <a:rPr lang="en-NZ" sz="4400" dirty="0" smtClean="0">
                <a:sym typeface="Symbol"/>
              </a:rPr>
              <a:t>= 20 points per trick</a:t>
            </a:r>
            <a:endParaRPr lang="en-NZ" sz="5400" dirty="0" smtClean="0">
              <a:sym typeface="Symbol"/>
            </a:endParaRPr>
          </a:p>
          <a:p>
            <a:pPr lvl="1"/>
            <a:r>
              <a:rPr lang="en-NZ" sz="5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and </a:t>
            </a:r>
            <a:r>
              <a:rPr lang="en-NZ" sz="5400" dirty="0" smtClean="0">
                <a:sym typeface="Symbol"/>
              </a:rPr>
              <a:t></a:t>
            </a:r>
            <a:r>
              <a:rPr lang="en-NZ" sz="4400" dirty="0" smtClean="0">
                <a:sym typeface="Symbol"/>
              </a:rPr>
              <a:t> = 30 points per trick</a:t>
            </a:r>
          </a:p>
          <a:p>
            <a:pPr lvl="1"/>
            <a:r>
              <a:rPr lang="en-NZ" sz="4400" dirty="0" smtClean="0">
                <a:sym typeface="Symbol"/>
              </a:rPr>
              <a:t>NT = 40 points for the first trick then 30 points per subsequent trick</a:t>
            </a:r>
            <a:endParaRPr lang="en-NZ" sz="4400" dirty="0" smtClean="0"/>
          </a:p>
        </p:txBody>
      </p:sp>
      <p:pic>
        <p:nvPicPr>
          <p:cNvPr id="3074" name="Picture 2" descr="C:\Users\Amanda\AppData\Local\Microsoft\Windows\Temporary Internet Files\Content.IE5\DLMTVB4T\MC9004324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9346" y="980728"/>
            <a:ext cx="1794654" cy="1539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anda\AppData\Local\Microsoft\Windows\Temporary Internet Files\Content.IE5\DLMTVB4T\MC90042317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2553512"/>
            <a:ext cx="1115616" cy="1115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4042792" cy="41578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NZ" sz="3900" b="1" dirty="0" err="1" smtClean="0"/>
              <a:t>N</a:t>
            </a:r>
            <a:r>
              <a:rPr lang="en-NZ" sz="3600" dirty="0" err="1" smtClean="0"/>
              <a:t>o</a:t>
            </a:r>
            <a:r>
              <a:rPr lang="en-NZ" sz="3600" b="1" dirty="0" err="1" smtClean="0"/>
              <a:t>T</a:t>
            </a:r>
            <a:r>
              <a:rPr lang="en-NZ" sz="3600" dirty="0" err="1" smtClean="0"/>
              <a:t>rumps</a:t>
            </a:r>
            <a:endParaRPr lang="en-NZ" sz="3600" dirty="0" smtClean="0"/>
          </a:p>
          <a:p>
            <a:pPr>
              <a:buNone/>
            </a:pPr>
            <a:r>
              <a:rPr lang="en-NZ" sz="7000" dirty="0" smtClean="0"/>
              <a:t>S</a:t>
            </a:r>
            <a:r>
              <a:rPr lang="en-NZ" sz="3600" dirty="0" smtClean="0"/>
              <a:t>pades		</a:t>
            </a:r>
            <a:r>
              <a:rPr lang="en-NZ" sz="6200" dirty="0" smtClean="0">
                <a:sym typeface="Symbol"/>
              </a:rPr>
              <a:t></a:t>
            </a:r>
            <a:endParaRPr lang="en-NZ" sz="6200" dirty="0" smtClean="0"/>
          </a:p>
          <a:p>
            <a:pPr>
              <a:buNone/>
            </a:pPr>
            <a:r>
              <a:rPr lang="en-NZ" sz="7000" dirty="0" smtClean="0"/>
              <a:t>H</a:t>
            </a:r>
            <a:r>
              <a:rPr lang="en-NZ" sz="3600" dirty="0" smtClean="0"/>
              <a:t>earts		</a:t>
            </a:r>
            <a:r>
              <a:rPr lang="en-NZ" sz="6200" dirty="0" smtClean="0">
                <a:solidFill>
                  <a:srgbClr val="C00000"/>
                </a:solidFill>
                <a:sym typeface="Symbol"/>
              </a:rPr>
              <a:t></a:t>
            </a:r>
            <a:endParaRPr lang="en-NZ" sz="62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000" dirty="0" smtClean="0"/>
              <a:t>D</a:t>
            </a:r>
            <a:r>
              <a:rPr lang="en-NZ" sz="3600" dirty="0" smtClean="0"/>
              <a:t>iamonds		</a:t>
            </a:r>
            <a:r>
              <a:rPr lang="en-NZ" sz="6200" dirty="0" smtClean="0">
                <a:solidFill>
                  <a:srgbClr val="C00000"/>
                </a:solidFill>
                <a:sym typeface="Symbol"/>
              </a:rPr>
              <a:t></a:t>
            </a:r>
            <a:endParaRPr lang="en-NZ" sz="3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000" dirty="0" smtClean="0"/>
              <a:t>C</a:t>
            </a:r>
            <a:r>
              <a:rPr lang="en-NZ" sz="3600" dirty="0" smtClean="0"/>
              <a:t>lubs	</a:t>
            </a:r>
            <a:r>
              <a:rPr lang="en-NZ" sz="3400" smtClean="0"/>
              <a:t>	</a:t>
            </a:r>
            <a:r>
              <a:rPr lang="en-NZ" sz="3400" smtClean="0"/>
              <a:t>	</a:t>
            </a:r>
            <a:r>
              <a:rPr lang="en-NZ" sz="5100" smtClean="0">
                <a:sym typeface="Symbol"/>
              </a:rPr>
              <a:t></a:t>
            </a:r>
            <a:endParaRPr lang="en-NZ" sz="5100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4067944" y="2337488"/>
            <a:ext cx="288032" cy="1080120"/>
          </a:xfrm>
          <a:prstGeom prst="rightBrace">
            <a:avLst/>
          </a:prstGeom>
          <a:ln>
            <a:solidFill>
              <a:srgbClr val="2A70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88024" y="2409496"/>
            <a:ext cx="3826768" cy="242962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n-ea"/>
                <a:cs typeface="+mn-cs"/>
              </a:rPr>
              <a:t>MAJOR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suits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n-ea"/>
                <a:cs typeface="+mn-cs"/>
              </a:rPr>
              <a:t>MINOR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suits</a:t>
            </a:r>
            <a:endParaRPr kumimoji="0" lang="en-N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4067944" y="3993672"/>
            <a:ext cx="288032" cy="1080120"/>
          </a:xfrm>
          <a:prstGeom prst="rightBrace">
            <a:avLst/>
          </a:prstGeom>
          <a:ln>
            <a:solidFill>
              <a:srgbClr val="2A70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099" name="Picture 3" descr="C:\Users\Amanda\AppData\Local\Microsoft\Windows\Temporary Internet Files\Content.IE5\DE6QMMER\MC90043381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065680"/>
            <a:ext cx="1296144" cy="1296144"/>
          </a:xfrm>
          <a:prstGeom prst="rect">
            <a:avLst/>
          </a:prstGeom>
          <a:noFill/>
        </p:spPr>
      </p:pic>
      <p:pic>
        <p:nvPicPr>
          <p:cNvPr id="4101" name="Picture 5" descr="C:\Users\Amanda\AppData\Local\Microsoft\Windows\Temporary Internet Files\Content.IE5\DE6QMMER\MC900434411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925928"/>
            <a:ext cx="1080120" cy="12151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Two parts to Scoring – PART 2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PLUS a Bonus</a:t>
            </a:r>
          </a:p>
          <a:p>
            <a:pPr lvl="1"/>
            <a:r>
              <a:rPr lang="en-NZ" sz="4400" b="1" dirty="0" err="1" smtClean="0">
                <a:sym typeface="Symbol"/>
              </a:rPr>
              <a:t>Partscore</a:t>
            </a:r>
            <a:r>
              <a:rPr lang="en-NZ" sz="4400" dirty="0" smtClean="0">
                <a:sym typeface="Symbol"/>
              </a:rPr>
              <a:t> = 50 points</a:t>
            </a:r>
          </a:p>
          <a:p>
            <a:pPr lvl="1"/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Non vulnerable GAME </a:t>
            </a:r>
            <a:r>
              <a:rPr lang="en-NZ" sz="4400" dirty="0" smtClean="0">
                <a:sym typeface="Symbol"/>
              </a:rPr>
              <a:t>= 300 points</a:t>
            </a:r>
          </a:p>
          <a:p>
            <a:pPr lvl="1"/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Vulnerable GAME </a:t>
            </a:r>
            <a:r>
              <a:rPr lang="en-NZ" sz="4400" dirty="0" smtClean="0">
                <a:sym typeface="Symbol"/>
              </a:rPr>
              <a:t>= 500 points</a:t>
            </a:r>
            <a:endParaRPr lang="en-NZ" sz="3600" dirty="0" smtClean="0"/>
          </a:p>
        </p:txBody>
      </p:sp>
      <p:pic>
        <p:nvPicPr>
          <p:cNvPr id="3074" name="Picture 2" descr="C:\Users\Amanda\AppData\Local\Microsoft\Windows\Temporary Internet Files\Content.IE5\DLMTVB4T\MC9004324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268760"/>
            <a:ext cx="2195736" cy="1884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QUIZ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Contract = 2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000" dirty="0" smtClean="0">
                <a:sym typeface="Symbol"/>
              </a:rPr>
              <a:t>… you make </a:t>
            </a:r>
            <a:r>
              <a:rPr lang="en-NZ" sz="4000" b="1" dirty="0" smtClean="0">
                <a:sym typeface="Symbol"/>
              </a:rPr>
              <a:t>9</a:t>
            </a:r>
            <a:r>
              <a:rPr lang="en-NZ" sz="4000" dirty="0" smtClean="0">
                <a:sym typeface="Symbol"/>
              </a:rPr>
              <a:t> tricks</a:t>
            </a:r>
          </a:p>
          <a:p>
            <a:pPr algn="ctr">
              <a:buNone/>
            </a:pPr>
            <a:endParaRPr lang="en-NZ" sz="1400" dirty="0" smtClean="0">
              <a:sym typeface="Symbol"/>
            </a:endParaRPr>
          </a:p>
          <a:p>
            <a:pPr>
              <a:buNone/>
            </a:pPr>
            <a:r>
              <a:rPr lang="en-NZ" sz="1400" dirty="0" smtClean="0">
                <a:sym typeface="Symbol"/>
              </a:rPr>
              <a:t>   </a:t>
            </a:r>
            <a:r>
              <a:rPr lang="en-NZ" sz="2400" dirty="0" smtClean="0">
                <a:sym typeface="Symbol"/>
              </a:rPr>
              <a:t>Don’t count the 1</a:t>
            </a:r>
            <a:r>
              <a:rPr lang="en-NZ" sz="2400" baseline="30000" dirty="0" smtClean="0">
                <a:sym typeface="Symbol"/>
              </a:rPr>
              <a:t>st</a:t>
            </a:r>
            <a:r>
              <a:rPr lang="en-NZ" sz="2400" dirty="0" smtClean="0">
                <a:sym typeface="Symbol"/>
              </a:rPr>
              <a:t> 6 tricks</a:t>
            </a:r>
            <a:r>
              <a:rPr lang="en-NZ" sz="4000" dirty="0" smtClean="0">
                <a:sym typeface="Symbol"/>
              </a:rPr>
              <a:t> … </a:t>
            </a:r>
            <a:r>
              <a:rPr lang="en-NZ" sz="4400" b="1" dirty="0" smtClean="0">
                <a:sym typeface="Symbol"/>
              </a:rPr>
              <a:t>9 – 6 = 3</a:t>
            </a:r>
          </a:p>
          <a:p>
            <a:pPr>
              <a:buNone/>
            </a:pPr>
            <a:r>
              <a:rPr lang="en-NZ" sz="2400" dirty="0" smtClean="0">
                <a:sym typeface="Symbol"/>
              </a:rPr>
              <a:t>  Hearts = 30 points per trick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3 x 30 = 90</a:t>
            </a:r>
          </a:p>
          <a:p>
            <a:pPr>
              <a:buNone/>
            </a:pPr>
            <a:r>
              <a:rPr lang="en-NZ" sz="1400" b="1" dirty="0" smtClean="0">
                <a:sym typeface="Symbol"/>
              </a:rPr>
              <a:t>  </a:t>
            </a:r>
            <a:r>
              <a:rPr lang="en-NZ" sz="2400" dirty="0" smtClean="0">
                <a:sym typeface="Symbol"/>
              </a:rPr>
              <a:t>Add 50 points for part score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90 + 50 = 140</a:t>
            </a:r>
            <a:endParaRPr lang="en-NZ" sz="4000" b="1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algn="ctr">
              <a:buNone/>
            </a:pPr>
            <a:endParaRPr lang="en-NZ" sz="4000" dirty="0" smtClean="0">
              <a:sym typeface="Symbol"/>
            </a:endParaRPr>
          </a:p>
          <a:p>
            <a:endParaRPr lang="en-NZ" sz="4000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lvl="1">
              <a:buNone/>
            </a:pPr>
            <a:endParaRPr lang="en-NZ" sz="3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95536" y="5023629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4000" b="1" dirty="0" smtClean="0">
                <a:solidFill>
                  <a:srgbClr val="2A700F"/>
                </a:solidFill>
              </a:rPr>
              <a:t>DO NOT COUNT THE FIRST 6 TRICKS</a:t>
            </a:r>
            <a:endParaRPr lang="en-NZ" sz="24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QUIZ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Contract = 3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000" dirty="0" smtClean="0">
                <a:sym typeface="Symbol"/>
              </a:rPr>
              <a:t>… you make </a:t>
            </a:r>
            <a:r>
              <a:rPr lang="en-NZ" sz="4000" b="1" dirty="0" smtClean="0">
                <a:sym typeface="Symbol"/>
              </a:rPr>
              <a:t>10</a:t>
            </a:r>
            <a:r>
              <a:rPr lang="en-NZ" sz="4000" dirty="0" smtClean="0">
                <a:sym typeface="Symbol"/>
              </a:rPr>
              <a:t> tricks</a:t>
            </a:r>
          </a:p>
          <a:p>
            <a:pPr algn="ctr">
              <a:buNone/>
            </a:pPr>
            <a:endParaRPr lang="en-NZ" sz="1400" dirty="0" smtClean="0">
              <a:sym typeface="Symbol"/>
            </a:endParaRPr>
          </a:p>
          <a:p>
            <a:pPr>
              <a:buNone/>
            </a:pPr>
            <a:r>
              <a:rPr lang="en-NZ" sz="1400" dirty="0" smtClean="0">
                <a:sym typeface="Symbol"/>
              </a:rPr>
              <a:t>   </a:t>
            </a:r>
            <a:r>
              <a:rPr lang="en-NZ" sz="2400" dirty="0" smtClean="0">
                <a:sym typeface="Symbol"/>
              </a:rPr>
              <a:t>Don’t count the 1</a:t>
            </a:r>
            <a:r>
              <a:rPr lang="en-NZ" sz="2400" baseline="30000" dirty="0" smtClean="0">
                <a:sym typeface="Symbol"/>
              </a:rPr>
              <a:t>st</a:t>
            </a:r>
            <a:r>
              <a:rPr lang="en-NZ" sz="2400" dirty="0" smtClean="0">
                <a:sym typeface="Symbol"/>
              </a:rPr>
              <a:t> 6 tricks</a:t>
            </a:r>
            <a:r>
              <a:rPr lang="en-NZ" sz="4000" dirty="0" smtClean="0">
                <a:sym typeface="Symbol"/>
              </a:rPr>
              <a:t> … </a:t>
            </a:r>
            <a:r>
              <a:rPr lang="en-NZ" sz="4400" b="1" dirty="0" smtClean="0">
                <a:sym typeface="Symbol"/>
              </a:rPr>
              <a:t>10 – 6 = 4</a:t>
            </a:r>
          </a:p>
          <a:p>
            <a:pPr>
              <a:buNone/>
            </a:pPr>
            <a:r>
              <a:rPr lang="en-NZ" sz="2400" dirty="0" smtClean="0">
                <a:sym typeface="Symbol"/>
              </a:rPr>
              <a:t>  Hearts = 30 points per trick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4 x 30 = 120</a:t>
            </a:r>
          </a:p>
          <a:p>
            <a:pPr>
              <a:buNone/>
            </a:pPr>
            <a:r>
              <a:rPr lang="en-NZ" sz="1400" b="1" dirty="0" smtClean="0">
                <a:sym typeface="Symbol"/>
              </a:rPr>
              <a:t>  </a:t>
            </a:r>
            <a:r>
              <a:rPr lang="en-NZ" sz="2400" dirty="0" smtClean="0">
                <a:sym typeface="Symbol"/>
              </a:rPr>
              <a:t>Add 50 points for part score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120 + 50 = 170</a:t>
            </a:r>
            <a:endParaRPr lang="en-NZ" sz="4000" b="1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algn="ctr">
              <a:buNone/>
            </a:pPr>
            <a:endParaRPr lang="en-NZ" sz="4000" dirty="0" smtClean="0">
              <a:sym typeface="Symbol"/>
            </a:endParaRPr>
          </a:p>
          <a:p>
            <a:endParaRPr lang="en-NZ" sz="4000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lvl="1">
              <a:buNone/>
            </a:pPr>
            <a:endParaRPr lang="en-NZ" sz="3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95536" y="529680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DO NOT COUNT THE FIRST 6 TRICKS</a:t>
            </a:r>
            <a:endParaRPr lang="en-NZ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QUIZ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Contract = 4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(</a:t>
            </a:r>
            <a:r>
              <a:rPr lang="en-NZ" sz="4000" b="1" dirty="0" err="1" smtClean="0">
                <a:solidFill>
                  <a:srgbClr val="FF0000"/>
                </a:solidFill>
                <a:sym typeface="Symbol"/>
              </a:rPr>
              <a:t>vul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) </a:t>
            </a:r>
            <a:r>
              <a:rPr lang="en-NZ" sz="4000" dirty="0" smtClean="0">
                <a:sym typeface="Symbol"/>
              </a:rPr>
              <a:t>making </a:t>
            </a:r>
            <a:r>
              <a:rPr lang="en-NZ" sz="4000" b="1" dirty="0" smtClean="0">
                <a:sym typeface="Symbol"/>
              </a:rPr>
              <a:t>10</a:t>
            </a:r>
            <a:r>
              <a:rPr lang="en-NZ" sz="4000" dirty="0" smtClean="0">
                <a:sym typeface="Symbol"/>
              </a:rPr>
              <a:t> tricks</a:t>
            </a:r>
          </a:p>
          <a:p>
            <a:pPr algn="ctr">
              <a:buNone/>
            </a:pPr>
            <a:endParaRPr lang="en-NZ" sz="1400" dirty="0" smtClean="0">
              <a:sym typeface="Symbol"/>
            </a:endParaRPr>
          </a:p>
          <a:p>
            <a:pPr>
              <a:buNone/>
            </a:pPr>
            <a:r>
              <a:rPr lang="en-NZ" sz="1400" dirty="0" smtClean="0">
                <a:sym typeface="Symbol"/>
              </a:rPr>
              <a:t>   </a:t>
            </a:r>
            <a:r>
              <a:rPr lang="en-NZ" sz="2400" dirty="0" smtClean="0">
                <a:sym typeface="Symbol"/>
              </a:rPr>
              <a:t>Don’t count the 1</a:t>
            </a:r>
            <a:r>
              <a:rPr lang="en-NZ" sz="2400" baseline="30000" dirty="0" smtClean="0">
                <a:sym typeface="Symbol"/>
              </a:rPr>
              <a:t>st</a:t>
            </a:r>
            <a:r>
              <a:rPr lang="en-NZ" sz="2400" dirty="0" smtClean="0">
                <a:sym typeface="Symbol"/>
              </a:rPr>
              <a:t> 6 tricks</a:t>
            </a:r>
            <a:r>
              <a:rPr lang="en-NZ" sz="4000" dirty="0" smtClean="0">
                <a:sym typeface="Symbol"/>
              </a:rPr>
              <a:t> … </a:t>
            </a:r>
            <a:r>
              <a:rPr lang="en-NZ" sz="4000" b="1" dirty="0" smtClean="0">
                <a:sym typeface="Symbol"/>
              </a:rPr>
              <a:t>10</a:t>
            </a:r>
            <a:r>
              <a:rPr lang="en-NZ" sz="4400" b="1" dirty="0" smtClean="0">
                <a:sym typeface="Symbol"/>
              </a:rPr>
              <a:t> – 6 = 4</a:t>
            </a:r>
          </a:p>
          <a:p>
            <a:pPr>
              <a:buNone/>
            </a:pPr>
            <a:r>
              <a:rPr lang="en-NZ" sz="2400" dirty="0" smtClean="0">
                <a:sym typeface="Symbol"/>
              </a:rPr>
              <a:t>  Hearts = 30 points per trick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4 x 30 = 120</a:t>
            </a:r>
          </a:p>
          <a:p>
            <a:pPr>
              <a:buNone/>
            </a:pPr>
            <a:r>
              <a:rPr lang="en-NZ" sz="1400" b="1" dirty="0" smtClean="0">
                <a:sym typeface="Symbol"/>
              </a:rPr>
              <a:t>  </a:t>
            </a:r>
            <a:r>
              <a:rPr lang="en-NZ" sz="2400" dirty="0" smtClean="0">
                <a:sym typeface="Symbol"/>
              </a:rPr>
              <a:t>+ 500 points for GAME (</a:t>
            </a:r>
            <a:r>
              <a:rPr lang="en-NZ" sz="2400" dirty="0" err="1" smtClean="0">
                <a:sym typeface="Symbol"/>
              </a:rPr>
              <a:t>vul</a:t>
            </a:r>
            <a:r>
              <a:rPr lang="en-NZ" sz="2400" dirty="0" smtClean="0">
                <a:sym typeface="Symbol"/>
              </a:rPr>
              <a:t>) score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120+500=620</a:t>
            </a:r>
            <a:endParaRPr lang="en-NZ" sz="4000" b="1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algn="ctr">
              <a:buNone/>
            </a:pPr>
            <a:endParaRPr lang="en-NZ" sz="4000" dirty="0" smtClean="0">
              <a:sym typeface="Symbol"/>
            </a:endParaRPr>
          </a:p>
          <a:p>
            <a:endParaRPr lang="en-NZ" sz="4000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lvl="1">
              <a:buNone/>
            </a:pPr>
            <a:endParaRPr lang="en-NZ" sz="3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241394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4000" b="1" dirty="0" smtClean="0">
                <a:solidFill>
                  <a:srgbClr val="2A700F"/>
                </a:solidFill>
              </a:rPr>
              <a:t>DO NOT COUNT THE FIRST 6 TRICKS</a:t>
            </a:r>
            <a:endParaRPr lang="en-NZ" sz="24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QUIZ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Contract = 4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(Not </a:t>
            </a:r>
            <a:r>
              <a:rPr lang="en-NZ" sz="4000" b="1" dirty="0" err="1" smtClean="0">
                <a:solidFill>
                  <a:srgbClr val="2A700F"/>
                </a:solidFill>
                <a:sym typeface="Symbol"/>
              </a:rPr>
              <a:t>Vul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) </a:t>
            </a:r>
            <a:r>
              <a:rPr lang="en-NZ" sz="4000" dirty="0" smtClean="0">
                <a:sym typeface="Symbol"/>
              </a:rPr>
              <a:t>making </a:t>
            </a:r>
            <a:r>
              <a:rPr lang="en-NZ" sz="4000" b="1" dirty="0" smtClean="0">
                <a:sym typeface="Symbol"/>
              </a:rPr>
              <a:t>10</a:t>
            </a:r>
            <a:r>
              <a:rPr lang="en-NZ" sz="4000" dirty="0" smtClean="0">
                <a:sym typeface="Symbol"/>
              </a:rPr>
              <a:t> tricks</a:t>
            </a:r>
          </a:p>
          <a:p>
            <a:pPr>
              <a:buNone/>
            </a:pPr>
            <a:r>
              <a:rPr lang="en-NZ" sz="1400" dirty="0" smtClean="0">
                <a:sym typeface="Symbol"/>
              </a:rPr>
              <a:t>   </a:t>
            </a:r>
            <a:r>
              <a:rPr lang="en-NZ" sz="2400" dirty="0" smtClean="0">
                <a:sym typeface="Symbol"/>
              </a:rPr>
              <a:t>Don’t count the 1</a:t>
            </a:r>
            <a:r>
              <a:rPr lang="en-NZ" sz="2400" baseline="30000" dirty="0" smtClean="0">
                <a:sym typeface="Symbol"/>
              </a:rPr>
              <a:t>st</a:t>
            </a:r>
            <a:r>
              <a:rPr lang="en-NZ" sz="2400" dirty="0" smtClean="0">
                <a:sym typeface="Symbol"/>
              </a:rPr>
              <a:t> 6 tricks</a:t>
            </a:r>
            <a:r>
              <a:rPr lang="en-NZ" sz="4000" dirty="0" smtClean="0">
                <a:sym typeface="Symbol"/>
              </a:rPr>
              <a:t> … </a:t>
            </a:r>
            <a:r>
              <a:rPr lang="en-NZ" sz="4000" b="1" dirty="0" smtClean="0">
                <a:sym typeface="Symbol"/>
              </a:rPr>
              <a:t>10</a:t>
            </a:r>
            <a:r>
              <a:rPr lang="en-NZ" sz="4400" b="1" dirty="0" smtClean="0">
                <a:sym typeface="Symbol"/>
              </a:rPr>
              <a:t> – 6 = 4</a:t>
            </a:r>
          </a:p>
          <a:p>
            <a:pPr>
              <a:buNone/>
            </a:pPr>
            <a:r>
              <a:rPr lang="en-NZ" sz="2400" dirty="0" smtClean="0">
                <a:sym typeface="Symbol"/>
              </a:rPr>
              <a:t>  Hearts = 30 points per trick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4 x 30 = 120</a:t>
            </a:r>
          </a:p>
          <a:p>
            <a:pPr>
              <a:buNone/>
            </a:pPr>
            <a:r>
              <a:rPr lang="en-NZ" sz="1400" b="1" dirty="0" smtClean="0">
                <a:sym typeface="Symbol"/>
              </a:rPr>
              <a:t>  </a:t>
            </a:r>
            <a:r>
              <a:rPr lang="en-NZ" sz="2400" dirty="0" smtClean="0">
                <a:sym typeface="Symbol"/>
              </a:rPr>
              <a:t>+ 300 points for GAME (NV) score </a:t>
            </a:r>
            <a:r>
              <a:rPr lang="en-NZ" sz="4000" dirty="0" smtClean="0">
                <a:sym typeface="Symbol"/>
              </a:rPr>
              <a:t>… </a:t>
            </a:r>
            <a:r>
              <a:rPr lang="en-NZ" sz="4400" b="1" dirty="0" smtClean="0">
                <a:sym typeface="Symbol"/>
              </a:rPr>
              <a:t>120+300=420</a:t>
            </a:r>
            <a:endParaRPr lang="en-NZ" sz="4000" b="1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algn="ctr">
              <a:buNone/>
            </a:pPr>
            <a:endParaRPr lang="en-NZ" sz="4000" dirty="0" smtClean="0">
              <a:sym typeface="Symbol"/>
            </a:endParaRPr>
          </a:p>
          <a:p>
            <a:endParaRPr lang="en-NZ" sz="4000" dirty="0" smtClean="0">
              <a:sym typeface="Symbol"/>
            </a:endParaRPr>
          </a:p>
          <a:p>
            <a:pPr>
              <a:buNone/>
            </a:pPr>
            <a:endParaRPr lang="en-NZ" sz="4000" dirty="0" smtClean="0">
              <a:sym typeface="Symbol"/>
            </a:endParaRPr>
          </a:p>
          <a:p>
            <a:pPr lvl="1">
              <a:buNone/>
            </a:pPr>
            <a:endParaRPr lang="en-NZ" sz="3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5536" y="5023629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4000" b="1" dirty="0" smtClean="0">
                <a:solidFill>
                  <a:srgbClr val="2A700F"/>
                </a:solidFill>
              </a:rPr>
              <a:t>DO NOT COUNT THE FIRST 6 TRICKS</a:t>
            </a:r>
            <a:endParaRPr lang="en-NZ" sz="24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WHAT HAPPENS IF IT GOES WRONG?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The opposition get points per trick that you are short</a:t>
            </a:r>
          </a:p>
          <a:p>
            <a:pPr lvl="1"/>
            <a:r>
              <a:rPr lang="en-NZ" sz="4000" dirty="0" smtClean="0">
                <a:sym typeface="Symbol"/>
              </a:rPr>
              <a:t>Vulnerable = 100 points per trick</a:t>
            </a:r>
            <a:endParaRPr lang="en-NZ" sz="4400" dirty="0" smtClean="0">
              <a:sym typeface="Symbol"/>
            </a:endParaRPr>
          </a:p>
          <a:p>
            <a:pPr lvl="1"/>
            <a:r>
              <a:rPr lang="en-NZ" sz="4000" dirty="0" smtClean="0">
                <a:sym typeface="Symbol"/>
              </a:rPr>
              <a:t>Not Vulnerable = 50 points per trick</a:t>
            </a:r>
          </a:p>
        </p:txBody>
      </p:sp>
      <p:pic>
        <p:nvPicPr>
          <p:cNvPr id="4098" name="Picture 2" descr="C:\Users\Amanda\AppData\Local\Microsoft\Windows\Temporary Internet Files\Content.IE5\DLMTVB4T\MC90043440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437112"/>
            <a:ext cx="1873250" cy="196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8947</TotalTime>
  <Words>398</Words>
  <Application>Microsoft Office PowerPoint</Application>
  <PresentationFormat>On-screen Show (4:3)</PresentationFormat>
  <Paragraphs>133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Tip  Scoring</vt:lpstr>
      <vt:lpstr>Two parts to Scoring – PART 1</vt:lpstr>
      <vt:lpstr>Ranking of the Suits</vt:lpstr>
      <vt:lpstr>Two parts to Scoring – PART 2</vt:lpstr>
      <vt:lpstr>QUIZ</vt:lpstr>
      <vt:lpstr>QUIZ</vt:lpstr>
      <vt:lpstr>QUIZ</vt:lpstr>
      <vt:lpstr>QUIZ</vt:lpstr>
      <vt:lpstr>WHAT HAPPENS IF IT GOES WRONG?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244</cp:revision>
  <dcterms:created xsi:type="dcterms:W3CDTF">2013-02-20T01:53:33Z</dcterms:created>
  <dcterms:modified xsi:type="dcterms:W3CDTF">2016-01-14T18:25:18Z</dcterms:modified>
</cp:coreProperties>
</file>