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handoutMasterIdLst>
    <p:handoutMasterId r:id="rId12"/>
  </p:handoutMasterIdLst>
  <p:sldIdLst>
    <p:sldId id="415" r:id="rId2"/>
    <p:sldId id="416" r:id="rId3"/>
    <p:sldId id="417" r:id="rId4"/>
    <p:sldId id="418" r:id="rId5"/>
    <p:sldId id="419" r:id="rId6"/>
    <p:sldId id="420" r:id="rId7"/>
    <p:sldId id="421" r:id="rId8"/>
    <p:sldId id="422" r:id="rId9"/>
    <p:sldId id="423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62">
          <p15:clr>
            <a:srgbClr val="A4A3A4"/>
          </p15:clr>
        </p15:guide>
        <p15:guide id="4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  <p:guide orient="horz" pos="1162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25/09/2019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25/09/2019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736" y="260648"/>
            <a:ext cx="2034528" cy="6225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3213"/>
            <a:ext cx="7886700" cy="80747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736" y="260648"/>
            <a:ext cx="2034528" cy="62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29" y="6618240"/>
            <a:ext cx="679975" cy="2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107504" y="5877272"/>
            <a:ext cx="5256584" cy="360040"/>
          </a:xfrm>
          <a:prstGeom prst="rect">
            <a:avLst/>
          </a:prstGeom>
        </p:spPr>
        <p:txBody>
          <a:bodyPr/>
          <a:lstStyle/>
          <a:p>
            <a:r>
              <a:rPr lang="en-NZ" sz="1600" dirty="0" smtClean="0">
                <a:latin typeface="+mj-lt"/>
              </a:rPr>
              <a:t>© </a:t>
            </a:r>
            <a:r>
              <a:rPr lang="en-NZ" dirty="0" smtClean="0">
                <a:latin typeface="+mj-lt"/>
              </a:rPr>
              <a:t>Copyright Reserved New Zealand Bridge Inc. 2019</a:t>
            </a:r>
            <a:endParaRPr lang="en-NZ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700808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Board Update</a:t>
            </a:r>
            <a:br>
              <a:rPr lang="en-US" sz="8000" dirty="0" smtClean="0"/>
            </a:br>
            <a:r>
              <a:rPr lang="en-US" sz="3200" dirty="0" smtClean="0"/>
              <a:t>AGM Hamilton</a:t>
            </a:r>
            <a:br>
              <a:rPr lang="en-US" sz="3200" dirty="0" smtClean="0"/>
            </a:br>
            <a:r>
              <a:rPr lang="en-US" sz="3200" dirty="0" smtClean="0"/>
              <a:t>28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851943"/>
            <a:ext cx="45358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/>
              <a:t>The year so far:</a:t>
            </a:r>
          </a:p>
          <a:p>
            <a:endParaRPr lang="en-NZ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Constitutional review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Communications &amp; Marketing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NZB Website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Education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Strategies to grow the game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Etiquette &amp; conduct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400" dirty="0" smtClean="0"/>
              <a:t>Other matters</a:t>
            </a:r>
          </a:p>
          <a:p>
            <a:endParaRPr lang="en-NZ" sz="2400" dirty="0" smtClean="0"/>
          </a:p>
          <a:p>
            <a:endParaRPr lang="en-NZ" sz="2400" dirty="0" smtClean="0"/>
          </a:p>
          <a:p>
            <a:pPr marL="342900" indent="-342900">
              <a:buFont typeface="+mj-lt"/>
              <a:buAutoNum type="arabicPeriod"/>
            </a:pPr>
            <a:endParaRPr lang="en-NZ" sz="2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499" y="1850395"/>
            <a:ext cx="3312989" cy="150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0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Constitutional Review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38008"/>
            <a:ext cx="5022850" cy="4039264"/>
          </a:xfrm>
        </p:spPr>
        <p:txBody>
          <a:bodyPr/>
          <a:lstStyle/>
          <a:p>
            <a:r>
              <a:rPr lang="en-NZ" dirty="0" smtClean="0"/>
              <a:t>Review committee chaired by John Skipper</a:t>
            </a:r>
          </a:p>
          <a:p>
            <a:r>
              <a:rPr lang="en-NZ" dirty="0" smtClean="0"/>
              <a:t>Broad consultation with discussion at National Conference and </a:t>
            </a:r>
          </a:p>
          <a:p>
            <a:r>
              <a:rPr lang="en-NZ" dirty="0" smtClean="0"/>
              <a:t>Board proposing the adoption of new constitution designed to govern the organisation for the next 10 years and beyond </a:t>
            </a:r>
          </a:p>
          <a:p>
            <a:r>
              <a:rPr lang="en-NZ" dirty="0" smtClean="0"/>
              <a:t>Major agenda item at this AGM</a:t>
            </a:r>
            <a:endParaRPr lang="en-NZ" dirty="0" smtClean="0"/>
          </a:p>
          <a:p>
            <a:r>
              <a:rPr lang="en-NZ" dirty="0" smtClean="0"/>
              <a:t>If adopted, next body of work will be a comprehensive review of the NZB manual</a:t>
            </a:r>
            <a:endParaRPr lang="en-N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44675"/>
            <a:ext cx="1584796" cy="165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9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Communications &amp; Marketing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49" y="1825625"/>
            <a:ext cx="5022851" cy="4351338"/>
          </a:xfrm>
        </p:spPr>
        <p:txBody>
          <a:bodyPr/>
          <a:lstStyle/>
          <a:p>
            <a:pPr marL="0" indent="0">
              <a:buNone/>
            </a:pPr>
            <a:r>
              <a:rPr lang="en-NZ" i="1" dirty="0" smtClean="0"/>
              <a:t>Long term strategy: “Bridge a game for life”</a:t>
            </a:r>
          </a:p>
          <a:p>
            <a:r>
              <a:rPr lang="en-NZ" dirty="0" smtClean="0"/>
              <a:t>Key objective to increase reach</a:t>
            </a:r>
          </a:p>
          <a:p>
            <a:r>
              <a:rPr lang="en-NZ" dirty="0" smtClean="0"/>
              <a:t>Wider marketing strategy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dirty="0" smtClean="0"/>
              <a:t>Non-affiliated clubs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dirty="0" smtClean="0"/>
              <a:t>Social players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dirty="0" smtClean="0"/>
              <a:t>Businesses</a:t>
            </a:r>
          </a:p>
          <a:p>
            <a:r>
              <a:rPr lang="en-NZ" dirty="0" smtClean="0"/>
              <a:t>Marketing sub-committee – looking for people with marketing, advertising or PR skills and contacts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44675"/>
            <a:ext cx="2592908" cy="199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1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NZB Website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1" y="1825625"/>
            <a:ext cx="5022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i="1" dirty="0" smtClean="0"/>
              <a:t>Facilitating access and participation</a:t>
            </a:r>
          </a:p>
          <a:p>
            <a:r>
              <a:rPr lang="en-NZ" sz="1800" dirty="0" smtClean="0"/>
              <a:t>Majority of clubs now have tournament entry through NZB website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Positive feedback from players and clubs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Updated so changes cannot be made after entries close (players have to contact host club now)</a:t>
            </a:r>
          </a:p>
          <a:p>
            <a:r>
              <a:rPr lang="en-NZ" sz="1800" dirty="0" smtClean="0"/>
              <a:t>Improving the accuracy and utility of </a:t>
            </a:r>
            <a:r>
              <a:rPr lang="en-NZ" sz="1800" dirty="0"/>
              <a:t>masterpoint and player </a:t>
            </a:r>
            <a:r>
              <a:rPr lang="en-NZ" sz="1800" dirty="0" smtClean="0"/>
              <a:t>records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Building an automated transfer function for AU awards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Reworking Baden Wilson and Ranks results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Corrections to players certificate criteria. Includes high resolution logo to improve print quality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Improvements to player search function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400" dirty="0" smtClean="0"/>
              <a:t>Historical player records transferred from original system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NZ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179" y="1844675"/>
            <a:ext cx="3226167" cy="230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0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Education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1" y="1825625"/>
            <a:ext cx="5022850" cy="4351338"/>
          </a:xfrm>
        </p:spPr>
        <p:txBody>
          <a:bodyPr/>
          <a:lstStyle/>
          <a:p>
            <a:pPr marL="0" indent="0">
              <a:buNone/>
            </a:pPr>
            <a:r>
              <a:rPr lang="en-NZ" i="1" dirty="0" smtClean="0"/>
              <a:t>Lessons and education a continued focus</a:t>
            </a:r>
          </a:p>
          <a:p>
            <a:r>
              <a:rPr lang="en-NZ" dirty="0" smtClean="0"/>
              <a:t>Teacher’s Group continues to develop and refine materials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dirty="0" smtClean="0"/>
              <a:t>Improver lessons reviewed and completed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dirty="0" smtClean="0"/>
              <a:t>8 Intermediate lessons completed and 4 more started</a:t>
            </a:r>
          </a:p>
          <a:p>
            <a:r>
              <a:rPr lang="en-NZ" dirty="0" smtClean="0"/>
              <a:t>Successful Teachers conference held in Wellington on 16</a:t>
            </a:r>
            <a:r>
              <a:rPr lang="en-NZ" baseline="30000" dirty="0" smtClean="0"/>
              <a:t>th</a:t>
            </a:r>
            <a:r>
              <a:rPr lang="en-NZ" dirty="0" smtClean="0"/>
              <a:t> and 17</a:t>
            </a:r>
            <a:r>
              <a:rPr lang="en-NZ" baseline="30000" dirty="0" smtClean="0"/>
              <a:t>th</a:t>
            </a:r>
            <a:r>
              <a:rPr lang="en-NZ" dirty="0" smtClean="0"/>
              <a:t> August</a:t>
            </a:r>
          </a:p>
          <a:p>
            <a:r>
              <a:rPr lang="en-NZ" dirty="0" smtClean="0"/>
              <a:t>Where to from here ? Partnership lessons</a:t>
            </a:r>
            <a:r>
              <a:rPr lang="en-NZ" dirty="0"/>
              <a:t> </a:t>
            </a:r>
            <a:r>
              <a:rPr lang="en-NZ" dirty="0" smtClean="0"/>
              <a:t>and Advanced lessons ?</a:t>
            </a:r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52" y="1196752"/>
            <a:ext cx="326948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52" y="3271992"/>
            <a:ext cx="3269483" cy="210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0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Strategies to grow the game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1" y="1825625"/>
            <a:ext cx="5022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600" i="1" dirty="0" smtClean="0"/>
              <a:t>Importance of growth in playing numbers &amp; participation</a:t>
            </a:r>
          </a:p>
          <a:p>
            <a:r>
              <a:rPr lang="en-NZ" sz="1600" dirty="0" smtClean="0"/>
              <a:t>Regional Bridge Mates central to local growth – delivered and exceeded all milestones</a:t>
            </a:r>
          </a:p>
          <a:p>
            <a:r>
              <a:rPr lang="en-NZ" sz="1600" dirty="0" smtClean="0"/>
              <a:t>Playing numbers and participation good at clubs, tournaments and for IP trials</a:t>
            </a:r>
          </a:p>
          <a:p>
            <a:r>
              <a:rPr lang="en-NZ" sz="1600" dirty="0" smtClean="0"/>
              <a:t>5-year Youth Strategy to nurture the next generation. 2019 goals: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600" dirty="0" smtClean="0"/>
              <a:t>Regional Youth representatives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600" dirty="0" smtClean="0"/>
              <a:t>Lessons for schools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NZ" sz="1600" dirty="0" smtClean="0"/>
              <a:t>NZB and Duke of Edinburgh awards in schools and clubs</a:t>
            </a:r>
          </a:p>
          <a:p>
            <a:pPr marL="342900" lvl="1" indent="0">
              <a:buNone/>
            </a:pPr>
            <a:endParaRPr lang="en-NZ" sz="1600" dirty="0"/>
          </a:p>
          <a:p>
            <a:pPr marL="342900" lvl="1" indent="0">
              <a:buNone/>
            </a:pPr>
            <a:r>
              <a:rPr lang="en-NZ" sz="1600" dirty="0" smtClean="0"/>
              <a:t>Jan France appointed to lead this strategy</a:t>
            </a:r>
          </a:p>
          <a:p>
            <a:endParaRPr lang="en-NZ" sz="2000" dirty="0" smtClean="0"/>
          </a:p>
          <a:p>
            <a:endParaRPr lang="en-NZ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44674"/>
            <a:ext cx="3187818" cy="266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79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Etiquette and conduct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1" y="1825625"/>
            <a:ext cx="5022850" cy="4351338"/>
          </a:xfrm>
        </p:spPr>
        <p:txBody>
          <a:bodyPr/>
          <a:lstStyle/>
          <a:p>
            <a:pPr marL="0" indent="0">
              <a:buNone/>
            </a:pPr>
            <a:r>
              <a:rPr lang="en-NZ" sz="1800" i="1" dirty="0" smtClean="0"/>
              <a:t>The best course of action is to behave correctly and appropriately at the table and ensure your conduct away from the table is exemplary</a:t>
            </a:r>
          </a:p>
          <a:p>
            <a:r>
              <a:rPr lang="en-NZ" sz="1600" dirty="0" smtClean="0"/>
              <a:t>Inappropriate behaviour can have a detrimental impact on the game and on players</a:t>
            </a:r>
          </a:p>
          <a:p>
            <a:r>
              <a:rPr lang="en-NZ" sz="1600" dirty="0" smtClean="0"/>
              <a:t>We know we can lose players if they have a bad experience early in their bridge life</a:t>
            </a:r>
          </a:p>
          <a:p>
            <a:r>
              <a:rPr lang="en-NZ" sz="1600" dirty="0" smtClean="0"/>
              <a:t>Experienced players must act professionally, ethically and beyond reproach at all times</a:t>
            </a:r>
          </a:p>
          <a:p>
            <a:r>
              <a:rPr lang="en-NZ" sz="1600" dirty="0" smtClean="0"/>
              <a:t>If a situation arises players must immediately report it to the director and recorder (as relevant)</a:t>
            </a:r>
          </a:p>
          <a:p>
            <a:pPr marL="0" indent="0">
              <a:buNone/>
            </a:pPr>
            <a:endParaRPr lang="en-NZ" sz="1600" dirty="0" smtClean="0"/>
          </a:p>
          <a:p>
            <a:pPr marL="0" indent="0">
              <a:buNone/>
            </a:pPr>
            <a:r>
              <a:rPr lang="en-NZ" sz="2000" b="1" dirty="0" smtClean="0">
                <a:solidFill>
                  <a:srgbClr val="C00000"/>
                </a:solidFill>
              </a:rPr>
              <a:t>STOP AND THINK BEFORE YOU SAY OR DO ANYTHING</a:t>
            </a:r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28" y="1838583"/>
            <a:ext cx="3207877" cy="231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59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Other matters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/>
          <a:lstStyle/>
          <a:p>
            <a:r>
              <a:rPr lang="en-NZ" dirty="0"/>
              <a:t>Regional committees and their ongoing role</a:t>
            </a:r>
          </a:p>
          <a:p>
            <a:r>
              <a:rPr lang="en-NZ" dirty="0" smtClean="0"/>
              <a:t>Developing </a:t>
            </a:r>
            <a:r>
              <a:rPr lang="en-NZ" dirty="0"/>
              <a:t>funding </a:t>
            </a:r>
            <a:r>
              <a:rPr lang="en-NZ" dirty="0" smtClean="0"/>
              <a:t>strategies</a:t>
            </a:r>
          </a:p>
          <a:p>
            <a:r>
              <a:rPr lang="en-NZ" dirty="0" smtClean="0"/>
              <a:t>Health and safety policy</a:t>
            </a:r>
          </a:p>
          <a:p>
            <a:r>
              <a:rPr lang="en-NZ" dirty="0" smtClean="0"/>
              <a:t>Child protection policy</a:t>
            </a:r>
          </a:p>
          <a:p>
            <a:r>
              <a:rPr lang="en-NZ" dirty="0" smtClean="0"/>
              <a:t>APBF Silver for the Bridge Blacks</a:t>
            </a:r>
            <a:endParaRPr lang="en-N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869" y="1484784"/>
            <a:ext cx="4236731" cy="295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7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11218</TotalTime>
  <Words>468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Constitutional Review</vt:lpstr>
      <vt:lpstr>Communications &amp; Marketing</vt:lpstr>
      <vt:lpstr>NZB Website</vt:lpstr>
      <vt:lpstr>Education</vt:lpstr>
      <vt:lpstr>Strategies to grow the game</vt:lpstr>
      <vt:lpstr>Etiquette and conduct</vt:lpstr>
      <vt:lpstr>Other matters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alister stuck</cp:lastModifiedBy>
  <cp:revision>271</cp:revision>
  <dcterms:created xsi:type="dcterms:W3CDTF">2013-02-20T01:53:33Z</dcterms:created>
  <dcterms:modified xsi:type="dcterms:W3CDTF">2019-09-25T03:42:35Z</dcterms:modified>
</cp:coreProperties>
</file>