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56" r:id="rId2"/>
    <p:sldId id="258" r:id="rId3"/>
    <p:sldId id="259" r:id="rId4"/>
    <p:sldId id="273" r:id="rId5"/>
    <p:sldId id="282" r:id="rId6"/>
    <p:sldId id="266" r:id="rId7"/>
    <p:sldId id="274" r:id="rId8"/>
    <p:sldId id="276" r:id="rId9"/>
    <p:sldId id="271" r:id="rId10"/>
    <p:sldId id="265" r:id="rId11"/>
    <p:sldId id="278" r:id="rId12"/>
    <p:sldId id="269" r:id="rId13"/>
    <p:sldId id="267" r:id="rId14"/>
    <p:sldId id="268" r:id="rId15"/>
    <p:sldId id="277" r:id="rId16"/>
    <p:sldId id="280" r:id="rId17"/>
    <p:sldId id="279" r:id="rId18"/>
    <p:sldId id="264" r:id="rId19"/>
    <p:sldId id="260" r:id="rId20"/>
  </p:sldIdLst>
  <p:sldSz cx="9144000" cy="6858000" type="screen4x3"/>
  <p:notesSz cx="6877050" cy="9656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42" userDrawn="1">
          <p15:clr>
            <a:srgbClr val="A4A3A4"/>
          </p15:clr>
        </p15:guide>
        <p15:guide id="2" pos="216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 Barrowclough" initials="AB" lastIdx="1" clrIdx="0">
    <p:extLst>
      <p:ext uri="{19B8F6BF-5375-455C-9EA6-DF929625EA0E}">
        <p15:presenceInfo xmlns:p15="http://schemas.microsoft.com/office/powerpoint/2012/main" userId="1090271013ef61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6B2DB"/>
    <a:srgbClr val="182C58"/>
    <a:srgbClr val="5EA23E"/>
    <a:srgbClr val="4C9F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Objects="1">
      <p:cViewPr varScale="1">
        <p:scale>
          <a:sx n="79" d="100"/>
          <a:sy n="79" d="100"/>
        </p:scale>
        <p:origin x="1526" y="72"/>
      </p:cViewPr>
      <p:guideLst>
        <p:guide orient="horz" pos="2160"/>
        <p:guide pos="2880"/>
      </p:guideLst>
    </p:cSldViewPr>
  </p:slideViewPr>
  <p:notesTextViewPr>
    <p:cViewPr>
      <p:scale>
        <a:sx n="100" d="100"/>
        <a:sy n="100" d="100"/>
      </p:scale>
      <p:origin x="0" y="0"/>
    </p:cViewPr>
  </p:notesTextViewPr>
  <p:notesViewPr>
    <p:cSldViewPr snapToObjects="1">
      <p:cViewPr varScale="1">
        <p:scale>
          <a:sx n="125" d="100"/>
          <a:sy n="125" d="100"/>
        </p:scale>
        <p:origin x="-3960" y="-112"/>
      </p:cViewPr>
      <p:guideLst>
        <p:guide orient="horz" pos="3042"/>
        <p:guide pos="216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482838"/>
          </a:xfrm>
          <a:prstGeom prst="rect">
            <a:avLst/>
          </a:prstGeom>
        </p:spPr>
        <p:txBody>
          <a:bodyPr vert="horz" lIns="94476" tIns="47238" rIns="94476" bIns="47238" rtlCol="0"/>
          <a:lstStyle>
            <a:lvl1pPr algn="l">
              <a:defRPr sz="1200"/>
            </a:lvl1pPr>
          </a:lstStyle>
          <a:p>
            <a:endParaRPr lang="en-US" dirty="0"/>
          </a:p>
        </p:txBody>
      </p:sp>
      <p:sp>
        <p:nvSpPr>
          <p:cNvPr id="3" name="Date Placeholder 2"/>
          <p:cNvSpPr>
            <a:spLocks noGrp="1"/>
          </p:cNvSpPr>
          <p:nvPr>
            <p:ph type="dt" sz="quarter" idx="1"/>
          </p:nvPr>
        </p:nvSpPr>
        <p:spPr>
          <a:xfrm>
            <a:off x="3895404" y="0"/>
            <a:ext cx="2980055" cy="482838"/>
          </a:xfrm>
          <a:prstGeom prst="rect">
            <a:avLst/>
          </a:prstGeom>
        </p:spPr>
        <p:txBody>
          <a:bodyPr vert="horz" lIns="94476" tIns="47238" rIns="94476" bIns="47238" rtlCol="0"/>
          <a:lstStyle>
            <a:lvl1pPr algn="r">
              <a:defRPr sz="1200"/>
            </a:lvl1pPr>
          </a:lstStyle>
          <a:p>
            <a:fld id="{DF64C5DD-228D-5540-A73B-429B519732CB}" type="datetimeFigureOut">
              <a:rPr lang="en-US" smtClean="0"/>
              <a:t>8/22/2024</a:t>
            </a:fld>
            <a:endParaRPr lang="en-US" dirty="0"/>
          </a:p>
        </p:txBody>
      </p:sp>
      <p:sp>
        <p:nvSpPr>
          <p:cNvPr id="4" name="Footer Placeholder 3"/>
          <p:cNvSpPr>
            <a:spLocks noGrp="1"/>
          </p:cNvSpPr>
          <p:nvPr>
            <p:ph type="ftr" sz="quarter" idx="2"/>
          </p:nvPr>
        </p:nvSpPr>
        <p:spPr>
          <a:xfrm>
            <a:off x="0" y="9172249"/>
            <a:ext cx="2980055" cy="482838"/>
          </a:xfrm>
          <a:prstGeom prst="rect">
            <a:avLst/>
          </a:prstGeom>
        </p:spPr>
        <p:txBody>
          <a:bodyPr vert="horz" lIns="94476" tIns="47238" rIns="94476" bIns="4723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5404" y="9172249"/>
            <a:ext cx="2980055" cy="482838"/>
          </a:xfrm>
          <a:prstGeom prst="rect">
            <a:avLst/>
          </a:prstGeom>
        </p:spPr>
        <p:txBody>
          <a:bodyPr vert="horz" lIns="94476" tIns="47238" rIns="94476" bIns="47238" rtlCol="0" anchor="b"/>
          <a:lstStyle>
            <a:lvl1pPr algn="r">
              <a:defRPr sz="1200"/>
            </a:lvl1pPr>
          </a:lstStyle>
          <a:p>
            <a:fld id="{660C61F5-5F4C-4342-8B6D-A05ECAD62636}"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482838"/>
          </a:xfrm>
          <a:prstGeom prst="rect">
            <a:avLst/>
          </a:prstGeom>
        </p:spPr>
        <p:txBody>
          <a:bodyPr vert="horz" lIns="94476" tIns="47238" rIns="94476" bIns="47238" rtlCol="0"/>
          <a:lstStyle>
            <a:lvl1pPr algn="l">
              <a:defRPr sz="1200"/>
            </a:lvl1pPr>
          </a:lstStyle>
          <a:p>
            <a:endParaRPr lang="en-US" dirty="0"/>
          </a:p>
        </p:txBody>
      </p:sp>
      <p:sp>
        <p:nvSpPr>
          <p:cNvPr id="3" name="Date Placeholder 2"/>
          <p:cNvSpPr>
            <a:spLocks noGrp="1"/>
          </p:cNvSpPr>
          <p:nvPr>
            <p:ph type="dt" idx="1"/>
          </p:nvPr>
        </p:nvSpPr>
        <p:spPr>
          <a:xfrm>
            <a:off x="3895404" y="0"/>
            <a:ext cx="2980055" cy="482838"/>
          </a:xfrm>
          <a:prstGeom prst="rect">
            <a:avLst/>
          </a:prstGeom>
        </p:spPr>
        <p:txBody>
          <a:bodyPr vert="horz" lIns="94476" tIns="47238" rIns="94476" bIns="47238" rtlCol="0"/>
          <a:lstStyle>
            <a:lvl1pPr algn="r">
              <a:defRPr sz="1200"/>
            </a:lvl1pPr>
          </a:lstStyle>
          <a:p>
            <a:fld id="{17A922DE-DCF6-264F-93F1-6291CBBEB249}" type="datetimeFigureOut">
              <a:rPr lang="en-US" smtClean="0"/>
              <a:t>8/22/2024</a:t>
            </a:fld>
            <a:endParaRPr lang="en-US" dirty="0"/>
          </a:p>
        </p:txBody>
      </p:sp>
      <p:sp>
        <p:nvSpPr>
          <p:cNvPr id="4" name="Slide Image Placeholder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endParaRPr lang="en-US" dirty="0"/>
          </a:p>
        </p:txBody>
      </p:sp>
      <p:sp>
        <p:nvSpPr>
          <p:cNvPr id="5" name="Notes Placeholder 4"/>
          <p:cNvSpPr>
            <a:spLocks noGrp="1"/>
          </p:cNvSpPr>
          <p:nvPr>
            <p:ph type="body" sz="quarter" idx="3"/>
          </p:nvPr>
        </p:nvSpPr>
        <p:spPr>
          <a:xfrm>
            <a:off x="687705" y="4586963"/>
            <a:ext cx="5501640" cy="4345543"/>
          </a:xfrm>
          <a:prstGeom prst="rect">
            <a:avLst/>
          </a:prstGeom>
        </p:spPr>
        <p:txBody>
          <a:bodyPr vert="horz" lIns="94476" tIns="47238" rIns="94476" bIns="472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72249"/>
            <a:ext cx="2980055" cy="482838"/>
          </a:xfrm>
          <a:prstGeom prst="rect">
            <a:avLst/>
          </a:prstGeom>
        </p:spPr>
        <p:txBody>
          <a:bodyPr vert="horz" lIns="94476" tIns="47238" rIns="94476" bIns="4723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5404" y="9172249"/>
            <a:ext cx="2980055" cy="482838"/>
          </a:xfrm>
          <a:prstGeom prst="rect">
            <a:avLst/>
          </a:prstGeom>
        </p:spPr>
        <p:txBody>
          <a:bodyPr vert="horz" lIns="94476" tIns="47238" rIns="94476" bIns="47238" rtlCol="0" anchor="b"/>
          <a:lstStyle>
            <a:lvl1pPr algn="r">
              <a:defRPr sz="1200"/>
            </a:lvl1pPr>
          </a:lstStyle>
          <a:p>
            <a:fld id="{96CE5590-7212-2041-9FC2-013B21A938AF}"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lvl1pPr>
              <a:defRPr>
                <a:solidFill>
                  <a:srgbClr val="56B2DB"/>
                </a:solidFill>
                <a:latin typeface="Big Shoulders Display Bold"/>
                <a:cs typeface="Big Shoulders Display Bold"/>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solidFill>
                  <a:schemeClr val="tx1">
                    <a:tint val="75000"/>
                  </a:schemeClr>
                </a:solidFill>
                <a:latin typeface="Gill Sans"/>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 name="Picture 3" descr="NZ BRIDGE_logo1_tagline_.jpg"/>
          <p:cNvPicPr>
            <a:picLocks noChangeAspect="1"/>
          </p:cNvPicPr>
          <p:nvPr userDrawn="1"/>
        </p:nvPicPr>
        <p:blipFill>
          <a:blip r:embed="rId2"/>
          <a:stretch>
            <a:fillRect/>
          </a:stretch>
        </p:blipFill>
        <p:spPr>
          <a:xfrm>
            <a:off x="7010400" y="304799"/>
            <a:ext cx="1854708" cy="1324543"/>
          </a:xfrm>
          <a:prstGeom prst="rect">
            <a:avLst/>
          </a:prstGeom>
        </p:spPr>
      </p:pic>
      <p:pic>
        <p:nvPicPr>
          <p:cNvPr id="6" name="Picture 5" descr="Untitled-4.jpg"/>
          <p:cNvPicPr>
            <a:picLocks noChangeAspect="1"/>
          </p:cNvPicPr>
          <p:nvPr userDrawn="1"/>
        </p:nvPicPr>
        <p:blipFill>
          <a:blip r:embed="rId3"/>
          <a:stretch>
            <a:fillRect/>
          </a:stretch>
        </p:blipFill>
        <p:spPr>
          <a:xfrm>
            <a:off x="0" y="6253588"/>
            <a:ext cx="9144000" cy="604412"/>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60400"/>
            <a:ext cx="6477000" cy="1320799"/>
          </a:xfrm>
          <a:prstGeom prst="rect">
            <a:avLst/>
          </a:prstGeom>
        </p:spPr>
        <p:txBody>
          <a:bodyPr vert="horz"/>
          <a:lstStyle>
            <a:lvl1pPr algn="l">
              <a:defRPr sz="3500">
                <a:solidFill>
                  <a:srgbClr val="56B2DB"/>
                </a:solidFill>
                <a:latin typeface="Big Shoulders Display Bold"/>
                <a:cs typeface="Big Shoulders Display Bold"/>
              </a:defRPr>
            </a:lvl1pPr>
          </a:lstStyle>
          <a:p>
            <a:r>
              <a:rPr lang="en-US"/>
              <a:t>Click to edit Master title style</a:t>
            </a:r>
            <a:endParaRPr lang="en-US" dirty="0"/>
          </a:p>
        </p:txBody>
      </p:sp>
      <p:sp>
        <p:nvSpPr>
          <p:cNvPr id="3" name="Subtitle 2"/>
          <p:cNvSpPr>
            <a:spLocks noGrp="1"/>
          </p:cNvSpPr>
          <p:nvPr>
            <p:ph type="subTitle" idx="1"/>
          </p:nvPr>
        </p:nvSpPr>
        <p:spPr>
          <a:xfrm>
            <a:off x="228600" y="1981200"/>
            <a:ext cx="8636508" cy="4272388"/>
          </a:xfrm>
          <a:prstGeom prst="rect">
            <a:avLst/>
          </a:prstGeom>
        </p:spPr>
        <p:txBody>
          <a:bodyPr vert="horz"/>
          <a:lstStyle>
            <a:lvl1pPr marL="0" indent="0" algn="l">
              <a:buNone/>
              <a:defRPr sz="2400">
                <a:solidFill>
                  <a:schemeClr val="tx1">
                    <a:tint val="75000"/>
                  </a:schemeClr>
                </a:solidFill>
                <a:latin typeface="Gill Sans"/>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 name="Picture 3" descr="NZ BRIDGE_logo1_tagline_.jpg"/>
          <p:cNvPicPr>
            <a:picLocks noChangeAspect="1"/>
          </p:cNvPicPr>
          <p:nvPr userDrawn="1"/>
        </p:nvPicPr>
        <p:blipFill>
          <a:blip r:embed="rId2"/>
          <a:stretch>
            <a:fillRect/>
          </a:stretch>
        </p:blipFill>
        <p:spPr>
          <a:xfrm>
            <a:off x="7010400" y="304799"/>
            <a:ext cx="1854708" cy="1324543"/>
          </a:xfrm>
          <a:prstGeom prst="rect">
            <a:avLst/>
          </a:prstGeom>
        </p:spPr>
      </p:pic>
      <p:pic>
        <p:nvPicPr>
          <p:cNvPr id="6" name="Picture 5" descr="Untitled-4.jpg"/>
          <p:cNvPicPr>
            <a:picLocks noChangeAspect="1"/>
          </p:cNvPicPr>
          <p:nvPr userDrawn="1"/>
        </p:nvPicPr>
        <p:blipFill>
          <a:blip r:embed="rId3"/>
          <a:stretch>
            <a:fillRect/>
          </a:stretch>
        </p:blipFill>
        <p:spPr>
          <a:xfrm>
            <a:off x="0" y="6253588"/>
            <a:ext cx="9144000" cy="604412"/>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s-register.companiesoffice.govt.nz/help-centre/reregistering/what-happens-to-societies-that-dont-reregister/" TargetMode="External"/><Relationship Id="rId2" Type="http://schemas.openxmlformats.org/officeDocument/2006/relationships/hyperlink" Target="https://is-register.companiesoffice.govt.nz/help-centre/getting-started/about-incorporated-societie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is-register.companiesoffice.govt.nz/law-changes-for-societies/whats-changing-for-members/#members-consent" TargetMode="External"/><Relationship Id="rId2" Type="http://schemas.openxmlformats.org/officeDocument/2006/relationships/hyperlink" Target="https://is-register.companiesoffice.govt.nz/law-changes-for-societies/dispute-resolution-procedures/" TargetMode="External"/><Relationship Id="rId1" Type="http://schemas.openxmlformats.org/officeDocument/2006/relationships/slideLayout" Target="../slideLayouts/slideLayout2.xml"/><Relationship Id="rId6" Type="http://schemas.openxmlformats.org/officeDocument/2006/relationships/hyperlink" Target="https://is-register.companiesoffice.govt.nz/law-changes-for-societies/new-financial-reporting-requirements/" TargetMode="External"/><Relationship Id="rId5" Type="http://schemas.openxmlformats.org/officeDocument/2006/relationships/hyperlink" Target="https://is-register.companiesoffice.govt.nz/law-changes-for-societies/committees-and-officers/" TargetMode="External"/><Relationship Id="rId4" Type="http://schemas.openxmlformats.org/officeDocument/2006/relationships/hyperlink" Target="https://is-register.companiesoffice.govt.nz/law-changes-for-societies/records-you-must-keep/"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is-register.companiesoffice.govt.nz/law-changes-for-societies/new-financial-reporting-requirement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is-register.companiesoffice.govt.nz/assets/incorporated-societies/2022-act/checklist-is22-constitutions.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legislation.govt.nz/act/public/2022/0012/latest/whole.html#LMS100892" TargetMode="External"/><Relationship Id="rId2" Type="http://schemas.openxmlformats.org/officeDocument/2006/relationships/hyperlink" Target="ttps://is-register.companiesoffice.govt.nz/law-changes-for-societies/your-society-will-need-a-constitution/" TargetMode="External"/><Relationship Id="rId1" Type="http://schemas.openxmlformats.org/officeDocument/2006/relationships/slideLayout" Target="../slideLayouts/slideLayout2.xml"/><Relationship Id="rId4" Type="http://schemas.openxmlformats.org/officeDocument/2006/relationships/hyperlink" Target="https://is-register.companiesoffice.govt.nz/help-centre/starting-an-incorporated-society/constitution-builder-too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is-register.companiesoffice.govt.nz/help-centre/reregistering/applying-to-reregister-your-societ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is-register.companiesoffice.govt.nz/help-cent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2279104"/>
          </a:xfrm>
        </p:spPr>
        <p:txBody>
          <a:bodyPr/>
          <a:lstStyle/>
          <a:p>
            <a:r>
              <a:rPr lang="en-US" dirty="0"/>
              <a:t>Everything you need to know to comply with the New Act</a:t>
            </a:r>
          </a:p>
          <a:p>
            <a:endParaRPr lang="en-US" dirty="0"/>
          </a:p>
          <a:p>
            <a:pPr algn="r"/>
            <a:r>
              <a:rPr lang="en-US" sz="1200" dirty="0"/>
              <a:t>Version 2: 5 August</a:t>
            </a:r>
          </a:p>
        </p:txBody>
      </p:sp>
      <p:sp>
        <p:nvSpPr>
          <p:cNvPr id="4" name="Title 3"/>
          <p:cNvSpPr>
            <a:spLocks noGrp="1"/>
          </p:cNvSpPr>
          <p:nvPr>
            <p:ph type="ctrTitle"/>
          </p:nvPr>
        </p:nvSpPr>
        <p:spPr/>
        <p:txBody>
          <a:bodyPr/>
          <a:lstStyle/>
          <a:p>
            <a:r>
              <a:rPr lang="en-US" dirty="0"/>
              <a:t>Incorporated Societies Act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20999-E274-48CC-A5A6-8524B01CB61A}"/>
              </a:ext>
            </a:extLst>
          </p:cNvPr>
          <p:cNvSpPr>
            <a:spLocks noGrp="1"/>
          </p:cNvSpPr>
          <p:nvPr>
            <p:ph type="ctrTitle"/>
          </p:nvPr>
        </p:nvSpPr>
        <p:spPr/>
        <p:txBody>
          <a:bodyPr/>
          <a:lstStyle/>
          <a:p>
            <a:r>
              <a:rPr lang="en-NZ" sz="3200" dirty="0"/>
              <a:t>Quick recap</a:t>
            </a:r>
          </a:p>
        </p:txBody>
      </p:sp>
      <p:sp>
        <p:nvSpPr>
          <p:cNvPr id="3" name="Subtitle 2">
            <a:extLst>
              <a:ext uri="{FF2B5EF4-FFF2-40B4-BE49-F238E27FC236}">
                <a16:creationId xmlns:a16="http://schemas.microsoft.com/office/drawing/2014/main" id="{7FBA2CDA-885C-48EB-AFCE-2458348B72D9}"/>
              </a:ext>
            </a:extLst>
          </p:cNvPr>
          <p:cNvSpPr>
            <a:spLocks noGrp="1"/>
          </p:cNvSpPr>
          <p:nvPr>
            <p:ph type="subTitle" idx="1"/>
          </p:nvPr>
        </p:nvSpPr>
        <p:spPr/>
        <p:txBody>
          <a:bodyPr/>
          <a:lstStyle/>
          <a:p>
            <a:pPr marL="342900" indent="-342900">
              <a:buFont typeface="Arial" panose="020B0604020202020204" pitchFamily="34" charset="0"/>
              <a:buChar char="•"/>
            </a:pPr>
            <a:r>
              <a:rPr lang="en-NZ" sz="2200" dirty="0"/>
              <a:t>Act came into force in April 2022, replacing legislation dated 1908!</a:t>
            </a:r>
          </a:p>
          <a:p>
            <a:pPr marL="342900" indent="-342900">
              <a:buFont typeface="Arial" panose="020B0604020202020204" pitchFamily="34" charset="0"/>
              <a:buChar char="•"/>
            </a:pPr>
            <a:r>
              <a:rPr lang="en-NZ" sz="2200" b="1" dirty="0"/>
              <a:t>Intention:  </a:t>
            </a:r>
            <a:r>
              <a:rPr lang="en-NZ" sz="2200" dirty="0"/>
              <a:t>To elevate the committee within an Incorporated Society into a governing body, and to better reflect todays practises and expectations</a:t>
            </a:r>
          </a:p>
          <a:p>
            <a:r>
              <a:rPr lang="en-NZ" b="1" dirty="0"/>
              <a:t> Based on Clear Principles</a:t>
            </a:r>
            <a:r>
              <a:rPr lang="en-NZ" dirty="0"/>
              <a:t>: </a:t>
            </a:r>
          </a:p>
          <a:p>
            <a:pPr marL="342900" indent="-342900">
              <a:buFont typeface="Arial" panose="020B0604020202020204" pitchFamily="34" charset="0"/>
              <a:buChar char="•"/>
            </a:pPr>
            <a:r>
              <a:rPr lang="en-NZ" sz="2400" dirty="0"/>
              <a:t>The Members must be able to hold their Society to account</a:t>
            </a:r>
          </a:p>
          <a:p>
            <a:pPr marL="342900" indent="-342900">
              <a:buFont typeface="Arial" panose="020B0604020202020204" pitchFamily="34" charset="0"/>
              <a:buChar char="•"/>
            </a:pPr>
            <a:r>
              <a:rPr lang="en-NZ" dirty="0"/>
              <a:t>The Society (those who govern) must operate to build trust and confidence of members</a:t>
            </a:r>
          </a:p>
          <a:p>
            <a:pPr marL="342900" indent="-342900">
              <a:buFont typeface="Arial" panose="020B0604020202020204" pitchFamily="34" charset="0"/>
              <a:buChar char="•"/>
            </a:pPr>
            <a:r>
              <a:rPr lang="en-NZ" sz="2400" dirty="0"/>
              <a:t>Ability for self governance</a:t>
            </a:r>
          </a:p>
          <a:p>
            <a:pPr marL="342900" indent="-342900">
              <a:buFont typeface="Arial" panose="020B0604020202020204" pitchFamily="34" charset="0"/>
              <a:buChar char="•"/>
            </a:pPr>
            <a:r>
              <a:rPr lang="en-NZ" dirty="0"/>
              <a:t>Non distribution of profits/financial gain to members.</a:t>
            </a:r>
            <a:endParaRPr lang="en-NZ" sz="2400" dirty="0"/>
          </a:p>
          <a:p>
            <a:pPr marL="800100" lvl="1" indent="-342900">
              <a:buFont typeface="Arial" panose="020B0604020202020204" pitchFamily="34" charset="0"/>
              <a:buChar char="•"/>
            </a:pPr>
            <a:endParaRPr lang="en-NZ" sz="2400" dirty="0"/>
          </a:p>
          <a:p>
            <a:pPr marL="800100" lvl="1" indent="-342900">
              <a:buFont typeface="Arial" panose="020B0604020202020204" pitchFamily="34" charset="0"/>
              <a:buChar char="•"/>
            </a:pPr>
            <a:endParaRPr lang="en-NZ" dirty="0"/>
          </a:p>
        </p:txBody>
      </p:sp>
    </p:spTree>
    <p:extLst>
      <p:ext uri="{BB962C8B-B14F-4D97-AF65-F5344CB8AC3E}">
        <p14:creationId xmlns:p14="http://schemas.microsoft.com/office/powerpoint/2010/main" val="2079729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p:txBody>
          <a:bodyPr/>
          <a:lstStyle/>
          <a:p>
            <a:r>
              <a:rPr lang="en-NZ" sz="3200" dirty="0"/>
              <a:t>What has changed in the 2022 Act?</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marL="457200" indent="-457200">
              <a:buAutoNum type="arabicPeriod"/>
            </a:pPr>
            <a:r>
              <a:rPr lang="en-NZ" dirty="0"/>
              <a:t>Clarity around how committees should operate and a clear outline of committee members (Officers) duties.</a:t>
            </a:r>
          </a:p>
          <a:p>
            <a:pPr marL="457200" indent="-457200">
              <a:buAutoNum type="arabicPeriod"/>
            </a:pPr>
            <a:r>
              <a:rPr lang="en-NZ" dirty="0"/>
              <a:t>Clearer requirements of financial statements</a:t>
            </a:r>
          </a:p>
          <a:p>
            <a:pPr marL="457200" indent="-457200">
              <a:buAutoNum type="arabicPeriod"/>
            </a:pPr>
            <a:r>
              <a:rPr lang="en-NZ" dirty="0"/>
              <a:t>Management of members</a:t>
            </a:r>
          </a:p>
          <a:p>
            <a:pPr marL="457200" indent="-457200">
              <a:buAutoNum type="arabicPeriod"/>
            </a:pPr>
            <a:r>
              <a:rPr lang="en-NZ" dirty="0"/>
              <a:t>Procedure development around dispute resolution</a:t>
            </a:r>
          </a:p>
          <a:p>
            <a:pPr marL="457200" indent="-457200">
              <a:buAutoNum type="arabicPeriod"/>
            </a:pPr>
            <a:r>
              <a:rPr lang="en-NZ" dirty="0"/>
              <a:t>Clear regime requirement for amalgamation with another entity</a:t>
            </a:r>
          </a:p>
          <a:p>
            <a:pPr marL="457200" indent="-457200">
              <a:buAutoNum type="arabicPeriod"/>
            </a:pPr>
            <a:r>
              <a:rPr lang="en-NZ" dirty="0"/>
              <a:t>Clarity around conflict of interests, and certification of those fit to stand as committee members</a:t>
            </a:r>
          </a:p>
        </p:txBody>
      </p:sp>
    </p:spTree>
    <p:extLst>
      <p:ext uri="{BB962C8B-B14F-4D97-AF65-F5344CB8AC3E}">
        <p14:creationId xmlns:p14="http://schemas.microsoft.com/office/powerpoint/2010/main" val="3949465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Why the fuss about the Constitution? </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ctr">
              <a:spcBef>
                <a:spcPts val="0"/>
              </a:spcBef>
            </a:pPr>
            <a:r>
              <a:rPr lang="en-NZ" sz="2800" kern="300" dirty="0"/>
              <a:t>A constitution is a written document </a:t>
            </a:r>
          </a:p>
          <a:p>
            <a:pPr algn="ctr">
              <a:spcBef>
                <a:spcPts val="0"/>
              </a:spcBef>
            </a:pPr>
            <a:r>
              <a:rPr lang="en-NZ" sz="2800" kern="300" dirty="0"/>
              <a:t>that embodies the rules of an organisation and</a:t>
            </a:r>
          </a:p>
          <a:p>
            <a:pPr algn="ctr">
              <a:spcBef>
                <a:spcPts val="0"/>
              </a:spcBef>
            </a:pPr>
            <a:r>
              <a:rPr lang="en-NZ" sz="2800" kern="300" dirty="0"/>
              <a:t>outlines the powers and the duties of those 	responsible to deliver to these rules.</a:t>
            </a:r>
          </a:p>
          <a:p>
            <a:pPr algn="ctr">
              <a:spcBef>
                <a:spcPts val="0"/>
              </a:spcBef>
            </a:pPr>
            <a:endParaRPr lang="en-NZ" sz="2800" kern="300" dirty="0"/>
          </a:p>
          <a:p>
            <a:pPr>
              <a:spcBef>
                <a:spcPts val="0"/>
              </a:spcBef>
            </a:pPr>
            <a:r>
              <a:rPr lang="en-NZ" sz="3600" dirty="0"/>
              <a:t>In order to reflect the requirements of the new 2022 Act we need to review and re-think our rules and operations, and therefore to amend our constitutions in order to comply . </a:t>
            </a:r>
          </a:p>
        </p:txBody>
      </p:sp>
    </p:spTree>
    <p:extLst>
      <p:ext uri="{BB962C8B-B14F-4D97-AF65-F5344CB8AC3E}">
        <p14:creationId xmlns:p14="http://schemas.microsoft.com/office/powerpoint/2010/main" val="2968094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Why </a:t>
            </a:r>
            <a:r>
              <a:rPr lang="en-NZ" sz="3200" dirty="0" err="1"/>
              <a:t>NZB</a:t>
            </a:r>
            <a:r>
              <a:rPr lang="en-NZ" sz="3200" dirty="0"/>
              <a:t> is not providing a proforma Constitution.</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ctr">
              <a:spcBef>
                <a:spcPts val="0"/>
              </a:spcBef>
            </a:pPr>
            <a:r>
              <a:rPr lang="en-NZ" sz="2800" kern="300" dirty="0"/>
              <a:t>The Constitution is the cornerstone of your club. </a:t>
            </a:r>
          </a:p>
          <a:p>
            <a:pPr algn="ctr">
              <a:spcBef>
                <a:spcPts val="0"/>
              </a:spcBef>
            </a:pPr>
            <a:r>
              <a:rPr lang="en-NZ" sz="2800" kern="300" dirty="0"/>
              <a:t>As a key objective of the change in legislations is to improve governance of Inc Soc so we believe Club Committees should work through the development of their constitution. </a:t>
            </a:r>
          </a:p>
          <a:p>
            <a:pPr algn="ctr">
              <a:spcBef>
                <a:spcPts val="0"/>
              </a:spcBef>
            </a:pPr>
            <a:r>
              <a:rPr lang="en-NZ" sz="2800" kern="300" dirty="0"/>
              <a:t>This </a:t>
            </a:r>
            <a:r>
              <a:rPr lang="en-NZ" sz="2800" kern="300" dirty="0" err="1"/>
              <a:t>Powerpoint</a:t>
            </a:r>
            <a:r>
              <a:rPr lang="en-NZ" sz="2800" kern="300" dirty="0"/>
              <a:t> is designed to help that process.</a:t>
            </a:r>
          </a:p>
          <a:p>
            <a:pPr algn="ctr">
              <a:spcBef>
                <a:spcPts val="0"/>
              </a:spcBef>
            </a:pPr>
            <a:endParaRPr lang="en-NZ" sz="2800" kern="300" dirty="0"/>
          </a:p>
          <a:p>
            <a:pPr algn="ctr">
              <a:spcBef>
                <a:spcPts val="0"/>
              </a:spcBef>
            </a:pPr>
            <a:r>
              <a:rPr lang="en-NZ" kern="300" dirty="0"/>
              <a:t>A number of Clubs have already filed their new constitutions. You can see them on the Inc Soc register. Some examples:</a:t>
            </a:r>
          </a:p>
          <a:p>
            <a:pPr algn="ctr">
              <a:spcBef>
                <a:spcPts val="0"/>
              </a:spcBef>
            </a:pPr>
            <a:r>
              <a:rPr lang="en-NZ" sz="1800" kern="300" dirty="0"/>
              <a:t>Matamata Bridge Club    Akaroa Bridge Club    Otago Bridge Club</a:t>
            </a:r>
          </a:p>
          <a:p>
            <a:pPr>
              <a:spcBef>
                <a:spcPts val="0"/>
              </a:spcBef>
            </a:pPr>
            <a:endParaRPr lang="en-NZ" dirty="0"/>
          </a:p>
        </p:txBody>
      </p:sp>
    </p:spTree>
    <p:extLst>
      <p:ext uri="{BB962C8B-B14F-4D97-AF65-F5344CB8AC3E}">
        <p14:creationId xmlns:p14="http://schemas.microsoft.com/office/powerpoint/2010/main" val="776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sz="3200" dirty="0"/>
              <a:t>What are the key points in the process?</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457200" indent="-457200">
              <a:buAutoNum type="arabicPeriod"/>
            </a:pPr>
            <a:r>
              <a:rPr lang="en-NZ" dirty="0"/>
              <a:t>Driving this is </a:t>
            </a:r>
            <a:r>
              <a:rPr lang="en-NZ" b="1" dirty="0"/>
              <a:t>the responsibility </a:t>
            </a:r>
            <a:r>
              <a:rPr lang="en-NZ" dirty="0"/>
              <a:t>of the current Committees.</a:t>
            </a:r>
          </a:p>
          <a:p>
            <a:pPr marL="457200" indent="-457200">
              <a:buAutoNum type="arabicPeriod"/>
            </a:pPr>
            <a:r>
              <a:rPr lang="en-NZ" b="1" dirty="0"/>
              <a:t>Formally decide </a:t>
            </a:r>
            <a:r>
              <a:rPr lang="en-NZ" dirty="0"/>
              <a:t>to re-register as an Incorporated Society.. </a:t>
            </a:r>
          </a:p>
          <a:p>
            <a:pPr marL="457200" indent="-457200">
              <a:buAutoNum type="arabicPeriod"/>
            </a:pPr>
            <a:r>
              <a:rPr lang="en-NZ" dirty="0"/>
              <a:t>Think about the timing.</a:t>
            </a:r>
          </a:p>
          <a:p>
            <a:pPr marL="457200" indent="-457200">
              <a:buAutoNum type="arabicPeriod"/>
            </a:pPr>
            <a:r>
              <a:rPr lang="en-NZ" b="0" i="0" dirty="0">
                <a:solidFill>
                  <a:srgbClr val="424242"/>
                </a:solidFill>
                <a:effectLst/>
                <a:latin typeface="FiraSans"/>
              </a:rPr>
              <a:t>Review your operational processes </a:t>
            </a:r>
          </a:p>
          <a:p>
            <a:pPr marL="457200" indent="-457200">
              <a:buAutoNum type="arabicPeriod"/>
            </a:pPr>
            <a:r>
              <a:rPr lang="en-NZ" b="1" dirty="0"/>
              <a:t>Review existing rules </a:t>
            </a:r>
            <a:r>
              <a:rPr lang="en-NZ" dirty="0"/>
              <a:t>in the constitution</a:t>
            </a:r>
          </a:p>
          <a:p>
            <a:pPr marL="457200" indent="-457200">
              <a:buAutoNum type="arabicPeriod"/>
            </a:pPr>
            <a:r>
              <a:rPr lang="en-NZ" dirty="0"/>
              <a:t>Build your </a:t>
            </a:r>
            <a:r>
              <a:rPr lang="en-NZ" b="1" dirty="0"/>
              <a:t>constitution</a:t>
            </a:r>
          </a:p>
          <a:p>
            <a:pPr marL="457200" indent="-457200">
              <a:buAutoNum type="arabicPeriod"/>
            </a:pPr>
            <a:r>
              <a:rPr lang="en-NZ" b="1" dirty="0"/>
              <a:t>Cross reference </a:t>
            </a:r>
            <a:r>
              <a:rPr lang="en-NZ" dirty="0"/>
              <a:t>your existing constitution  to ensure tone and content</a:t>
            </a:r>
          </a:p>
          <a:p>
            <a:pPr marL="457200" indent="-457200">
              <a:buAutoNum type="arabicPeriod"/>
            </a:pPr>
            <a:r>
              <a:rPr lang="en-NZ" b="1" dirty="0"/>
              <a:t>Go out to your members </a:t>
            </a:r>
            <a:r>
              <a:rPr lang="en-NZ" dirty="0"/>
              <a:t>for consultation and then approval.</a:t>
            </a:r>
          </a:p>
          <a:p>
            <a:pPr marL="457200" indent="-457200">
              <a:buAutoNum type="arabicPeriod"/>
            </a:pPr>
            <a:r>
              <a:rPr lang="en-NZ" b="1" dirty="0"/>
              <a:t>File </a:t>
            </a:r>
            <a:r>
              <a:rPr lang="en-NZ" dirty="0"/>
              <a:t>with Incorporated Societies office</a:t>
            </a:r>
          </a:p>
          <a:p>
            <a:pPr lvl="1"/>
            <a:endParaRPr lang="en-NZ" dirty="0"/>
          </a:p>
        </p:txBody>
      </p:sp>
    </p:spTree>
    <p:extLst>
      <p:ext uri="{BB962C8B-B14F-4D97-AF65-F5344CB8AC3E}">
        <p14:creationId xmlns:p14="http://schemas.microsoft.com/office/powerpoint/2010/main" val="4219680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sz="3200" b="1" dirty="0"/>
              <a:t>1. Responsibility </a:t>
            </a:r>
            <a:r>
              <a:rPr lang="en-NZ" sz="3200" dirty="0"/>
              <a:t>of current Committees.</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914400" lvl="1" indent="-457200" algn="l">
              <a:buFont typeface="Arial" panose="020B0604020202020204" pitchFamily="34" charset="0"/>
              <a:buChar char="•"/>
            </a:pPr>
            <a:r>
              <a:rPr lang="en-NZ" sz="2400" dirty="0"/>
              <a:t>The 2022 Act changes and their management should be included in each meeting agenda. </a:t>
            </a:r>
          </a:p>
          <a:p>
            <a:pPr marL="914400" lvl="1" indent="-457200" algn="l">
              <a:buFont typeface="Arial" panose="020B0604020202020204" pitchFamily="34" charset="0"/>
              <a:buChar char="•"/>
            </a:pPr>
            <a:r>
              <a:rPr lang="en-NZ" sz="2400" dirty="0"/>
              <a:t>It can be done gradually so make it part of every meeting. (see point on timing)</a:t>
            </a:r>
          </a:p>
          <a:p>
            <a:pPr marL="914400" lvl="1" indent="-457200" algn="l">
              <a:buFont typeface="Arial" panose="020B0604020202020204" pitchFamily="34" charset="0"/>
              <a:buChar char="•"/>
            </a:pPr>
            <a:r>
              <a:rPr lang="en-NZ" sz="2400" dirty="0"/>
              <a:t>Make one person responsible for tabling and pushing progress but it should be a collective discussion and agreement.</a:t>
            </a:r>
          </a:p>
          <a:p>
            <a:pPr marL="914400" lvl="1" indent="-457200" algn="l">
              <a:buFont typeface="Arial" panose="020B0604020202020204" pitchFamily="34" charset="0"/>
              <a:buChar char="•"/>
            </a:pPr>
            <a:r>
              <a:rPr lang="en-NZ" sz="2400" dirty="0"/>
              <a:t>Manage your drafts carefully so they don’t get muddled, and where you can, track changes. (speaking from experience).</a:t>
            </a:r>
          </a:p>
          <a:p>
            <a:pPr lvl="1" algn="l"/>
            <a:endParaRPr lang="en-NZ" dirty="0"/>
          </a:p>
          <a:p>
            <a:pPr lvl="1" algn="l"/>
            <a:endParaRPr lang="en-NZ" dirty="0"/>
          </a:p>
        </p:txBody>
      </p:sp>
    </p:spTree>
    <p:extLst>
      <p:ext uri="{BB962C8B-B14F-4D97-AF65-F5344CB8AC3E}">
        <p14:creationId xmlns:p14="http://schemas.microsoft.com/office/powerpoint/2010/main" val="2371409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sz="3200" dirty="0"/>
              <a:t>2. </a:t>
            </a:r>
            <a:r>
              <a:rPr lang="en-NZ" sz="3200" b="1" dirty="0"/>
              <a:t>Formally </a:t>
            </a:r>
            <a:r>
              <a:rPr lang="en-NZ" sz="3200" dirty="0"/>
              <a:t>decide to re-register</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914400" lvl="1" indent="-457200" algn="l">
              <a:buFont typeface="Arial" panose="020B0604020202020204" pitchFamily="34" charset="0"/>
              <a:buChar char="•"/>
            </a:pPr>
            <a:r>
              <a:rPr lang="en-NZ" sz="2400" dirty="0"/>
              <a:t>You must make an active decision on whether to proceed with re-registration or not. </a:t>
            </a:r>
          </a:p>
          <a:p>
            <a:pPr marL="914400" lvl="1" indent="-457200" algn="l">
              <a:buFont typeface="Arial" panose="020B0604020202020204" pitchFamily="34" charset="0"/>
              <a:buChar char="•"/>
            </a:pPr>
            <a:r>
              <a:rPr lang="en-NZ" sz="2400" dirty="0"/>
              <a:t>If your club does nothing, from 5 April 2026 it will cease to exist.</a:t>
            </a:r>
          </a:p>
          <a:p>
            <a:pPr marL="914400" lvl="1" indent="-457200" algn="l">
              <a:buFont typeface="Arial" panose="020B0604020202020204" pitchFamily="34" charset="0"/>
              <a:buChar char="•"/>
            </a:pPr>
            <a:r>
              <a:rPr lang="en-NZ" sz="2400" dirty="0"/>
              <a:t>If you choose not to register your Club will be liquidated or dissolved. The assets will be distributed to other entities as per existing constitution.</a:t>
            </a:r>
          </a:p>
          <a:p>
            <a:pPr lvl="1" algn="l"/>
            <a:endParaRPr lang="en-NZ" sz="2400" dirty="0"/>
          </a:p>
          <a:p>
            <a:pPr marL="914400" lvl="1" indent="-457200" algn="l">
              <a:buFont typeface="Arial" panose="020B0604020202020204" pitchFamily="34" charset="0"/>
              <a:buChar char="•"/>
            </a:pPr>
            <a:r>
              <a:rPr lang="en-NZ" sz="2400" b="1" dirty="0">
                <a:hlinkClick r:id="rId2"/>
              </a:rPr>
              <a:t>Link to why be an Incorporated Society</a:t>
            </a:r>
            <a:endParaRPr lang="en-NZ" sz="2400" b="1" dirty="0"/>
          </a:p>
          <a:p>
            <a:pPr marL="914400" lvl="1" indent="-457200" algn="l">
              <a:buFont typeface="Arial" panose="020B0604020202020204" pitchFamily="34" charset="0"/>
              <a:buChar char="•"/>
            </a:pPr>
            <a:r>
              <a:rPr lang="en-NZ" sz="2400" b="1" dirty="0">
                <a:hlinkClick r:id="rId3"/>
              </a:rPr>
              <a:t>Link to implications of not re-registering</a:t>
            </a:r>
            <a:endParaRPr lang="en-NZ" sz="2400" b="1" dirty="0"/>
          </a:p>
          <a:p>
            <a:pPr lvl="1" algn="l"/>
            <a:endParaRPr lang="en-NZ" dirty="0"/>
          </a:p>
          <a:p>
            <a:pPr lvl="1" algn="l"/>
            <a:endParaRPr lang="en-NZ" dirty="0"/>
          </a:p>
        </p:txBody>
      </p:sp>
    </p:spTree>
    <p:extLst>
      <p:ext uri="{BB962C8B-B14F-4D97-AF65-F5344CB8AC3E}">
        <p14:creationId xmlns:p14="http://schemas.microsoft.com/office/powerpoint/2010/main" val="365236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sz="3200" dirty="0"/>
              <a:t>3. Think about the </a:t>
            </a:r>
            <a:r>
              <a:rPr lang="en-NZ" sz="3200" b="1" dirty="0"/>
              <a:t>timing</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914400" lvl="1" indent="-457200" algn="l">
              <a:buFont typeface="Arial" panose="020B0604020202020204" pitchFamily="34" charset="0"/>
              <a:buChar char="•"/>
            </a:pPr>
            <a:r>
              <a:rPr lang="en-NZ" dirty="0"/>
              <a:t>Re-registration required by 5 April 2026</a:t>
            </a:r>
          </a:p>
          <a:p>
            <a:pPr marL="914400" lvl="1" indent="-457200" algn="l">
              <a:buFont typeface="Arial" panose="020B0604020202020204" pitchFamily="34" charset="0"/>
              <a:buChar char="•"/>
            </a:pPr>
            <a:r>
              <a:rPr lang="en-NZ" dirty="0"/>
              <a:t>Work backwards to ensure you have time to:</a:t>
            </a:r>
          </a:p>
          <a:p>
            <a:pPr marL="1371600" lvl="2" indent="-457200" algn="l">
              <a:buFont typeface="Arial" panose="020B0604020202020204" pitchFamily="34" charset="0"/>
              <a:buChar char="•"/>
            </a:pPr>
            <a:r>
              <a:rPr lang="en-NZ" sz="2000" dirty="0"/>
              <a:t>File</a:t>
            </a:r>
          </a:p>
          <a:p>
            <a:pPr marL="1371600" lvl="2" indent="-457200" algn="l">
              <a:buFont typeface="Arial" panose="020B0604020202020204" pitchFamily="34" charset="0"/>
              <a:buChar char="•"/>
            </a:pPr>
            <a:r>
              <a:rPr lang="en-NZ" sz="2000" dirty="0"/>
              <a:t>Present to members to vote on (usually at an AGM or SGM)</a:t>
            </a:r>
          </a:p>
          <a:p>
            <a:pPr marL="1371600" lvl="2" indent="-457200" algn="l">
              <a:buFont typeface="Arial" panose="020B0604020202020204" pitchFamily="34" charset="0"/>
              <a:buChar char="•"/>
            </a:pPr>
            <a:r>
              <a:rPr lang="en-NZ" sz="2000" dirty="0"/>
              <a:t>Present to members for consultation ( if you choose to do that)</a:t>
            </a:r>
          </a:p>
          <a:p>
            <a:pPr marL="1371600" lvl="2" indent="-457200" algn="l">
              <a:buFont typeface="Arial" panose="020B0604020202020204" pitchFamily="34" charset="0"/>
              <a:buChar char="•"/>
            </a:pPr>
            <a:r>
              <a:rPr lang="en-NZ" sz="2000" dirty="0"/>
              <a:t>Development and checking of constitution</a:t>
            </a:r>
          </a:p>
          <a:p>
            <a:pPr marL="1371600" lvl="2" indent="-457200" algn="l">
              <a:buFont typeface="Arial" panose="020B0604020202020204" pitchFamily="34" charset="0"/>
              <a:buChar char="•"/>
            </a:pPr>
            <a:r>
              <a:rPr lang="en-NZ" sz="2000" dirty="0"/>
              <a:t>Consideration and implementation of management/operational changes</a:t>
            </a:r>
          </a:p>
          <a:p>
            <a:pPr marL="1371600" lvl="2" indent="-457200" algn="l">
              <a:buFont typeface="Arial" panose="020B0604020202020204" pitchFamily="34" charset="0"/>
              <a:buChar char="•"/>
            </a:pPr>
            <a:r>
              <a:rPr lang="en-NZ" sz="2000" dirty="0"/>
              <a:t>Engage committee (not a small task)</a:t>
            </a:r>
          </a:p>
        </p:txBody>
      </p:sp>
    </p:spTree>
    <p:extLst>
      <p:ext uri="{BB962C8B-B14F-4D97-AF65-F5344CB8AC3E}">
        <p14:creationId xmlns:p14="http://schemas.microsoft.com/office/powerpoint/2010/main" val="1224479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sz="3200" b="0" i="0" dirty="0">
                <a:effectLst/>
                <a:latin typeface="FiraSans"/>
              </a:rPr>
              <a:t>4. </a:t>
            </a:r>
            <a:r>
              <a:rPr lang="en-NZ" sz="3200" dirty="0">
                <a:latin typeface="FiraSans"/>
              </a:rPr>
              <a:t>O</a:t>
            </a:r>
            <a:r>
              <a:rPr lang="en-NZ" sz="3200" b="0" i="0" dirty="0">
                <a:effectLst/>
                <a:latin typeface="FiraSans"/>
              </a:rPr>
              <a:t>perational processes that need to be checked off</a:t>
            </a:r>
            <a:endParaRPr lang="en-NZ" sz="3200" dirty="0"/>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a:xfrm>
            <a:off x="228600" y="1772816"/>
            <a:ext cx="8636508" cy="4272388"/>
          </a:xfrm>
        </p:spPr>
        <p:txBody>
          <a:bodyPr/>
          <a:lstStyle/>
          <a:p>
            <a:pPr marL="342900" indent="-342900" algn="l">
              <a:buFont typeface="Arial" panose="020B0604020202020204" pitchFamily="34" charset="0"/>
              <a:buChar char="•"/>
            </a:pPr>
            <a:r>
              <a:rPr lang="en-NZ" sz="2000" dirty="0">
                <a:solidFill>
                  <a:srgbClr val="0077AA"/>
                </a:solidFill>
                <a:latin typeface="FiraSans"/>
                <a:hlinkClick r:id="rId2"/>
              </a:rPr>
              <a:t>Need to have a way to manage</a:t>
            </a:r>
            <a:r>
              <a:rPr lang="en-NZ" sz="2000" b="0" i="0" dirty="0">
                <a:solidFill>
                  <a:srgbClr val="0077AA"/>
                </a:solidFill>
                <a:effectLst/>
                <a:latin typeface="FiraSans"/>
                <a:hlinkClick r:id="rId2"/>
              </a:rPr>
              <a:t> internal disputes</a:t>
            </a:r>
            <a:r>
              <a:rPr lang="en-NZ" sz="2000" b="0" i="0" dirty="0">
                <a:solidFill>
                  <a:srgbClr val="0077AA"/>
                </a:solidFill>
                <a:effectLst/>
                <a:latin typeface="FiraSans"/>
              </a:rPr>
              <a:t>   (</a:t>
            </a:r>
            <a:r>
              <a:rPr lang="en-NZ" sz="2000" b="0" i="0" dirty="0">
                <a:solidFill>
                  <a:schemeClr val="tx1"/>
                </a:solidFill>
                <a:effectLst/>
                <a:latin typeface="FiraSans"/>
              </a:rPr>
              <a:t>someone needs to be responsible)</a:t>
            </a:r>
          </a:p>
          <a:p>
            <a:pPr marL="342900" indent="-342900" algn="l">
              <a:buFont typeface="Arial" panose="020B0604020202020204" pitchFamily="34" charset="0"/>
              <a:buChar char="•"/>
            </a:pPr>
            <a:r>
              <a:rPr lang="en-NZ" sz="2000" dirty="0">
                <a:solidFill>
                  <a:srgbClr val="0077AA"/>
                </a:solidFill>
                <a:latin typeface="FiraSans"/>
                <a:hlinkClick r:id="rId3"/>
              </a:rPr>
              <a:t>E</a:t>
            </a:r>
            <a:r>
              <a:rPr lang="en-NZ" sz="2000" b="0" i="0" dirty="0">
                <a:solidFill>
                  <a:srgbClr val="0077AA"/>
                </a:solidFill>
                <a:effectLst/>
                <a:latin typeface="FiraSans"/>
                <a:hlinkClick r:id="rId3"/>
              </a:rPr>
              <a:t>nsure new members have a way to provide consent to being a member</a:t>
            </a:r>
            <a:r>
              <a:rPr lang="en-NZ" sz="2000" b="0" i="0" dirty="0">
                <a:solidFill>
                  <a:srgbClr val="424242"/>
                </a:solidFill>
                <a:effectLst/>
                <a:latin typeface="FiraSans"/>
              </a:rPr>
              <a:t>. (might be as simple as adding a line to application process)</a:t>
            </a:r>
          </a:p>
          <a:p>
            <a:pPr marL="342900" indent="-342900" algn="l">
              <a:buFont typeface="Arial" panose="020B0604020202020204" pitchFamily="34" charset="0"/>
              <a:buChar char="•"/>
            </a:pPr>
            <a:r>
              <a:rPr lang="en-NZ" sz="2000" dirty="0">
                <a:solidFill>
                  <a:srgbClr val="424242"/>
                </a:solidFill>
                <a:latin typeface="FiraSans"/>
              </a:rPr>
              <a:t>M</a:t>
            </a:r>
            <a:r>
              <a:rPr lang="en-NZ" sz="2000" b="0" i="0" dirty="0">
                <a:solidFill>
                  <a:srgbClr val="424242"/>
                </a:solidFill>
                <a:effectLst/>
                <a:latin typeface="FiraSans"/>
              </a:rPr>
              <a:t>aintain a </a:t>
            </a:r>
            <a:r>
              <a:rPr lang="en-NZ" sz="2000" b="0" i="0" dirty="0">
                <a:solidFill>
                  <a:srgbClr val="0077AA"/>
                </a:solidFill>
                <a:effectLst/>
                <a:latin typeface="FiraSans"/>
                <a:hlinkClick r:id="rId4"/>
              </a:rPr>
              <a:t>register of members.</a:t>
            </a:r>
            <a:r>
              <a:rPr lang="en-NZ" sz="2000" b="0" i="0" dirty="0">
                <a:solidFill>
                  <a:srgbClr val="0077AA"/>
                </a:solidFill>
                <a:effectLst/>
                <a:latin typeface="FiraSans"/>
              </a:rPr>
              <a:t> </a:t>
            </a:r>
            <a:endParaRPr lang="en-NZ" sz="2000" b="0" i="0" dirty="0">
              <a:solidFill>
                <a:srgbClr val="424242"/>
              </a:solidFill>
              <a:effectLst/>
              <a:latin typeface="FiraSans"/>
            </a:endParaRPr>
          </a:p>
          <a:p>
            <a:pPr marL="342900" indent="-342900" algn="l">
              <a:buFont typeface="Arial" panose="020B0604020202020204" pitchFamily="34" charset="0"/>
              <a:buChar char="•"/>
            </a:pPr>
            <a:r>
              <a:rPr lang="en-NZ" sz="2000" b="0" i="0" dirty="0">
                <a:solidFill>
                  <a:srgbClr val="424242"/>
                </a:solidFill>
                <a:effectLst/>
                <a:latin typeface="FiraSans"/>
              </a:rPr>
              <a:t>Obtain and store safely </a:t>
            </a:r>
            <a:r>
              <a:rPr lang="en-NZ" sz="2000" b="0" i="0" dirty="0">
                <a:solidFill>
                  <a:srgbClr val="0077AA"/>
                </a:solidFill>
                <a:effectLst/>
                <a:latin typeface="FiraSans"/>
                <a:hlinkClick r:id="rId5"/>
              </a:rPr>
              <a:t>written consent for each new Officer (committee member) to act as an Officer</a:t>
            </a:r>
            <a:r>
              <a:rPr lang="en-NZ" sz="2000" b="0" i="0" dirty="0">
                <a:solidFill>
                  <a:srgbClr val="424242"/>
                </a:solidFill>
                <a:effectLst/>
                <a:latin typeface="FiraSans"/>
              </a:rPr>
              <a:t>. (the form to sign is on the Inc Soc website)</a:t>
            </a:r>
          </a:p>
          <a:p>
            <a:pPr marL="342900" indent="-342900">
              <a:buFont typeface="Arial" panose="020B0604020202020204" pitchFamily="34" charset="0"/>
              <a:buChar char="•"/>
            </a:pPr>
            <a:r>
              <a:rPr lang="en-NZ" sz="2000" dirty="0"/>
              <a:t>Ensure committee members are aware of their </a:t>
            </a:r>
            <a:r>
              <a:rPr lang="en-NZ" sz="2000" dirty="0">
                <a:hlinkClick r:id="rId5"/>
              </a:rPr>
              <a:t>responsibilities and duties</a:t>
            </a:r>
            <a:r>
              <a:rPr lang="en-NZ" sz="2000" dirty="0"/>
              <a:t> (full list on Inc Soc website)</a:t>
            </a:r>
            <a:endParaRPr lang="en-NZ" sz="2000" dirty="0">
              <a:solidFill>
                <a:srgbClr val="424242"/>
              </a:solidFill>
              <a:latin typeface="FiraSans"/>
            </a:endParaRPr>
          </a:p>
          <a:p>
            <a:pPr marL="342900" indent="-342900" algn="l">
              <a:buFont typeface="Arial" panose="020B0604020202020204" pitchFamily="34" charset="0"/>
              <a:buChar char="•"/>
            </a:pPr>
            <a:r>
              <a:rPr lang="en-NZ" sz="2000" dirty="0">
                <a:solidFill>
                  <a:srgbClr val="424242"/>
                </a:solidFill>
                <a:latin typeface="FiraSans"/>
              </a:rPr>
              <a:t>Maintain a </a:t>
            </a:r>
            <a:r>
              <a:rPr lang="en-NZ" sz="2000" dirty="0">
                <a:solidFill>
                  <a:srgbClr val="424242"/>
                </a:solidFill>
                <a:latin typeface="FiraSans"/>
                <a:hlinkClick r:id="rId4"/>
              </a:rPr>
              <a:t>c</a:t>
            </a:r>
            <a:r>
              <a:rPr lang="en-NZ" sz="2000" b="0" i="0" dirty="0">
                <a:solidFill>
                  <a:srgbClr val="424242"/>
                </a:solidFill>
                <a:effectLst/>
                <a:latin typeface="FiraSans"/>
                <a:hlinkClick r:id="rId4"/>
              </a:rPr>
              <a:t>onflicts of interest register</a:t>
            </a:r>
            <a:r>
              <a:rPr lang="en-NZ" sz="2000" b="0" i="0" dirty="0">
                <a:solidFill>
                  <a:srgbClr val="424242"/>
                </a:solidFill>
                <a:effectLst/>
                <a:latin typeface="FiraSans"/>
              </a:rPr>
              <a:t> (should be standard practise)</a:t>
            </a:r>
            <a:endParaRPr lang="en-NZ" sz="2000" dirty="0">
              <a:solidFill>
                <a:srgbClr val="424242"/>
              </a:solidFill>
              <a:latin typeface="FiraSans"/>
            </a:endParaRPr>
          </a:p>
          <a:p>
            <a:pPr marL="342900" indent="-342900" algn="l">
              <a:buFont typeface="Arial" panose="020B0604020202020204" pitchFamily="34" charset="0"/>
              <a:buChar char="•"/>
            </a:pPr>
            <a:r>
              <a:rPr lang="en-NZ" sz="2000" b="0" i="0" dirty="0">
                <a:solidFill>
                  <a:srgbClr val="424242"/>
                </a:solidFill>
                <a:effectLst/>
                <a:latin typeface="FiraSans"/>
              </a:rPr>
              <a:t>P</a:t>
            </a:r>
            <a:r>
              <a:rPr lang="en-NZ" sz="2000" b="0" i="0" dirty="0">
                <a:solidFill>
                  <a:srgbClr val="0077AA"/>
                </a:solidFill>
                <a:effectLst/>
                <a:latin typeface="FiraSans"/>
                <a:hlinkClick r:id="rId6"/>
              </a:rPr>
              <a:t>repare your financial statements to the appropriate standards</a:t>
            </a:r>
            <a:endParaRPr lang="en-NZ" sz="2000" b="0" i="0" dirty="0">
              <a:solidFill>
                <a:srgbClr val="0077AA"/>
              </a:solidFill>
              <a:effectLst/>
              <a:latin typeface="FiraSans"/>
            </a:endParaRPr>
          </a:p>
          <a:p>
            <a:pPr algn="l"/>
            <a:r>
              <a:rPr lang="en-NZ" b="1" i="0" dirty="0">
                <a:solidFill>
                  <a:srgbClr val="424242"/>
                </a:solidFill>
                <a:effectLst/>
                <a:latin typeface="FiraSans"/>
              </a:rPr>
              <a:t>THESE CAN BE IMPLEMENTED ANY TIME BUT MUST BE IN PLACE WHEN YOU RE-REGISTER</a:t>
            </a:r>
            <a:br>
              <a:rPr lang="en-NZ" b="0" i="0" dirty="0">
                <a:solidFill>
                  <a:srgbClr val="424242"/>
                </a:solidFill>
                <a:effectLst/>
                <a:latin typeface="FiraSans"/>
              </a:rPr>
            </a:br>
            <a:endParaRPr lang="en-NZ" dirty="0"/>
          </a:p>
        </p:txBody>
      </p:sp>
    </p:spTree>
    <p:extLst>
      <p:ext uri="{BB962C8B-B14F-4D97-AF65-F5344CB8AC3E}">
        <p14:creationId xmlns:p14="http://schemas.microsoft.com/office/powerpoint/2010/main" val="288056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a:xfrm>
            <a:off x="278892" y="694731"/>
            <a:ext cx="6477000" cy="1320799"/>
          </a:xfrm>
        </p:spPr>
        <p:txBody>
          <a:bodyPr/>
          <a:lstStyle/>
          <a:p>
            <a:r>
              <a:rPr lang="en-NZ" sz="3200" dirty="0"/>
              <a:t>Financials</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a:spcBef>
                <a:spcPts val="0"/>
              </a:spcBef>
            </a:pPr>
            <a:r>
              <a:rPr lang="en-NZ" sz="2200" dirty="0"/>
              <a:t>The</a:t>
            </a:r>
            <a:r>
              <a:rPr lang="en-NZ" sz="2200" b="0" i="0" dirty="0">
                <a:solidFill>
                  <a:srgbClr val="424242"/>
                </a:solidFill>
                <a:effectLst/>
                <a:latin typeface="FiraSans"/>
              </a:rPr>
              <a:t> objective of changes proposed </a:t>
            </a:r>
            <a:r>
              <a:rPr lang="en-NZ" sz="2200" b="0" i="0" dirty="0">
                <a:solidFill>
                  <a:srgbClr val="424242"/>
                </a:solidFill>
                <a:effectLst/>
                <a:latin typeface="FiraSans"/>
                <a:hlinkClick r:id="rId2"/>
              </a:rPr>
              <a:t>society’s accounting records </a:t>
            </a:r>
            <a:endParaRPr lang="en-NZ" sz="2200" b="0" i="0" dirty="0">
              <a:solidFill>
                <a:srgbClr val="424242"/>
              </a:solidFill>
              <a:effectLst/>
              <a:latin typeface="FiraSans"/>
            </a:endParaRPr>
          </a:p>
          <a:p>
            <a:pPr algn="l">
              <a:spcBef>
                <a:spcPts val="0"/>
              </a:spcBef>
            </a:pPr>
            <a:r>
              <a:rPr lang="en-NZ" sz="2200" b="0" i="0" dirty="0">
                <a:solidFill>
                  <a:srgbClr val="424242"/>
                </a:solidFill>
                <a:effectLst/>
                <a:latin typeface="FiraSans"/>
              </a:rPr>
              <a:t>-	ensure correctly recorded transactions of the society</a:t>
            </a:r>
          </a:p>
          <a:p>
            <a:pPr algn="l">
              <a:spcBef>
                <a:spcPts val="0"/>
              </a:spcBef>
            </a:pPr>
            <a:r>
              <a:rPr lang="en-NZ" sz="2200" b="0" i="0" dirty="0">
                <a:solidFill>
                  <a:srgbClr val="424242"/>
                </a:solidFill>
                <a:effectLst/>
                <a:latin typeface="FiraSans"/>
              </a:rPr>
              <a:t>-	ensure the society can produce financial statements, and</a:t>
            </a:r>
          </a:p>
          <a:p>
            <a:pPr marL="342900" indent="-342900" algn="l">
              <a:spcBef>
                <a:spcPts val="0"/>
              </a:spcBef>
              <a:buFontTx/>
              <a:buChar char="-"/>
            </a:pPr>
            <a:r>
              <a:rPr lang="en-NZ" sz="2200" b="0" i="0" dirty="0">
                <a:solidFill>
                  <a:srgbClr val="424242"/>
                </a:solidFill>
                <a:effectLst/>
                <a:latin typeface="FiraSans"/>
              </a:rPr>
              <a:t>  would enable the financial statements to be readily and properly 	audited (if required)</a:t>
            </a:r>
          </a:p>
          <a:p>
            <a:pPr marL="342900" indent="-342900" algn="l">
              <a:spcBef>
                <a:spcPts val="0"/>
              </a:spcBef>
              <a:buFontTx/>
              <a:buChar char="-"/>
            </a:pPr>
            <a:r>
              <a:rPr lang="en-NZ" sz="2200" dirty="0">
                <a:solidFill>
                  <a:srgbClr val="424242"/>
                </a:solidFill>
                <a:latin typeface="FiraSans"/>
              </a:rPr>
              <a:t>Records are kept for 7 years</a:t>
            </a:r>
            <a:r>
              <a:rPr lang="en-NZ" sz="2200" b="0" i="0" dirty="0">
                <a:solidFill>
                  <a:srgbClr val="424242"/>
                </a:solidFill>
                <a:effectLst/>
                <a:latin typeface="FiraSans"/>
              </a:rPr>
              <a:t>.</a:t>
            </a:r>
          </a:p>
          <a:p>
            <a:pPr algn="l"/>
            <a:r>
              <a:rPr lang="en-NZ" dirty="0">
                <a:solidFill>
                  <a:srgbClr val="424242"/>
                </a:solidFill>
                <a:latin typeface="FiraSans"/>
                <a:hlinkClick r:id="rId2"/>
              </a:rPr>
              <a:t>The new standards</a:t>
            </a:r>
            <a:r>
              <a:rPr lang="en-NZ" dirty="0">
                <a:solidFill>
                  <a:srgbClr val="424242"/>
                </a:solidFill>
                <a:latin typeface="FiraSans"/>
              </a:rPr>
              <a:t> clearly identify which clubs fit under which reporting tier based on their size. There is clarity around the definition of total current assets, and clarity around </a:t>
            </a:r>
            <a:r>
              <a:rPr lang="en-NZ" u="sng" dirty="0">
                <a:solidFill>
                  <a:srgbClr val="424242"/>
                </a:solidFill>
                <a:latin typeface="FiraSans"/>
              </a:rPr>
              <a:t>minimum reporting </a:t>
            </a:r>
            <a:r>
              <a:rPr lang="en-NZ" dirty="0">
                <a:solidFill>
                  <a:srgbClr val="424242"/>
                </a:solidFill>
                <a:latin typeface="FiraSans"/>
              </a:rPr>
              <a:t>standards. </a:t>
            </a:r>
          </a:p>
          <a:p>
            <a:pPr algn="l"/>
            <a:r>
              <a:rPr lang="en-NZ" b="0" i="0" dirty="0">
                <a:solidFill>
                  <a:srgbClr val="424242"/>
                </a:solidFill>
                <a:effectLst/>
                <a:latin typeface="FiraSans"/>
              </a:rPr>
              <a:t>It is, after all, other peoples money you are entrusted with.</a:t>
            </a:r>
          </a:p>
        </p:txBody>
      </p:sp>
      <p:sp>
        <p:nvSpPr>
          <p:cNvPr id="4" name="Subtitle 2">
            <a:extLst>
              <a:ext uri="{FF2B5EF4-FFF2-40B4-BE49-F238E27FC236}">
                <a16:creationId xmlns:a16="http://schemas.microsoft.com/office/drawing/2014/main" id="{F962879E-4F98-4863-A415-A3FB4A39FDAA}"/>
              </a:ext>
            </a:extLst>
          </p:cNvPr>
          <p:cNvSpPr txBox="1">
            <a:spLocks/>
          </p:cNvSpPr>
          <p:nvPr/>
        </p:nvSpPr>
        <p:spPr>
          <a:xfrm>
            <a:off x="253746" y="2015530"/>
            <a:ext cx="8636508" cy="4272388"/>
          </a:xfrm>
          <a:prstGeom prst="rect">
            <a:avLst/>
          </a:prstGeom>
        </p:spPr>
        <p:txBody>
          <a:bodyPr vert="horz"/>
          <a:lstStyle>
            <a:lvl1pPr marL="0" indent="0" algn="l" defTabSz="457200" rtl="0" eaLnBrk="1" latinLnBrk="0" hangingPunct="1">
              <a:spcBef>
                <a:spcPct val="20000"/>
              </a:spcBef>
              <a:buFont typeface="Arial"/>
              <a:buNone/>
              <a:defRPr sz="2400" kern="1200">
                <a:solidFill>
                  <a:schemeClr val="tx1">
                    <a:tint val="75000"/>
                  </a:schemeClr>
                </a:solidFill>
                <a:latin typeface="Gill Sans"/>
                <a:ea typeface="+mn-ea"/>
                <a:cs typeface="Gill San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1" algn="l"/>
            <a:endParaRPr lang="en-NZ" dirty="0"/>
          </a:p>
        </p:txBody>
      </p:sp>
    </p:spTree>
    <p:extLst>
      <p:ext uri="{BB962C8B-B14F-4D97-AF65-F5344CB8AC3E}">
        <p14:creationId xmlns:p14="http://schemas.microsoft.com/office/powerpoint/2010/main" val="3322085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a:xfrm>
            <a:off x="228600" y="660400"/>
            <a:ext cx="6575648" cy="1320799"/>
          </a:xfrm>
        </p:spPr>
        <p:txBody>
          <a:bodyPr/>
          <a:lstStyle/>
          <a:p>
            <a:r>
              <a:rPr lang="en-NZ" sz="3200" dirty="0"/>
              <a:t>5. Review existing rules in constitution </a:t>
            </a:r>
            <a:br>
              <a:rPr lang="en-NZ" sz="3200" dirty="0"/>
            </a:br>
            <a:br>
              <a:rPr lang="en-NZ" sz="1600" dirty="0"/>
            </a:br>
            <a:r>
              <a:rPr lang="en-NZ" sz="2400" dirty="0">
                <a:hlinkClick r:id="rId2"/>
              </a:rPr>
              <a:t>The Inc Soc Website has a Constitution Check List</a:t>
            </a:r>
            <a:endParaRPr lang="en-NZ" sz="2400" dirty="0"/>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r>
              <a:rPr lang="en-NZ" sz="2000" dirty="0">
                <a:hlinkClick r:id="rId2"/>
              </a:rPr>
              <a:t>The Inc Soc Website has a Constitution Check List </a:t>
            </a:r>
            <a:r>
              <a:rPr lang="en-NZ" sz="2000" dirty="0"/>
              <a:t> Examples include:</a:t>
            </a:r>
          </a:p>
          <a:p>
            <a:pPr marL="342900" indent="-342900">
              <a:buFont typeface="Arial" panose="020B0604020202020204" pitchFamily="34" charset="0"/>
              <a:buChar char="•"/>
            </a:pPr>
            <a:r>
              <a:rPr lang="en-NZ" sz="2000" dirty="0"/>
              <a:t>Year end date </a:t>
            </a:r>
          </a:p>
          <a:p>
            <a:pPr marL="342900" indent="-342900">
              <a:buFont typeface="Arial" panose="020B0604020202020204" pitchFamily="34" charset="0"/>
              <a:buChar char="•"/>
            </a:pPr>
            <a:r>
              <a:rPr lang="en-NZ" sz="2000" dirty="0"/>
              <a:t>Management of members(election and rights)</a:t>
            </a:r>
          </a:p>
          <a:p>
            <a:pPr marL="342900" indent="-342900">
              <a:buFont typeface="Arial" panose="020B0604020202020204" pitchFamily="34" charset="0"/>
              <a:buChar char="•"/>
            </a:pPr>
            <a:r>
              <a:rPr lang="en-NZ" sz="2000" dirty="0"/>
              <a:t>Size of Committee (required to be a minimum of 7)</a:t>
            </a:r>
          </a:p>
          <a:p>
            <a:pPr marL="342900" indent="-342900">
              <a:buFont typeface="Arial" panose="020B0604020202020204" pitchFamily="34" charset="0"/>
              <a:buChar char="•"/>
            </a:pPr>
            <a:r>
              <a:rPr lang="en-NZ" sz="2000" dirty="0"/>
              <a:t>Length of term for committee members (3/2 years) and tenure (maximum)</a:t>
            </a:r>
          </a:p>
          <a:p>
            <a:pPr marL="342900" indent="-342900">
              <a:buFont typeface="Arial" panose="020B0604020202020204" pitchFamily="34" charset="0"/>
              <a:buChar char="•"/>
            </a:pPr>
            <a:r>
              <a:rPr lang="en-NZ" sz="2000" dirty="0"/>
              <a:t>How the chairperson is elected – by the members or by the elected committee</a:t>
            </a:r>
          </a:p>
          <a:p>
            <a:pPr marL="342900" indent="-342900">
              <a:buFont typeface="Arial" panose="020B0604020202020204" pitchFamily="34" charset="0"/>
              <a:buChar char="•"/>
            </a:pPr>
            <a:r>
              <a:rPr lang="en-NZ" sz="2000" dirty="0"/>
              <a:t>Termination of members (what are the procedures)</a:t>
            </a:r>
          </a:p>
          <a:p>
            <a:pPr marL="342900" indent="-342900">
              <a:buFont typeface="Arial" panose="020B0604020202020204" pitchFamily="34" charset="0"/>
              <a:buChar char="•"/>
            </a:pPr>
            <a:r>
              <a:rPr lang="en-NZ" sz="2000" dirty="0"/>
              <a:t>Voting process (quorum size, etc)</a:t>
            </a:r>
          </a:p>
          <a:p>
            <a:pPr marL="342900" indent="-342900">
              <a:buFont typeface="Arial" panose="020B0604020202020204" pitchFamily="34" charset="0"/>
              <a:buChar char="•"/>
            </a:pPr>
            <a:r>
              <a:rPr lang="en-NZ" sz="2000" dirty="0"/>
              <a:t>Timing requirements </a:t>
            </a:r>
          </a:p>
          <a:p>
            <a:r>
              <a:rPr lang="en-NZ" sz="2400" b="1" dirty="0"/>
              <a:t>THESE CAN NOT CHANGE UNTIL THE NEW CONSTITUTION IS RATIFIED BY MEMBERS</a:t>
            </a:r>
            <a:endParaRPr lang="en-NZ" dirty="0"/>
          </a:p>
        </p:txBody>
      </p:sp>
    </p:spTree>
    <p:extLst>
      <p:ext uri="{BB962C8B-B14F-4D97-AF65-F5344CB8AC3E}">
        <p14:creationId xmlns:p14="http://schemas.microsoft.com/office/powerpoint/2010/main" val="246409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dirty="0"/>
              <a:t>6. </a:t>
            </a:r>
            <a:r>
              <a:rPr lang="en-NZ" sz="3200" dirty="0"/>
              <a:t>Build your constitution</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800100" lvl="1" indent="-342900" algn="l">
              <a:buFont typeface="Arial" panose="020B0604020202020204" pitchFamily="34" charset="0"/>
              <a:buChar char="•"/>
            </a:pPr>
            <a:r>
              <a:rPr lang="en-NZ" sz="2400" dirty="0"/>
              <a:t>This is </a:t>
            </a:r>
            <a:r>
              <a:rPr lang="en-NZ" sz="2400" dirty="0">
                <a:hlinkClick r:id="rId2"/>
              </a:rPr>
              <a:t>a key legal document </a:t>
            </a:r>
            <a:r>
              <a:rPr lang="en-NZ" sz="2400" dirty="0"/>
              <a:t>setting out your societies purposes, what it does and how it operates. It is the rules document. </a:t>
            </a:r>
          </a:p>
          <a:p>
            <a:pPr marL="800100" lvl="1" indent="-342900" algn="l">
              <a:buFont typeface="Arial" panose="020B0604020202020204" pitchFamily="34" charset="0"/>
              <a:buChar char="•"/>
            </a:pPr>
            <a:r>
              <a:rPr lang="en-NZ" sz="2400" dirty="0"/>
              <a:t>The </a:t>
            </a:r>
            <a:r>
              <a:rPr lang="en-NZ" sz="2400" dirty="0">
                <a:hlinkClick r:id="rId3"/>
              </a:rPr>
              <a:t>Section 26 of the 2022 Act </a:t>
            </a:r>
            <a:r>
              <a:rPr lang="en-NZ" sz="2400" dirty="0"/>
              <a:t>specifies the rules that must be in the constitution</a:t>
            </a:r>
          </a:p>
          <a:p>
            <a:pPr marL="800100" lvl="1" indent="-342900" algn="l">
              <a:buFont typeface="Arial" panose="020B0604020202020204" pitchFamily="34" charset="0"/>
              <a:buChar char="•"/>
            </a:pPr>
            <a:r>
              <a:rPr lang="en-NZ" sz="2400" dirty="0"/>
              <a:t>The Inc Soc website has developed a </a:t>
            </a:r>
            <a:r>
              <a:rPr lang="en-NZ" sz="2400" dirty="0">
                <a:hlinkClick r:id="rId4"/>
              </a:rPr>
              <a:t>Constitution builder </a:t>
            </a:r>
            <a:r>
              <a:rPr lang="en-NZ" sz="2400" dirty="0"/>
              <a:t>that provides the framework for committees to work through. Designed to be a mix of mandatory, recommended and optional rules, and designed to be saved and returned to multiple times it is highly recommended as your starting point. </a:t>
            </a:r>
          </a:p>
        </p:txBody>
      </p:sp>
    </p:spTree>
    <p:extLst>
      <p:ext uri="{BB962C8B-B14F-4D97-AF65-F5344CB8AC3E}">
        <p14:creationId xmlns:p14="http://schemas.microsoft.com/office/powerpoint/2010/main" val="1019479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dirty="0"/>
              <a:t>7. </a:t>
            </a:r>
            <a:r>
              <a:rPr lang="en-NZ" sz="3200" dirty="0"/>
              <a:t>Cross reference against your existing constitution</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342900" indent="-342900">
              <a:buFont typeface="Arial" panose="020B0604020202020204" pitchFamily="34" charset="0"/>
              <a:buChar char="•"/>
            </a:pPr>
            <a:r>
              <a:rPr lang="en-NZ" dirty="0"/>
              <a:t>Check tone and content</a:t>
            </a:r>
          </a:p>
          <a:p>
            <a:pPr marL="342900" indent="-342900">
              <a:buFont typeface="Arial" panose="020B0604020202020204" pitchFamily="34" charset="0"/>
              <a:buChar char="•"/>
            </a:pPr>
            <a:r>
              <a:rPr lang="en-NZ" dirty="0"/>
              <a:t>Check nothing specific to your clubs history and circumstances has been omitted</a:t>
            </a:r>
          </a:p>
          <a:p>
            <a:pPr marL="342900" indent="-342900">
              <a:buFont typeface="Arial" panose="020B0604020202020204" pitchFamily="34" charset="0"/>
              <a:buChar char="•"/>
            </a:pPr>
            <a:r>
              <a:rPr lang="en-NZ" dirty="0"/>
              <a:t>Use it to identify for your members what materially has changed in the new constitution, and how to find their way around the new constitution</a:t>
            </a:r>
          </a:p>
          <a:p>
            <a:endParaRPr lang="en-NZ" dirty="0"/>
          </a:p>
          <a:p>
            <a:pPr lvl="1"/>
            <a:endParaRPr lang="en-NZ" dirty="0"/>
          </a:p>
        </p:txBody>
      </p:sp>
    </p:spTree>
    <p:extLst>
      <p:ext uri="{BB962C8B-B14F-4D97-AF65-F5344CB8AC3E}">
        <p14:creationId xmlns:p14="http://schemas.microsoft.com/office/powerpoint/2010/main" val="599183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dirty="0"/>
              <a:t>8. </a:t>
            </a:r>
            <a:r>
              <a:rPr lang="en-NZ" sz="3200" dirty="0"/>
              <a:t>Go out to your members for approval</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342900" indent="-342900">
              <a:buFont typeface="Arial" panose="020B0604020202020204" pitchFamily="34" charset="0"/>
              <a:buChar char="•"/>
            </a:pPr>
            <a:r>
              <a:rPr lang="en-NZ" dirty="0"/>
              <a:t>It should be legally checked before being voted on. </a:t>
            </a:r>
          </a:p>
          <a:p>
            <a:pPr marL="342900" indent="-342900">
              <a:buFont typeface="Arial" panose="020B0604020202020204" pitchFamily="34" charset="0"/>
              <a:buChar char="•"/>
            </a:pPr>
            <a:r>
              <a:rPr lang="en-NZ" dirty="0"/>
              <a:t>You may be able to add it to your AGM as a remit for Members to vote on or call a Special General Meeting (prior to the AGM).</a:t>
            </a:r>
          </a:p>
          <a:p>
            <a:pPr marL="342900" indent="-342900">
              <a:buFont typeface="Arial" panose="020B0604020202020204" pitchFamily="34" charset="0"/>
              <a:buChar char="•"/>
            </a:pPr>
            <a:r>
              <a:rPr lang="en-NZ" dirty="0">
                <a:effectLst/>
                <a:latin typeface="Aptos"/>
                <a:ea typeface="Calibri" panose="020F0502020204030204" pitchFamily="34" charset="0"/>
                <a:cs typeface="Calibri" panose="020F0502020204030204" pitchFamily="34" charset="0"/>
              </a:rPr>
              <a:t>You will be moving to seek approval from the members at the Special General Meeting to adopt the draft constitution, replacing it with the existing constitution and re-registering the new constitution under the Incorporated Society Act 2022.</a:t>
            </a:r>
          </a:p>
          <a:p>
            <a:pPr marL="342900" indent="-342900">
              <a:buFont typeface="Arial" panose="020B0604020202020204" pitchFamily="34" charset="0"/>
              <a:buChar char="•"/>
            </a:pPr>
            <a:r>
              <a:rPr lang="en-NZ" dirty="0"/>
              <a:t>Be clear about why the changes, and implications for the future of the club as an Incorporated Society.</a:t>
            </a:r>
          </a:p>
          <a:p>
            <a:endParaRPr lang="en-NZ" dirty="0"/>
          </a:p>
          <a:p>
            <a:pPr lvl="1"/>
            <a:endParaRPr lang="en-NZ" dirty="0"/>
          </a:p>
        </p:txBody>
      </p:sp>
    </p:spTree>
    <p:extLst>
      <p:ext uri="{BB962C8B-B14F-4D97-AF65-F5344CB8AC3E}">
        <p14:creationId xmlns:p14="http://schemas.microsoft.com/office/powerpoint/2010/main" val="2476179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dirty="0"/>
              <a:t>9. </a:t>
            </a:r>
            <a:r>
              <a:rPr lang="en-NZ" sz="3200" dirty="0"/>
              <a:t>File to be re-registered</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342900" indent="-342900">
              <a:buFont typeface="Arial" panose="020B0604020202020204" pitchFamily="34" charset="0"/>
              <a:buChar char="•"/>
            </a:pPr>
            <a:r>
              <a:rPr lang="en-NZ" dirty="0"/>
              <a:t>You can </a:t>
            </a:r>
            <a:r>
              <a:rPr lang="en-NZ" dirty="0">
                <a:hlinkClick r:id="rId2"/>
              </a:rPr>
              <a:t>re-register </a:t>
            </a:r>
            <a:r>
              <a:rPr lang="en-NZ" dirty="0"/>
              <a:t>anytime you are ready.</a:t>
            </a:r>
          </a:p>
          <a:p>
            <a:pPr marL="342900" indent="-342900">
              <a:buFont typeface="Arial" panose="020B0604020202020204" pitchFamily="34" charset="0"/>
              <a:buChar char="•"/>
            </a:pPr>
            <a:r>
              <a:rPr lang="en-NZ" dirty="0"/>
              <a:t>It is an online application, and there are no fees to pay</a:t>
            </a:r>
          </a:p>
          <a:p>
            <a:pPr marL="342900" indent="-342900">
              <a:buFont typeface="Arial" panose="020B0604020202020204" pitchFamily="34" charset="0"/>
              <a:buChar char="•"/>
            </a:pPr>
            <a:r>
              <a:rPr lang="en-NZ" dirty="0"/>
              <a:t>The aim by Inc Soc is to have it processed within 3 days (but closer to close off day, it might be slower)</a:t>
            </a:r>
          </a:p>
          <a:p>
            <a:pPr marL="342900" indent="-342900">
              <a:buFont typeface="Arial" panose="020B0604020202020204" pitchFamily="34" charset="0"/>
              <a:buChar char="•"/>
            </a:pPr>
            <a:r>
              <a:rPr lang="en-NZ" dirty="0"/>
              <a:t>You will get a new Certificate of Incorporation</a:t>
            </a:r>
          </a:p>
          <a:p>
            <a:pPr marL="342900" indent="-342900">
              <a:buFont typeface="Arial" panose="020B0604020202020204" pitchFamily="34" charset="0"/>
              <a:buChar char="•"/>
            </a:pPr>
            <a:endParaRPr lang="en-NZ" dirty="0"/>
          </a:p>
          <a:p>
            <a:pPr marL="342900" indent="-342900">
              <a:buFont typeface="Arial" panose="020B0604020202020204" pitchFamily="34" charset="0"/>
              <a:buChar char="•"/>
            </a:pPr>
            <a:r>
              <a:rPr lang="en-NZ" dirty="0"/>
              <a:t>You will need to ensure Inc Soc is advised when address, contact person, officers details or constitution changes, and you will need to file financial statements and annual return every year to remain on the register. </a:t>
            </a:r>
          </a:p>
          <a:p>
            <a:pPr marL="342900" indent="-342900">
              <a:buFont typeface="Arial" panose="020B0604020202020204" pitchFamily="34" charset="0"/>
              <a:buChar char="•"/>
            </a:pPr>
            <a:endParaRPr lang="en-NZ" dirty="0"/>
          </a:p>
          <a:p>
            <a:pPr marL="342900" indent="-342900">
              <a:buFont typeface="Arial" panose="020B0604020202020204" pitchFamily="34" charset="0"/>
              <a:buChar char="•"/>
            </a:pPr>
            <a:endParaRPr lang="en-NZ" dirty="0"/>
          </a:p>
          <a:p>
            <a:endParaRPr lang="en-NZ" dirty="0"/>
          </a:p>
          <a:p>
            <a:pPr lvl="1"/>
            <a:endParaRPr lang="en-NZ" dirty="0"/>
          </a:p>
        </p:txBody>
      </p:sp>
    </p:spTree>
    <p:extLst>
      <p:ext uri="{BB962C8B-B14F-4D97-AF65-F5344CB8AC3E}">
        <p14:creationId xmlns:p14="http://schemas.microsoft.com/office/powerpoint/2010/main" val="728201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4D411-94DB-4D3E-9EB4-0C9E6041C91F}"/>
              </a:ext>
            </a:extLst>
          </p:cNvPr>
          <p:cNvSpPr>
            <a:spLocks noGrp="1"/>
          </p:cNvSpPr>
          <p:nvPr>
            <p:ph type="ctrTitle"/>
          </p:nvPr>
        </p:nvSpPr>
        <p:spPr/>
        <p:txBody>
          <a:bodyPr/>
          <a:lstStyle/>
          <a:p>
            <a:r>
              <a:rPr lang="en-NZ" dirty="0"/>
              <a:t>NZB – What we learned.</a:t>
            </a:r>
            <a:br>
              <a:rPr lang="en-NZ" dirty="0"/>
            </a:br>
            <a:r>
              <a:rPr lang="en-NZ" dirty="0"/>
              <a:t>Definitions and specifics </a:t>
            </a:r>
          </a:p>
        </p:txBody>
      </p:sp>
      <p:sp>
        <p:nvSpPr>
          <p:cNvPr id="3" name="Subtitle 2">
            <a:extLst>
              <a:ext uri="{FF2B5EF4-FFF2-40B4-BE49-F238E27FC236}">
                <a16:creationId xmlns:a16="http://schemas.microsoft.com/office/drawing/2014/main" id="{CE1003E2-0F6D-4761-9101-F476FD39A7F8}"/>
              </a:ext>
            </a:extLst>
          </p:cNvPr>
          <p:cNvSpPr>
            <a:spLocks noGrp="1"/>
          </p:cNvSpPr>
          <p:nvPr>
            <p:ph type="subTitle" idx="1"/>
          </p:nvPr>
        </p:nvSpPr>
        <p:spPr/>
        <p:txBody>
          <a:bodyPr/>
          <a:lstStyle/>
          <a:p>
            <a:r>
              <a:rPr lang="en-NZ" sz="1600" b="1" dirty="0">
                <a:latin typeface="Arial" panose="020B0604020202020204" pitchFamily="34" charset="0"/>
                <a:cs typeface="Arial" panose="020B0604020202020204" pitchFamily="34" charset="0"/>
              </a:rPr>
              <a:t>Include in definitions  </a:t>
            </a:r>
            <a:r>
              <a:rPr lang="en-NZ" sz="1600" dirty="0">
                <a:latin typeface="Arial" panose="020B0604020202020204" pitchFamily="34" charset="0"/>
                <a:cs typeface="Arial" panose="020B0604020202020204" pitchFamily="34" charset="0"/>
              </a:rPr>
              <a:t>- </a:t>
            </a:r>
            <a:r>
              <a:rPr lang="en-US" sz="1600" b="1" dirty="0">
                <a:effectLst/>
                <a:latin typeface="Arial" panose="020B0604020202020204" pitchFamily="34" charset="0"/>
                <a:ea typeface="Calibri" panose="020F0502020204030204" pitchFamily="34" charset="0"/>
                <a:cs typeface="Times New Roman" panose="02020603050405020304" pitchFamily="18" charset="0"/>
              </a:rPr>
              <a:t>‘Constitution’</a:t>
            </a:r>
            <a:r>
              <a:rPr lang="en-US" sz="1600" dirty="0">
                <a:effectLst/>
                <a:latin typeface="Arial" panose="020B0604020202020204" pitchFamily="34" charset="0"/>
                <a:ea typeface="Calibri" panose="020F0502020204030204" pitchFamily="34" charset="0"/>
                <a:cs typeface="Times New Roman" panose="02020603050405020304" pitchFamily="18" charset="0"/>
              </a:rPr>
              <a:t> means the rules in this document. All rules come into force on the date of filing of this Constitution with the Incorporated Society.</a:t>
            </a:r>
          </a:p>
          <a:p>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600" b="1" dirty="0">
                <a:latin typeface="Arial" panose="020B0604020202020204" pitchFamily="34" charset="0"/>
                <a:ea typeface="Calibri" panose="020F0502020204030204" pitchFamily="34" charset="0"/>
                <a:cs typeface="Times New Roman" panose="02020603050405020304" pitchFamily="18" charset="0"/>
              </a:rPr>
              <a:t>Try and keep specifics out of the constitution </a:t>
            </a:r>
            <a:r>
              <a:rPr lang="en-US" sz="1600" dirty="0">
                <a:latin typeface="Arial" panose="020B0604020202020204" pitchFamily="34" charset="0"/>
                <a:ea typeface="Calibri" panose="020F0502020204030204" pitchFamily="34" charset="0"/>
                <a:cs typeface="Times New Roman" panose="02020603050405020304" pitchFamily="18" charset="0"/>
              </a:rPr>
              <a:t>so it doesn’t need to be updated if they change. e.g. instead of identifying the place use “The </a:t>
            </a:r>
            <a:r>
              <a:rPr lang="en-US" sz="1600" dirty="0">
                <a:effectLst/>
                <a:latin typeface="Arial" panose="020B0604020202020204" pitchFamily="34" charset="0"/>
                <a:ea typeface="Calibri" panose="020F0502020204030204" pitchFamily="34" charset="0"/>
                <a:cs typeface="Times New Roman" panose="02020603050405020304" pitchFamily="18" charset="0"/>
              </a:rPr>
              <a:t>registered office of NZ Bridge shall be at such place in New Zealand as the Board from time to time determines and which is notified to the Registrar of Incorporated Societies, in a form as required by the Act.”</a:t>
            </a:r>
          </a:p>
          <a:p>
            <a:pPr>
              <a:lnSpc>
                <a:spcPct val="115000"/>
              </a:lnSpc>
              <a:spcAft>
                <a:spcPts val="1000"/>
              </a:spcAft>
            </a:pPr>
            <a:r>
              <a:rPr lang="en-US" sz="1600" b="1" dirty="0">
                <a:latin typeface="Arial" panose="020B0604020202020204" pitchFamily="34" charset="0"/>
                <a:ea typeface="Calibri" panose="020F0502020204030204" pitchFamily="34" charset="0"/>
                <a:cs typeface="Times New Roman" panose="02020603050405020304" pitchFamily="18" charset="0"/>
              </a:rPr>
              <a:t>Don’t be afraid to change terminology </a:t>
            </a:r>
            <a:r>
              <a:rPr lang="en-US" sz="1600" dirty="0">
                <a:latin typeface="Arial" panose="020B0604020202020204" pitchFamily="34" charset="0"/>
                <a:ea typeface="Calibri" panose="020F0502020204030204" pitchFamily="34" charset="0"/>
                <a:cs typeface="Times New Roman" panose="02020603050405020304" pitchFamily="18" charset="0"/>
              </a:rPr>
              <a:t>to what your club knows and uses, but be sure to include in definitions list – e.g. Board versus Committee; Secretary v Club Manager; etc. Please note that there is a specific use for the word Officer by the Act, that relates to Board (Committee members); and Secretary (being the person who takes the minutes).</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NZ" dirty="0"/>
          </a:p>
          <a:p>
            <a:r>
              <a:rPr lang="en-NZ" dirty="0"/>
              <a:t> </a:t>
            </a:r>
          </a:p>
        </p:txBody>
      </p:sp>
    </p:spTree>
    <p:extLst>
      <p:ext uri="{BB962C8B-B14F-4D97-AF65-F5344CB8AC3E}">
        <p14:creationId xmlns:p14="http://schemas.microsoft.com/office/powerpoint/2010/main" val="1908644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4D411-94DB-4D3E-9EB4-0C9E6041C91F}"/>
              </a:ext>
            </a:extLst>
          </p:cNvPr>
          <p:cNvSpPr>
            <a:spLocks noGrp="1"/>
          </p:cNvSpPr>
          <p:nvPr>
            <p:ph type="ctrTitle"/>
          </p:nvPr>
        </p:nvSpPr>
        <p:spPr/>
        <p:txBody>
          <a:bodyPr/>
          <a:lstStyle/>
          <a:p>
            <a:r>
              <a:rPr lang="en-NZ" dirty="0"/>
              <a:t>NZB – Suggestion for dispute process</a:t>
            </a:r>
          </a:p>
        </p:txBody>
      </p:sp>
      <p:sp>
        <p:nvSpPr>
          <p:cNvPr id="3" name="Subtitle 2">
            <a:extLst>
              <a:ext uri="{FF2B5EF4-FFF2-40B4-BE49-F238E27FC236}">
                <a16:creationId xmlns:a16="http://schemas.microsoft.com/office/drawing/2014/main" id="{CE1003E2-0F6D-4761-9101-F476FD39A7F8}"/>
              </a:ext>
            </a:extLst>
          </p:cNvPr>
          <p:cNvSpPr>
            <a:spLocks noGrp="1"/>
          </p:cNvSpPr>
          <p:nvPr>
            <p:ph type="subTitle" idx="1"/>
          </p:nvPr>
        </p:nvSpPr>
        <p:spPr/>
        <p:txBody>
          <a:bodyPr/>
          <a:lstStyle/>
          <a:p>
            <a:r>
              <a:rPr lang="en-NZ" sz="1600" b="1" dirty="0">
                <a:latin typeface="Arial" panose="020B0604020202020204" pitchFamily="34" charset="0"/>
                <a:cs typeface="Arial" panose="020B0604020202020204" pitchFamily="34" charset="0"/>
              </a:rPr>
              <a:t>Refer to the Act instead of long-winded copy for ease of comprehension. </a:t>
            </a:r>
          </a:p>
          <a:p>
            <a:r>
              <a:rPr lang="en-NZ" sz="1600" b="1" dirty="0">
                <a:effectLst/>
                <a:latin typeface="Arial" panose="020B0604020202020204" pitchFamily="34" charset="0"/>
                <a:ea typeface="Calibri" panose="020F0502020204030204" pitchFamily="34" charset="0"/>
                <a:cs typeface="Arial" panose="020B0604020202020204" pitchFamily="34" charset="0"/>
              </a:rPr>
              <a:t>e.g. in the NZ bridge constitution, we have the following wording:</a:t>
            </a:r>
          </a:p>
          <a:p>
            <a:pPr>
              <a:lnSpc>
                <a:spcPct val="115000"/>
              </a:lnSpc>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“NZ Bridge acknowledges that all parties have a right to be heard and that any complaint or dispute must be handled independently and impartially in a manner consistent with the rules for natural justice. NZ Bridge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will follow Schedule 2 </a:t>
            </a:r>
            <a:r>
              <a:rPr lang="en-US" sz="1800" dirty="0">
                <a:effectLst/>
                <a:latin typeface="Arial" panose="020B0604020202020204" pitchFamily="34" charset="0"/>
                <a:ea typeface="Calibri" panose="020F0502020204030204" pitchFamily="34" charset="0"/>
                <a:cs typeface="Times New Roman" panose="02020603050405020304" pitchFamily="18" charset="0"/>
              </a:rPr>
              <a:t>of the Act in setting up an appropriate response to any complaint received or dispute that develops.</a:t>
            </a: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In the interests of clarity: disputes between Players, the playing of bridge and NZ Bridge are covered by the Rules of the Game, and a Code of Conduct. These form part of the operations of NZ Bridge, and the Conduct, Discipline, and Disputes Committee (appointed by the Board) have oversight in the application and administration of these.”</a:t>
            </a: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NZ" dirty="0"/>
          </a:p>
          <a:p>
            <a:r>
              <a:rPr lang="en-NZ" dirty="0"/>
              <a:t> </a:t>
            </a:r>
          </a:p>
        </p:txBody>
      </p:sp>
    </p:spTree>
    <p:extLst>
      <p:ext uri="{BB962C8B-B14F-4D97-AF65-F5344CB8AC3E}">
        <p14:creationId xmlns:p14="http://schemas.microsoft.com/office/powerpoint/2010/main" val="2610601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p:txBody>
          <a:bodyPr/>
          <a:lstStyle/>
          <a:p>
            <a:r>
              <a:rPr lang="en-NZ" dirty="0"/>
              <a:t>What next?</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marL="457200" indent="-457200">
              <a:buAutoNum type="arabicPeriod"/>
            </a:pPr>
            <a:r>
              <a:rPr lang="en-NZ" dirty="0"/>
              <a:t>Plenty of </a:t>
            </a:r>
            <a:r>
              <a:rPr lang="en-NZ" dirty="0">
                <a:hlinkClick r:id="rId2"/>
              </a:rPr>
              <a:t>links to support </a:t>
            </a:r>
            <a:r>
              <a:rPr lang="en-NZ" dirty="0"/>
              <a:t>and expand knowledge</a:t>
            </a:r>
          </a:p>
          <a:p>
            <a:pPr marL="457200" indent="-457200">
              <a:buAutoNum type="arabicPeriod"/>
            </a:pPr>
            <a:r>
              <a:rPr lang="en-NZ" dirty="0"/>
              <a:t>Talk to other clubs and see how they are getting on</a:t>
            </a:r>
          </a:p>
          <a:p>
            <a:pPr marL="457200" indent="-457200">
              <a:buAutoNum type="arabicPeriod"/>
            </a:pPr>
            <a:r>
              <a:rPr lang="en-NZ" dirty="0"/>
              <a:t>Get legal advice – especially if you are changing a lot in the builder document.</a:t>
            </a:r>
          </a:p>
          <a:p>
            <a:pPr marL="457200" indent="-457200">
              <a:buAutoNum type="arabicPeriod"/>
            </a:pPr>
            <a:r>
              <a:rPr lang="en-NZ" dirty="0"/>
              <a:t>Don’t leave it till the last minute</a:t>
            </a:r>
          </a:p>
          <a:p>
            <a:pPr marL="457200" indent="-457200">
              <a:buAutoNum type="arabicPeriod"/>
            </a:pPr>
            <a:r>
              <a:rPr lang="en-NZ" dirty="0"/>
              <a:t>Look at it as an great opportunity to tidy up and leave club in good shape for those who follow. </a:t>
            </a:r>
          </a:p>
          <a:p>
            <a:pPr marL="457200" indent="-457200">
              <a:buAutoNum type="arabicPeriod"/>
            </a:pPr>
            <a:endParaRPr lang="en-NZ" dirty="0"/>
          </a:p>
        </p:txBody>
      </p:sp>
    </p:spTree>
    <p:extLst>
      <p:ext uri="{BB962C8B-B14F-4D97-AF65-F5344CB8AC3E}">
        <p14:creationId xmlns:p14="http://schemas.microsoft.com/office/powerpoint/2010/main" val="2067228212"/>
      </p:ext>
    </p:extLst>
  </p:cSld>
  <p:clrMapOvr>
    <a:masterClrMapping/>
  </p:clrMapOvr>
</p:sld>
</file>

<file path=ppt/theme/theme1.xml><?xml version="1.0" encoding="utf-8"?>
<a:theme xmlns:a="http://schemas.openxmlformats.org/drawingml/2006/main" name="Office Theme">
  <a:themeElements>
    <a:clrScheme name="NZ Bridge">
      <a:dk1>
        <a:srgbClr val="000000"/>
      </a:dk1>
      <a:lt1>
        <a:srgbClr val="FFFFFF"/>
      </a:lt1>
      <a:dk2>
        <a:srgbClr val="182C58"/>
      </a:dk2>
      <a:lt2>
        <a:srgbClr val="FFFFF2"/>
      </a:lt2>
      <a:accent1>
        <a:srgbClr val="5EA23E"/>
      </a:accent1>
      <a:accent2>
        <a:srgbClr val="661A4E"/>
      </a:accent2>
      <a:accent3>
        <a:srgbClr val="4C9FC2"/>
      </a:accent3>
      <a:accent4>
        <a:srgbClr val="661A4E"/>
      </a:accent4>
      <a:accent5>
        <a:srgbClr val="4C9FC2"/>
      </a:accent5>
      <a:accent6>
        <a:srgbClr val="FF830D"/>
      </a:accent6>
      <a:hlink>
        <a:srgbClr val="4C9FC2"/>
      </a:hlink>
      <a:folHlink>
        <a:srgbClr val="5EA2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770D56B9-4208-4814-8442-8D78D71AA1D3}" vid="{85B1C105-152F-49FF-AD2D-14E5025611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551</TotalTime>
  <Words>1763</Words>
  <Application>Microsoft Office PowerPoint</Application>
  <PresentationFormat>On-screen Show (4:3)</PresentationFormat>
  <Paragraphs>138</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Big Shoulders Display Bold</vt:lpstr>
      <vt:lpstr>Calibri</vt:lpstr>
      <vt:lpstr>FiraSans</vt:lpstr>
      <vt:lpstr>Gill Sans</vt:lpstr>
      <vt:lpstr>Office Theme</vt:lpstr>
      <vt:lpstr>Incorporated Societies Act 2022</vt:lpstr>
      <vt:lpstr>Quick recap</vt:lpstr>
      <vt:lpstr>What has changed in the 2022 Act?</vt:lpstr>
      <vt:lpstr>Why the fuss about the Constitution? </vt:lpstr>
      <vt:lpstr>Why NZB is not providing a proforma Constitution.</vt:lpstr>
      <vt:lpstr>What are the key points in the process?</vt:lpstr>
      <vt:lpstr>1. Responsibility of current Committees.</vt:lpstr>
      <vt:lpstr>2. Formally decide to re-register</vt:lpstr>
      <vt:lpstr>3. Think about the timing</vt:lpstr>
      <vt:lpstr>4. Operational processes that need to be checked off</vt:lpstr>
      <vt:lpstr>Financials</vt:lpstr>
      <vt:lpstr>5. Review existing rules in constitution   The Inc Soc Website has a Constitution Check List</vt:lpstr>
      <vt:lpstr>6. Build your constitution</vt:lpstr>
      <vt:lpstr>7. Cross reference against your existing constitution</vt:lpstr>
      <vt:lpstr>8. Go out to your members for approval</vt:lpstr>
      <vt:lpstr>9. File to be re-registered</vt:lpstr>
      <vt:lpstr>NZB – What we learned. Definitions and specifics </vt:lpstr>
      <vt:lpstr>NZB – Suggestion for dispute process</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Incorporated Societies Act and Privacy Act updates</dc:title>
  <dc:creator>Anne Barrowclough</dc:creator>
  <cp:lastModifiedBy>Mel Auld</cp:lastModifiedBy>
  <cp:revision>7</cp:revision>
  <cp:lastPrinted>2024-07-15T04:06:02Z</cp:lastPrinted>
  <dcterms:created xsi:type="dcterms:W3CDTF">2022-07-28T01:39:43Z</dcterms:created>
  <dcterms:modified xsi:type="dcterms:W3CDTF">2024-08-21T23:09:13Z</dcterms:modified>
</cp:coreProperties>
</file>