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256" r:id="rId2"/>
    <p:sldId id="278" r:id="rId3"/>
    <p:sldId id="258" r:id="rId4"/>
    <p:sldId id="259" r:id="rId5"/>
    <p:sldId id="273" r:id="rId6"/>
    <p:sldId id="283" r:id="rId7"/>
    <p:sldId id="284" r:id="rId8"/>
    <p:sldId id="285" r:id="rId9"/>
    <p:sldId id="287" r:id="rId10"/>
    <p:sldId id="286" r:id="rId11"/>
    <p:sldId id="288" r:id="rId12"/>
    <p:sldId id="282" r:id="rId13"/>
    <p:sldId id="289" r:id="rId14"/>
  </p:sldIdLst>
  <p:sldSz cx="9144000" cy="6858000" type="screen4x3"/>
  <p:notesSz cx="6877050" cy="9656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42" userDrawn="1">
          <p15:clr>
            <a:srgbClr val="A4A3A4"/>
          </p15:clr>
        </p15:guide>
        <p15:guide id="2" pos="216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e Barrowclough" initials="AB" lastIdx="1" clrIdx="0">
    <p:extLst>
      <p:ext uri="{19B8F6BF-5375-455C-9EA6-DF929625EA0E}">
        <p15:presenceInfo xmlns:p15="http://schemas.microsoft.com/office/powerpoint/2012/main" userId="1090271013ef611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6B2DB"/>
    <a:srgbClr val="182C58"/>
    <a:srgbClr val="5EA23E"/>
    <a:srgbClr val="4C9F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Objects="1">
      <p:cViewPr varScale="1">
        <p:scale>
          <a:sx n="79" d="100"/>
          <a:sy n="79" d="100"/>
        </p:scale>
        <p:origin x="1526" y="72"/>
      </p:cViewPr>
      <p:guideLst>
        <p:guide orient="horz" pos="2160"/>
        <p:guide pos="2880"/>
      </p:guideLst>
    </p:cSldViewPr>
  </p:slideViewPr>
  <p:notesTextViewPr>
    <p:cViewPr>
      <p:scale>
        <a:sx n="100" d="100"/>
        <a:sy n="100" d="100"/>
      </p:scale>
      <p:origin x="0" y="0"/>
    </p:cViewPr>
  </p:notesTextViewPr>
  <p:notesViewPr>
    <p:cSldViewPr snapToObjects="1">
      <p:cViewPr varScale="1">
        <p:scale>
          <a:sx n="125" d="100"/>
          <a:sy n="125" d="100"/>
        </p:scale>
        <p:origin x="-3960" y="-112"/>
      </p:cViewPr>
      <p:guideLst>
        <p:guide orient="horz" pos="3042"/>
        <p:guide pos="216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0055" cy="482838"/>
          </a:xfrm>
          <a:prstGeom prst="rect">
            <a:avLst/>
          </a:prstGeom>
        </p:spPr>
        <p:txBody>
          <a:bodyPr vert="horz" lIns="94476" tIns="47238" rIns="94476" bIns="47238" rtlCol="0"/>
          <a:lstStyle>
            <a:lvl1pPr algn="l">
              <a:defRPr sz="1200"/>
            </a:lvl1pPr>
          </a:lstStyle>
          <a:p>
            <a:endParaRPr lang="en-US" dirty="0"/>
          </a:p>
        </p:txBody>
      </p:sp>
      <p:sp>
        <p:nvSpPr>
          <p:cNvPr id="3" name="Date Placeholder 2"/>
          <p:cNvSpPr>
            <a:spLocks noGrp="1"/>
          </p:cNvSpPr>
          <p:nvPr>
            <p:ph type="dt" sz="quarter" idx="1"/>
          </p:nvPr>
        </p:nvSpPr>
        <p:spPr>
          <a:xfrm>
            <a:off x="3895404" y="0"/>
            <a:ext cx="2980055" cy="482838"/>
          </a:xfrm>
          <a:prstGeom prst="rect">
            <a:avLst/>
          </a:prstGeom>
        </p:spPr>
        <p:txBody>
          <a:bodyPr vert="horz" lIns="94476" tIns="47238" rIns="94476" bIns="47238" rtlCol="0"/>
          <a:lstStyle>
            <a:lvl1pPr algn="r">
              <a:defRPr sz="1200"/>
            </a:lvl1pPr>
          </a:lstStyle>
          <a:p>
            <a:fld id="{DF64C5DD-228D-5540-A73B-429B519732CB}" type="datetimeFigureOut">
              <a:rPr lang="en-US" smtClean="0"/>
              <a:t>8/22/2024</a:t>
            </a:fld>
            <a:endParaRPr lang="en-US" dirty="0"/>
          </a:p>
        </p:txBody>
      </p:sp>
      <p:sp>
        <p:nvSpPr>
          <p:cNvPr id="4" name="Footer Placeholder 3"/>
          <p:cNvSpPr>
            <a:spLocks noGrp="1"/>
          </p:cNvSpPr>
          <p:nvPr>
            <p:ph type="ftr" sz="quarter" idx="2"/>
          </p:nvPr>
        </p:nvSpPr>
        <p:spPr>
          <a:xfrm>
            <a:off x="0" y="9172249"/>
            <a:ext cx="2980055" cy="482838"/>
          </a:xfrm>
          <a:prstGeom prst="rect">
            <a:avLst/>
          </a:prstGeom>
        </p:spPr>
        <p:txBody>
          <a:bodyPr vert="horz" lIns="94476" tIns="47238" rIns="94476" bIns="4723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5404" y="9172249"/>
            <a:ext cx="2980055" cy="482838"/>
          </a:xfrm>
          <a:prstGeom prst="rect">
            <a:avLst/>
          </a:prstGeom>
        </p:spPr>
        <p:txBody>
          <a:bodyPr vert="horz" lIns="94476" tIns="47238" rIns="94476" bIns="47238" rtlCol="0" anchor="b"/>
          <a:lstStyle>
            <a:lvl1pPr algn="r">
              <a:defRPr sz="1200"/>
            </a:lvl1pPr>
          </a:lstStyle>
          <a:p>
            <a:fld id="{660C61F5-5F4C-4342-8B6D-A05ECAD62636}"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0055" cy="482838"/>
          </a:xfrm>
          <a:prstGeom prst="rect">
            <a:avLst/>
          </a:prstGeom>
        </p:spPr>
        <p:txBody>
          <a:bodyPr vert="horz" lIns="94476" tIns="47238" rIns="94476" bIns="47238" rtlCol="0"/>
          <a:lstStyle>
            <a:lvl1pPr algn="l">
              <a:defRPr sz="1200"/>
            </a:lvl1pPr>
          </a:lstStyle>
          <a:p>
            <a:endParaRPr lang="en-US" dirty="0"/>
          </a:p>
        </p:txBody>
      </p:sp>
      <p:sp>
        <p:nvSpPr>
          <p:cNvPr id="3" name="Date Placeholder 2"/>
          <p:cNvSpPr>
            <a:spLocks noGrp="1"/>
          </p:cNvSpPr>
          <p:nvPr>
            <p:ph type="dt" idx="1"/>
          </p:nvPr>
        </p:nvSpPr>
        <p:spPr>
          <a:xfrm>
            <a:off x="3895404" y="0"/>
            <a:ext cx="2980055" cy="482838"/>
          </a:xfrm>
          <a:prstGeom prst="rect">
            <a:avLst/>
          </a:prstGeom>
        </p:spPr>
        <p:txBody>
          <a:bodyPr vert="horz" lIns="94476" tIns="47238" rIns="94476" bIns="47238" rtlCol="0"/>
          <a:lstStyle>
            <a:lvl1pPr algn="r">
              <a:defRPr sz="1200"/>
            </a:lvl1pPr>
          </a:lstStyle>
          <a:p>
            <a:fld id="{17A922DE-DCF6-264F-93F1-6291CBBEB249}" type="datetimeFigureOut">
              <a:rPr lang="en-US" smtClean="0"/>
              <a:t>8/22/2024</a:t>
            </a:fld>
            <a:endParaRPr lang="en-US" dirty="0"/>
          </a:p>
        </p:txBody>
      </p:sp>
      <p:sp>
        <p:nvSpPr>
          <p:cNvPr id="4" name="Slide Image Placeholder 3"/>
          <p:cNvSpPr>
            <a:spLocks noGrp="1" noRot="1" noChangeAspect="1"/>
          </p:cNvSpPr>
          <p:nvPr>
            <p:ph type="sldImg" idx="2"/>
          </p:nvPr>
        </p:nvSpPr>
        <p:spPr>
          <a:xfrm>
            <a:off x="1025525" y="723900"/>
            <a:ext cx="4826000" cy="3621088"/>
          </a:xfrm>
          <a:prstGeom prst="rect">
            <a:avLst/>
          </a:prstGeom>
          <a:noFill/>
          <a:ln w="12700">
            <a:solidFill>
              <a:prstClr val="black"/>
            </a:solidFill>
          </a:ln>
        </p:spPr>
        <p:txBody>
          <a:bodyPr vert="horz" lIns="94476" tIns="47238" rIns="94476" bIns="47238" rtlCol="0" anchor="ctr"/>
          <a:lstStyle/>
          <a:p>
            <a:endParaRPr lang="en-US" dirty="0"/>
          </a:p>
        </p:txBody>
      </p:sp>
      <p:sp>
        <p:nvSpPr>
          <p:cNvPr id="5" name="Notes Placeholder 4"/>
          <p:cNvSpPr>
            <a:spLocks noGrp="1"/>
          </p:cNvSpPr>
          <p:nvPr>
            <p:ph type="body" sz="quarter" idx="3"/>
          </p:nvPr>
        </p:nvSpPr>
        <p:spPr>
          <a:xfrm>
            <a:off x="687705" y="4586963"/>
            <a:ext cx="5501640" cy="4345543"/>
          </a:xfrm>
          <a:prstGeom prst="rect">
            <a:avLst/>
          </a:prstGeom>
        </p:spPr>
        <p:txBody>
          <a:bodyPr vert="horz" lIns="94476" tIns="47238" rIns="94476" bIns="4723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72249"/>
            <a:ext cx="2980055" cy="482838"/>
          </a:xfrm>
          <a:prstGeom prst="rect">
            <a:avLst/>
          </a:prstGeom>
        </p:spPr>
        <p:txBody>
          <a:bodyPr vert="horz" lIns="94476" tIns="47238" rIns="94476" bIns="4723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5404" y="9172249"/>
            <a:ext cx="2980055" cy="482838"/>
          </a:xfrm>
          <a:prstGeom prst="rect">
            <a:avLst/>
          </a:prstGeom>
        </p:spPr>
        <p:txBody>
          <a:bodyPr vert="horz" lIns="94476" tIns="47238" rIns="94476" bIns="47238" rtlCol="0" anchor="b"/>
          <a:lstStyle>
            <a:lvl1pPr algn="r">
              <a:defRPr sz="1200"/>
            </a:lvl1pPr>
          </a:lstStyle>
          <a:p>
            <a:fld id="{96CE5590-7212-2041-9FC2-013B21A938AF}"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vert="horz"/>
          <a:lstStyle>
            <a:lvl1pPr>
              <a:defRPr>
                <a:solidFill>
                  <a:srgbClr val="56B2DB"/>
                </a:solidFill>
                <a:latin typeface="Big Shoulders Display Bold"/>
                <a:cs typeface="Big Shoulders Display Bold"/>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solidFill>
                  <a:schemeClr val="tx1">
                    <a:tint val="75000"/>
                  </a:schemeClr>
                </a:solidFill>
                <a:latin typeface="Gill Sans"/>
                <a:cs typeface="Gill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4" name="Picture 3" descr="NZ BRIDGE_logo1_tagline_.jpg"/>
          <p:cNvPicPr>
            <a:picLocks noChangeAspect="1"/>
          </p:cNvPicPr>
          <p:nvPr userDrawn="1"/>
        </p:nvPicPr>
        <p:blipFill>
          <a:blip r:embed="rId2"/>
          <a:stretch>
            <a:fillRect/>
          </a:stretch>
        </p:blipFill>
        <p:spPr>
          <a:xfrm>
            <a:off x="7010400" y="304799"/>
            <a:ext cx="1854708" cy="1324543"/>
          </a:xfrm>
          <a:prstGeom prst="rect">
            <a:avLst/>
          </a:prstGeom>
        </p:spPr>
      </p:pic>
      <p:pic>
        <p:nvPicPr>
          <p:cNvPr id="6" name="Picture 5" descr="Untitled-4.jpg"/>
          <p:cNvPicPr>
            <a:picLocks noChangeAspect="1"/>
          </p:cNvPicPr>
          <p:nvPr userDrawn="1"/>
        </p:nvPicPr>
        <p:blipFill>
          <a:blip r:embed="rId3"/>
          <a:stretch>
            <a:fillRect/>
          </a:stretch>
        </p:blipFill>
        <p:spPr>
          <a:xfrm>
            <a:off x="0" y="6253588"/>
            <a:ext cx="9144000" cy="604412"/>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 y="660400"/>
            <a:ext cx="6477000" cy="1320799"/>
          </a:xfrm>
          <a:prstGeom prst="rect">
            <a:avLst/>
          </a:prstGeom>
        </p:spPr>
        <p:txBody>
          <a:bodyPr vert="horz"/>
          <a:lstStyle>
            <a:lvl1pPr algn="l">
              <a:defRPr sz="3500">
                <a:solidFill>
                  <a:srgbClr val="56B2DB"/>
                </a:solidFill>
                <a:latin typeface="Big Shoulders Display Bold"/>
                <a:cs typeface="Big Shoulders Display Bold"/>
              </a:defRPr>
            </a:lvl1pPr>
          </a:lstStyle>
          <a:p>
            <a:r>
              <a:rPr lang="en-US"/>
              <a:t>Click to edit Master title style</a:t>
            </a:r>
            <a:endParaRPr lang="en-US" dirty="0"/>
          </a:p>
        </p:txBody>
      </p:sp>
      <p:sp>
        <p:nvSpPr>
          <p:cNvPr id="3" name="Subtitle 2"/>
          <p:cNvSpPr>
            <a:spLocks noGrp="1"/>
          </p:cNvSpPr>
          <p:nvPr>
            <p:ph type="subTitle" idx="1"/>
          </p:nvPr>
        </p:nvSpPr>
        <p:spPr>
          <a:xfrm>
            <a:off x="228600" y="1981200"/>
            <a:ext cx="8636508" cy="4272388"/>
          </a:xfrm>
          <a:prstGeom prst="rect">
            <a:avLst/>
          </a:prstGeom>
        </p:spPr>
        <p:txBody>
          <a:bodyPr vert="horz"/>
          <a:lstStyle>
            <a:lvl1pPr marL="0" indent="0" algn="l">
              <a:buNone/>
              <a:defRPr sz="2400">
                <a:solidFill>
                  <a:schemeClr val="tx1">
                    <a:tint val="75000"/>
                  </a:schemeClr>
                </a:solidFill>
                <a:latin typeface="Gill Sans"/>
                <a:cs typeface="Gill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4" name="Picture 3" descr="NZ BRIDGE_logo1_tagline_.jpg"/>
          <p:cNvPicPr>
            <a:picLocks noChangeAspect="1"/>
          </p:cNvPicPr>
          <p:nvPr userDrawn="1"/>
        </p:nvPicPr>
        <p:blipFill>
          <a:blip r:embed="rId2"/>
          <a:stretch>
            <a:fillRect/>
          </a:stretch>
        </p:blipFill>
        <p:spPr>
          <a:xfrm>
            <a:off x="7010400" y="304799"/>
            <a:ext cx="1854708" cy="1324543"/>
          </a:xfrm>
          <a:prstGeom prst="rect">
            <a:avLst/>
          </a:prstGeom>
        </p:spPr>
      </p:pic>
      <p:pic>
        <p:nvPicPr>
          <p:cNvPr id="6" name="Picture 5" descr="Untitled-4.jpg"/>
          <p:cNvPicPr>
            <a:picLocks noChangeAspect="1"/>
          </p:cNvPicPr>
          <p:nvPr userDrawn="1"/>
        </p:nvPicPr>
        <p:blipFill>
          <a:blip r:embed="rId3"/>
          <a:stretch>
            <a:fillRect/>
          </a:stretch>
        </p:blipFill>
        <p:spPr>
          <a:xfrm>
            <a:off x="0" y="6253588"/>
            <a:ext cx="9144000" cy="604412"/>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is-register.companiesoffice.govt.nz/law-changes-for-societies/new-financial-reporting-requirement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xrb.govt.nz/" TargetMode="External"/><Relationship Id="rId2" Type="http://schemas.openxmlformats.org/officeDocument/2006/relationships/hyperlink" Target="https://is-register.companiesoffice.govt.nz/law-changes-for-societies/new-financial-reporting-requirements/" TargetMode="External"/><Relationship Id="rId1" Type="http://schemas.openxmlformats.org/officeDocument/2006/relationships/slideLayout" Target="../slideLayouts/slideLayout2.xml"/><Relationship Id="rId4" Type="http://schemas.openxmlformats.org/officeDocument/2006/relationships/hyperlink" Target="https://www.xrb.govt.nz/standards/accounting-standards/incorporated-societie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xrb.govt.nz/dmsdocument/4869/" TargetMode="External"/><Relationship Id="rId2" Type="http://schemas.openxmlformats.org/officeDocument/2006/relationships/hyperlink" Target="https://www.xrb.govt.nz/standards/accounting-standards/not-for-profit-standards/standards-list/reporting-requirements-for-tier-4-not-for-profit-entitie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xrb.govt.nz/standards/accounting-standards/not-for-profit-standards/standards-list/pbe-sfr-a-nfp/explanatory-guide-eg-a5/" TargetMode="External"/><Relationship Id="rId2" Type="http://schemas.openxmlformats.org/officeDocument/2006/relationships/hyperlink" Target="https://www.xrb.govt.nz/standards/accounting-standards/not-for-profit-standards/tier-3/" TargetMode="External"/><Relationship Id="rId1" Type="http://schemas.openxmlformats.org/officeDocument/2006/relationships/slideLayout" Target="../slideLayouts/slideLayout2.xml"/><Relationship Id="rId4" Type="http://schemas.openxmlformats.org/officeDocument/2006/relationships/hyperlink" Target="https://www.xrb.govt.nz/standards/accounting-standards/incorporated-societies/which-accounting-standards-will-you-need-to-apply/"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xrb.govt.nz/standards/accounting-standards/incorporated-societies/which-accounting-standards-will-you-need-to-apply/" TargetMode="External"/><Relationship Id="rId2" Type="http://schemas.openxmlformats.org/officeDocument/2006/relationships/hyperlink" Target="https://www.xrb.govt.nz/standards/accounting-standards/not-for-profit-standards/tier-1-and-2/"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xrb.govt.nz/standards/accounting-standards/not-for-profit-standards/frequently-asked-questions-tier-3-and-4-nfp/" TargetMode="External"/><Relationship Id="rId2" Type="http://schemas.openxmlformats.org/officeDocument/2006/relationships/hyperlink" Target="https://www.xrb.govt.nz/standards/accounting-standards/not-for-profit-standards/faqs-tier-1-and-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847056"/>
          </a:xfrm>
        </p:spPr>
        <p:txBody>
          <a:bodyPr/>
          <a:lstStyle/>
          <a:p>
            <a:r>
              <a:rPr lang="en-US" dirty="0"/>
              <a:t>Financial Requirements</a:t>
            </a:r>
          </a:p>
          <a:p>
            <a:r>
              <a:rPr lang="en-US" dirty="0"/>
              <a:t>Summary of different reporting tiers, some definitions, and links to FAQ’s</a:t>
            </a:r>
          </a:p>
          <a:p>
            <a:r>
              <a:rPr lang="en-US" sz="1600" dirty="0"/>
              <a:t>Last updated 22 August 2024</a:t>
            </a:r>
          </a:p>
          <a:p>
            <a:endParaRPr lang="en-US" dirty="0"/>
          </a:p>
        </p:txBody>
      </p:sp>
      <p:sp>
        <p:nvSpPr>
          <p:cNvPr id="4" name="Title 3"/>
          <p:cNvSpPr>
            <a:spLocks noGrp="1"/>
          </p:cNvSpPr>
          <p:nvPr>
            <p:ph type="ctrTitle"/>
          </p:nvPr>
        </p:nvSpPr>
        <p:spPr/>
        <p:txBody>
          <a:bodyPr/>
          <a:lstStyle/>
          <a:p>
            <a:r>
              <a:rPr lang="en-US" dirty="0"/>
              <a:t>Incorporated Societies Act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0CEC-73F9-43D4-B86C-C6A8D69F22DC}"/>
              </a:ext>
            </a:extLst>
          </p:cNvPr>
          <p:cNvSpPr>
            <a:spLocks noGrp="1"/>
          </p:cNvSpPr>
          <p:nvPr>
            <p:ph type="ctrTitle"/>
          </p:nvPr>
        </p:nvSpPr>
        <p:spPr>
          <a:xfrm>
            <a:off x="278892" y="694731"/>
            <a:ext cx="6477000" cy="1320799"/>
          </a:xfrm>
        </p:spPr>
        <p:txBody>
          <a:bodyPr/>
          <a:lstStyle/>
          <a:p>
            <a:r>
              <a:rPr lang="en-NZ" sz="3200" dirty="0"/>
              <a:t>Financials</a:t>
            </a:r>
          </a:p>
        </p:txBody>
      </p:sp>
      <p:sp>
        <p:nvSpPr>
          <p:cNvPr id="3" name="Subtitle 2">
            <a:extLst>
              <a:ext uri="{FF2B5EF4-FFF2-40B4-BE49-F238E27FC236}">
                <a16:creationId xmlns:a16="http://schemas.microsoft.com/office/drawing/2014/main" id="{1ABB0570-BCB3-4D9D-B0B3-FAB3BEE6690C}"/>
              </a:ext>
            </a:extLst>
          </p:cNvPr>
          <p:cNvSpPr>
            <a:spLocks noGrp="1"/>
          </p:cNvSpPr>
          <p:nvPr>
            <p:ph type="subTitle" idx="1"/>
          </p:nvPr>
        </p:nvSpPr>
        <p:spPr/>
        <p:txBody>
          <a:bodyPr/>
          <a:lstStyle/>
          <a:p>
            <a:pPr>
              <a:spcBef>
                <a:spcPts val="0"/>
              </a:spcBef>
            </a:pPr>
            <a:r>
              <a:rPr lang="en-NZ" dirty="0">
                <a:solidFill>
                  <a:schemeClr val="tx1"/>
                </a:solidFill>
              </a:rPr>
              <a:t>The</a:t>
            </a:r>
            <a:r>
              <a:rPr lang="en-NZ" b="0" i="0" dirty="0">
                <a:solidFill>
                  <a:schemeClr val="tx1"/>
                </a:solidFill>
                <a:effectLst/>
              </a:rPr>
              <a:t> objective </a:t>
            </a:r>
            <a:r>
              <a:rPr lang="en-NZ" b="0" i="0" dirty="0">
                <a:solidFill>
                  <a:srgbClr val="424242"/>
                </a:solidFill>
                <a:effectLst/>
              </a:rPr>
              <a:t>of changes proposed </a:t>
            </a:r>
            <a:r>
              <a:rPr lang="en-NZ" b="0" i="0" dirty="0">
                <a:solidFill>
                  <a:srgbClr val="424242"/>
                </a:solidFill>
                <a:effectLst/>
                <a:hlinkClick r:id="rId2"/>
              </a:rPr>
              <a:t>society’s accounting records </a:t>
            </a:r>
            <a:endParaRPr lang="en-NZ" b="0" i="0" dirty="0">
              <a:solidFill>
                <a:srgbClr val="424242"/>
              </a:solidFill>
              <a:effectLst/>
            </a:endParaRPr>
          </a:p>
          <a:p>
            <a:pPr algn="l">
              <a:spcBef>
                <a:spcPts val="0"/>
              </a:spcBef>
            </a:pPr>
            <a:r>
              <a:rPr lang="en-NZ" b="0" i="0" dirty="0">
                <a:solidFill>
                  <a:srgbClr val="424242"/>
                </a:solidFill>
                <a:effectLst/>
              </a:rPr>
              <a:t>-	ensure correctly recorded transactions of the society</a:t>
            </a:r>
          </a:p>
          <a:p>
            <a:pPr algn="l">
              <a:spcBef>
                <a:spcPts val="0"/>
              </a:spcBef>
            </a:pPr>
            <a:r>
              <a:rPr lang="en-NZ" b="0" i="0" dirty="0">
                <a:solidFill>
                  <a:srgbClr val="424242"/>
                </a:solidFill>
                <a:effectLst/>
              </a:rPr>
              <a:t>-	ensure the society can produce financial statements, and</a:t>
            </a:r>
          </a:p>
          <a:p>
            <a:pPr marL="342900" indent="-342900" algn="l">
              <a:spcBef>
                <a:spcPts val="0"/>
              </a:spcBef>
              <a:buFontTx/>
              <a:buChar char="-"/>
            </a:pPr>
            <a:r>
              <a:rPr lang="en-NZ" b="0" i="0" dirty="0">
                <a:solidFill>
                  <a:srgbClr val="424242"/>
                </a:solidFill>
                <a:effectLst/>
              </a:rPr>
              <a:t>  would enable the financial statements to be readily and 	properly audited (if required)</a:t>
            </a:r>
          </a:p>
          <a:p>
            <a:pPr marL="342900" indent="-342900" algn="l">
              <a:spcBef>
                <a:spcPts val="0"/>
              </a:spcBef>
              <a:buFontTx/>
              <a:buChar char="-"/>
            </a:pPr>
            <a:r>
              <a:rPr lang="en-NZ" dirty="0">
                <a:solidFill>
                  <a:srgbClr val="424242"/>
                </a:solidFill>
              </a:rPr>
              <a:t>Records are kept for 7 years</a:t>
            </a:r>
            <a:r>
              <a:rPr lang="en-NZ" b="0" i="0" dirty="0">
                <a:solidFill>
                  <a:srgbClr val="424242"/>
                </a:solidFill>
                <a:effectLst/>
              </a:rPr>
              <a:t>.</a:t>
            </a:r>
          </a:p>
          <a:p>
            <a:pPr algn="l"/>
            <a:r>
              <a:rPr lang="en-NZ" dirty="0">
                <a:solidFill>
                  <a:srgbClr val="424242"/>
                </a:solidFill>
                <a:hlinkClick r:id="rId2"/>
              </a:rPr>
              <a:t>The new standards</a:t>
            </a:r>
            <a:r>
              <a:rPr lang="en-NZ" dirty="0">
                <a:solidFill>
                  <a:srgbClr val="424242"/>
                </a:solidFill>
              </a:rPr>
              <a:t> clearly identify which clubs fit under which reporting tier based on their size. There is clarity around the definition of total current assets, and clarity around </a:t>
            </a:r>
            <a:r>
              <a:rPr lang="en-NZ" u="sng" dirty="0">
                <a:solidFill>
                  <a:srgbClr val="424242"/>
                </a:solidFill>
              </a:rPr>
              <a:t>minimum reporting </a:t>
            </a:r>
            <a:r>
              <a:rPr lang="en-NZ" dirty="0">
                <a:solidFill>
                  <a:srgbClr val="424242"/>
                </a:solidFill>
              </a:rPr>
              <a:t>standards. </a:t>
            </a:r>
          </a:p>
          <a:p>
            <a:pPr algn="l"/>
            <a:r>
              <a:rPr lang="en-NZ" b="0" i="0" dirty="0">
                <a:solidFill>
                  <a:srgbClr val="424242"/>
                </a:solidFill>
                <a:effectLst/>
              </a:rPr>
              <a:t>It is, after all, other peoples money you are entrusted with.</a:t>
            </a:r>
          </a:p>
        </p:txBody>
      </p:sp>
      <p:sp>
        <p:nvSpPr>
          <p:cNvPr id="4" name="Subtitle 2">
            <a:extLst>
              <a:ext uri="{FF2B5EF4-FFF2-40B4-BE49-F238E27FC236}">
                <a16:creationId xmlns:a16="http://schemas.microsoft.com/office/drawing/2014/main" id="{F962879E-4F98-4863-A415-A3FB4A39FDAA}"/>
              </a:ext>
            </a:extLst>
          </p:cNvPr>
          <p:cNvSpPr txBox="1">
            <a:spLocks/>
          </p:cNvSpPr>
          <p:nvPr/>
        </p:nvSpPr>
        <p:spPr>
          <a:xfrm>
            <a:off x="253746" y="2015530"/>
            <a:ext cx="8636508" cy="4272388"/>
          </a:xfrm>
          <a:prstGeom prst="rect">
            <a:avLst/>
          </a:prstGeom>
        </p:spPr>
        <p:txBody>
          <a:bodyPr vert="horz"/>
          <a:lstStyle>
            <a:lvl1pPr marL="0" indent="0" algn="l" defTabSz="457200" rtl="0" eaLnBrk="1" latinLnBrk="0" hangingPunct="1">
              <a:spcBef>
                <a:spcPct val="20000"/>
              </a:spcBef>
              <a:buFont typeface="Arial"/>
              <a:buNone/>
              <a:defRPr sz="2400" kern="1200">
                <a:solidFill>
                  <a:schemeClr val="tx1">
                    <a:tint val="75000"/>
                  </a:schemeClr>
                </a:solidFill>
                <a:latin typeface="Gill Sans"/>
                <a:ea typeface="+mn-ea"/>
                <a:cs typeface="Gill San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lvl="1" algn="l"/>
            <a:endParaRPr lang="en-NZ" dirty="0"/>
          </a:p>
        </p:txBody>
      </p:sp>
    </p:spTree>
    <p:extLst>
      <p:ext uri="{BB962C8B-B14F-4D97-AF65-F5344CB8AC3E}">
        <p14:creationId xmlns:p14="http://schemas.microsoft.com/office/powerpoint/2010/main" val="3322085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20999-E274-48CC-A5A6-8524B01CB61A}"/>
              </a:ext>
            </a:extLst>
          </p:cNvPr>
          <p:cNvSpPr>
            <a:spLocks noGrp="1"/>
          </p:cNvSpPr>
          <p:nvPr>
            <p:ph type="ctrTitle"/>
          </p:nvPr>
        </p:nvSpPr>
        <p:spPr/>
        <p:txBody>
          <a:bodyPr/>
          <a:lstStyle/>
          <a:p>
            <a:r>
              <a:rPr lang="en-NZ" sz="3200" dirty="0"/>
              <a:t>New financial reporting requirements</a:t>
            </a:r>
          </a:p>
        </p:txBody>
      </p:sp>
      <p:sp>
        <p:nvSpPr>
          <p:cNvPr id="3" name="Subtitle 2">
            <a:extLst>
              <a:ext uri="{FF2B5EF4-FFF2-40B4-BE49-F238E27FC236}">
                <a16:creationId xmlns:a16="http://schemas.microsoft.com/office/drawing/2014/main" id="{7FBA2CDA-885C-48EB-AFCE-2458348B72D9}"/>
              </a:ext>
            </a:extLst>
          </p:cNvPr>
          <p:cNvSpPr>
            <a:spLocks noGrp="1"/>
          </p:cNvSpPr>
          <p:nvPr>
            <p:ph type="subTitle" idx="1"/>
          </p:nvPr>
        </p:nvSpPr>
        <p:spPr/>
        <p:txBody>
          <a:bodyPr/>
          <a:lstStyle/>
          <a:p>
            <a:pPr marL="342900" indent="-342900">
              <a:buFont typeface="Arial" panose="020B0604020202020204" pitchFamily="34" charset="0"/>
              <a:buChar char="•"/>
            </a:pPr>
            <a:r>
              <a:rPr lang="en-NZ" sz="2200" dirty="0">
                <a:solidFill>
                  <a:schemeClr val="tx1"/>
                </a:solidFill>
              </a:rPr>
              <a:t>Clearly laid out on </a:t>
            </a:r>
            <a:r>
              <a:rPr lang="en-NZ" sz="2200" dirty="0">
                <a:hlinkClick r:id="rId2"/>
              </a:rPr>
              <a:t>Incorporated Society Website</a:t>
            </a:r>
            <a:r>
              <a:rPr lang="en-NZ" dirty="0"/>
              <a:t>.</a:t>
            </a:r>
          </a:p>
          <a:p>
            <a:pPr marL="342900" indent="-342900">
              <a:buFont typeface="Arial" panose="020B0604020202020204" pitchFamily="34" charset="0"/>
              <a:buChar char="•"/>
            </a:pPr>
            <a:r>
              <a:rPr lang="en-NZ" sz="2400" dirty="0">
                <a:solidFill>
                  <a:schemeClr val="tx1"/>
                </a:solidFill>
              </a:rPr>
              <a:t>These changes will only apply when your society has re-registers under the </a:t>
            </a:r>
            <a:r>
              <a:rPr lang="en-NZ" dirty="0">
                <a:solidFill>
                  <a:schemeClr val="tx1"/>
                </a:solidFill>
              </a:rPr>
              <a:t>2022 Act</a:t>
            </a:r>
          </a:p>
          <a:p>
            <a:pPr marL="342900" indent="-342900">
              <a:buFont typeface="Arial" panose="020B0604020202020204" pitchFamily="34" charset="0"/>
              <a:buChar char="•"/>
            </a:pPr>
            <a:r>
              <a:rPr lang="en-NZ" sz="2400" dirty="0" err="1">
                <a:solidFill>
                  <a:schemeClr val="tx1"/>
                </a:solidFill>
              </a:rPr>
              <a:t>XRB</a:t>
            </a:r>
            <a:r>
              <a:rPr lang="en-NZ" sz="2400" dirty="0">
                <a:solidFill>
                  <a:schemeClr val="tx1"/>
                </a:solidFill>
              </a:rPr>
              <a:t> standards are developed by the </a:t>
            </a:r>
            <a:r>
              <a:rPr lang="en-NZ" sz="2400" dirty="0">
                <a:hlinkClick r:id="rId3"/>
              </a:rPr>
              <a:t>External Reporting Board</a:t>
            </a:r>
            <a:r>
              <a:rPr lang="en-NZ" sz="2400" dirty="0"/>
              <a:t>, </a:t>
            </a:r>
            <a:r>
              <a:rPr lang="en-NZ" sz="2400" dirty="0">
                <a:solidFill>
                  <a:schemeClr val="tx1"/>
                </a:solidFill>
              </a:rPr>
              <a:t>who are charged with setting standards on accounting, audit and assurance, and climate – for private, public and not-for-profit sectors.</a:t>
            </a:r>
          </a:p>
          <a:p>
            <a:pPr marL="342900" indent="-342900">
              <a:buFont typeface="Arial" panose="020B0604020202020204" pitchFamily="34" charset="0"/>
              <a:buChar char="•"/>
            </a:pPr>
            <a:r>
              <a:rPr lang="en-NZ" dirty="0">
                <a:solidFill>
                  <a:schemeClr val="tx1"/>
                </a:solidFill>
              </a:rPr>
              <a:t>There are </a:t>
            </a:r>
            <a:r>
              <a:rPr lang="en-NZ" dirty="0">
                <a:hlinkClick r:id="rId4"/>
              </a:rPr>
              <a:t>four tiers of standards </a:t>
            </a:r>
            <a:r>
              <a:rPr lang="en-NZ" dirty="0">
                <a:solidFill>
                  <a:schemeClr val="tx1"/>
                </a:solidFill>
              </a:rPr>
              <a:t>to cover the 240,000 incorporated societies (as well as a small society classification)</a:t>
            </a:r>
            <a:endParaRPr lang="en-NZ" sz="2400" dirty="0">
              <a:solidFill>
                <a:schemeClr val="tx1"/>
              </a:solidFill>
            </a:endParaRPr>
          </a:p>
          <a:p>
            <a:pPr marL="800100" lvl="1" indent="-342900">
              <a:buFont typeface="Arial" panose="020B0604020202020204" pitchFamily="34" charset="0"/>
              <a:buChar char="•"/>
            </a:pPr>
            <a:endParaRPr lang="en-NZ" sz="2400" dirty="0"/>
          </a:p>
          <a:p>
            <a:pPr marL="800100" lvl="1" indent="-342900">
              <a:buFont typeface="Arial" panose="020B0604020202020204" pitchFamily="34" charset="0"/>
              <a:buChar char="•"/>
            </a:pPr>
            <a:endParaRPr lang="en-NZ" dirty="0"/>
          </a:p>
        </p:txBody>
      </p:sp>
    </p:spTree>
    <p:extLst>
      <p:ext uri="{BB962C8B-B14F-4D97-AF65-F5344CB8AC3E}">
        <p14:creationId xmlns:p14="http://schemas.microsoft.com/office/powerpoint/2010/main" val="2079729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F552-6FB0-45E5-844E-2D3A033FDDA4}"/>
              </a:ext>
            </a:extLst>
          </p:cNvPr>
          <p:cNvSpPr>
            <a:spLocks noGrp="1"/>
          </p:cNvSpPr>
          <p:nvPr>
            <p:ph type="ctrTitle"/>
          </p:nvPr>
        </p:nvSpPr>
        <p:spPr/>
        <p:txBody>
          <a:bodyPr/>
          <a:lstStyle/>
          <a:p>
            <a:r>
              <a:rPr lang="en-NZ" sz="3200" dirty="0"/>
              <a:t>Are you a small society?</a:t>
            </a:r>
          </a:p>
        </p:txBody>
      </p:sp>
      <p:sp>
        <p:nvSpPr>
          <p:cNvPr id="3" name="Subtitle 2">
            <a:extLst>
              <a:ext uri="{FF2B5EF4-FFF2-40B4-BE49-F238E27FC236}">
                <a16:creationId xmlns:a16="http://schemas.microsoft.com/office/drawing/2014/main" id="{97B781C7-263C-4538-ADCC-EB01FC761FF1}"/>
              </a:ext>
            </a:extLst>
          </p:cNvPr>
          <p:cNvSpPr>
            <a:spLocks noGrp="1"/>
          </p:cNvSpPr>
          <p:nvPr>
            <p:ph type="subTitle" idx="1"/>
          </p:nvPr>
        </p:nvSpPr>
        <p:spPr/>
        <p:txBody>
          <a:bodyPr/>
          <a:lstStyle/>
          <a:p>
            <a:pPr marL="457200" indent="-457200">
              <a:buFont typeface="Arial" panose="020B0604020202020204" pitchFamily="34" charset="0"/>
              <a:buChar char="•"/>
            </a:pPr>
            <a:r>
              <a:rPr lang="en-NZ" dirty="0">
                <a:solidFill>
                  <a:schemeClr val="tx1"/>
                </a:solidFill>
              </a:rPr>
              <a:t>Total operating payments* less than $</a:t>
            </a:r>
            <a:r>
              <a:rPr lang="en-NZ" dirty="0" err="1">
                <a:solidFill>
                  <a:schemeClr val="tx1"/>
                </a:solidFill>
              </a:rPr>
              <a:t>50k</a:t>
            </a:r>
            <a:r>
              <a:rPr lang="en-NZ" dirty="0">
                <a:solidFill>
                  <a:schemeClr val="tx1"/>
                </a:solidFill>
              </a:rPr>
              <a:t> in each of the preceding two years?</a:t>
            </a:r>
          </a:p>
          <a:p>
            <a:pPr marL="457200" indent="-457200">
              <a:buFont typeface="Arial" panose="020B0604020202020204" pitchFamily="34" charset="0"/>
              <a:buChar char="•"/>
            </a:pPr>
            <a:r>
              <a:rPr lang="en-NZ" dirty="0">
                <a:solidFill>
                  <a:schemeClr val="tx1"/>
                </a:solidFill>
              </a:rPr>
              <a:t>Current </a:t>
            </a:r>
            <a:r>
              <a:rPr lang="en-NZ" sz="2200" dirty="0">
                <a:solidFill>
                  <a:schemeClr val="tx1"/>
                </a:solidFill>
              </a:rPr>
              <a:t>assets</a:t>
            </a:r>
            <a:r>
              <a:rPr lang="en-NZ" b="1" dirty="0">
                <a:solidFill>
                  <a:schemeClr val="tx1"/>
                </a:solidFill>
              </a:rPr>
              <a:t>* </a:t>
            </a:r>
            <a:r>
              <a:rPr lang="en-NZ" dirty="0">
                <a:solidFill>
                  <a:schemeClr val="tx1"/>
                </a:solidFill>
              </a:rPr>
              <a:t>less than $</a:t>
            </a:r>
            <a:r>
              <a:rPr lang="en-NZ" dirty="0" err="1">
                <a:solidFill>
                  <a:schemeClr val="tx1"/>
                </a:solidFill>
              </a:rPr>
              <a:t>50k</a:t>
            </a:r>
            <a:r>
              <a:rPr lang="en-NZ" dirty="0">
                <a:solidFill>
                  <a:schemeClr val="tx1"/>
                </a:solidFill>
              </a:rPr>
              <a:t> at the end of the last two financial years</a:t>
            </a:r>
          </a:p>
          <a:p>
            <a:pPr marL="457200" indent="-457200">
              <a:buFont typeface="Arial" panose="020B0604020202020204" pitchFamily="34" charset="0"/>
              <a:buChar char="•"/>
            </a:pPr>
            <a:r>
              <a:rPr lang="en-NZ" dirty="0">
                <a:solidFill>
                  <a:schemeClr val="tx1"/>
                </a:solidFill>
              </a:rPr>
              <a:t>Not a registered charity or </a:t>
            </a:r>
            <a:r>
              <a:rPr lang="en-NZ" dirty="0" err="1">
                <a:solidFill>
                  <a:schemeClr val="tx1"/>
                </a:solidFill>
              </a:rPr>
              <a:t>donee</a:t>
            </a:r>
            <a:r>
              <a:rPr lang="en-NZ" dirty="0">
                <a:solidFill>
                  <a:schemeClr val="tx1"/>
                </a:solidFill>
              </a:rPr>
              <a:t> organisation</a:t>
            </a:r>
          </a:p>
          <a:p>
            <a:r>
              <a:rPr lang="en-NZ" dirty="0">
                <a:solidFill>
                  <a:schemeClr val="tx1"/>
                </a:solidFill>
              </a:rPr>
              <a:t>If you can answer YES to these questions you are a small society. </a:t>
            </a:r>
          </a:p>
          <a:p>
            <a:r>
              <a:rPr lang="en-NZ" dirty="0">
                <a:solidFill>
                  <a:schemeClr val="tx1"/>
                </a:solidFill>
              </a:rPr>
              <a:t>See the next page for what is required from you. </a:t>
            </a:r>
          </a:p>
          <a:p>
            <a:r>
              <a:rPr lang="en-NZ" dirty="0">
                <a:solidFill>
                  <a:schemeClr val="tx1"/>
                </a:solidFill>
              </a:rPr>
              <a:t>If NO – click on to slide 6</a:t>
            </a:r>
          </a:p>
          <a:p>
            <a:endParaRPr lang="en-NZ" dirty="0">
              <a:solidFill>
                <a:schemeClr val="tx1"/>
              </a:solidFill>
            </a:endParaRPr>
          </a:p>
          <a:p>
            <a:r>
              <a:rPr lang="en-NZ" dirty="0">
                <a:solidFill>
                  <a:schemeClr val="tx1"/>
                </a:solidFill>
              </a:rPr>
              <a:t>*</a:t>
            </a:r>
            <a:r>
              <a:rPr lang="en-NZ" sz="2000" dirty="0">
                <a:solidFill>
                  <a:schemeClr val="tx1"/>
                </a:solidFill>
              </a:rPr>
              <a:t>see under definitions on slide 12</a:t>
            </a:r>
          </a:p>
        </p:txBody>
      </p:sp>
    </p:spTree>
    <p:extLst>
      <p:ext uri="{BB962C8B-B14F-4D97-AF65-F5344CB8AC3E}">
        <p14:creationId xmlns:p14="http://schemas.microsoft.com/office/powerpoint/2010/main" val="3949465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F552-6FB0-45E5-844E-2D3A033FDDA4}"/>
              </a:ext>
            </a:extLst>
          </p:cNvPr>
          <p:cNvSpPr>
            <a:spLocks noGrp="1"/>
          </p:cNvSpPr>
          <p:nvPr>
            <p:ph type="ctrTitle"/>
          </p:nvPr>
        </p:nvSpPr>
        <p:spPr>
          <a:xfrm>
            <a:off x="228600" y="660400"/>
            <a:ext cx="6719664" cy="1320799"/>
          </a:xfrm>
        </p:spPr>
        <p:txBody>
          <a:bodyPr/>
          <a:lstStyle/>
          <a:p>
            <a:r>
              <a:rPr lang="en-NZ" sz="3200" dirty="0"/>
              <a:t>If you answered YES to slide 4 – this is for you. If not – move on! </a:t>
            </a:r>
          </a:p>
        </p:txBody>
      </p:sp>
      <p:sp>
        <p:nvSpPr>
          <p:cNvPr id="3" name="Subtitle 2">
            <a:extLst>
              <a:ext uri="{FF2B5EF4-FFF2-40B4-BE49-F238E27FC236}">
                <a16:creationId xmlns:a16="http://schemas.microsoft.com/office/drawing/2014/main" id="{97B781C7-263C-4538-ADCC-EB01FC761FF1}"/>
              </a:ext>
            </a:extLst>
          </p:cNvPr>
          <p:cNvSpPr>
            <a:spLocks noGrp="1"/>
          </p:cNvSpPr>
          <p:nvPr>
            <p:ph type="subTitle" idx="1"/>
          </p:nvPr>
        </p:nvSpPr>
        <p:spPr/>
        <p:txBody>
          <a:bodyPr/>
          <a:lstStyle/>
          <a:p>
            <a:pPr algn="l"/>
            <a:r>
              <a:rPr lang="en-NZ" sz="2200" b="0" i="0" dirty="0">
                <a:solidFill>
                  <a:schemeClr val="tx1"/>
                </a:solidFill>
                <a:effectLst/>
              </a:rPr>
              <a:t>Small societies will need to meet the minimum standards.</a:t>
            </a:r>
          </a:p>
          <a:p>
            <a:pPr algn="l"/>
            <a:r>
              <a:rPr lang="en-NZ" sz="2200" b="0" i="0" dirty="0">
                <a:solidFill>
                  <a:schemeClr val="tx1"/>
                </a:solidFill>
                <a:effectLst/>
              </a:rPr>
              <a:t>This means your  financial statements will need to contain:</a:t>
            </a:r>
            <a:endParaRPr lang="en-NZ" sz="2200" dirty="0">
              <a:solidFill>
                <a:schemeClr val="tx1"/>
              </a:solidFill>
            </a:endParaRPr>
          </a:p>
          <a:p>
            <a:pPr marL="342900" indent="-342900" algn="l">
              <a:buFont typeface="Arial" panose="020B0604020202020204" pitchFamily="34" charset="0"/>
              <a:buChar char="•"/>
            </a:pPr>
            <a:r>
              <a:rPr lang="en-NZ" sz="2200" b="0" i="0" dirty="0">
                <a:solidFill>
                  <a:schemeClr val="tx1"/>
                </a:solidFill>
                <a:effectLst/>
              </a:rPr>
              <a:t>the society's income and expenditure, or receipts and payments, during the accounting period, and </a:t>
            </a:r>
          </a:p>
          <a:p>
            <a:pPr marL="342900" indent="-342900" algn="l">
              <a:buFont typeface="Arial" panose="020B0604020202020204" pitchFamily="34" charset="0"/>
              <a:buChar char="•"/>
            </a:pPr>
            <a:r>
              <a:rPr lang="en-NZ" sz="2200" b="0" i="0" dirty="0">
                <a:solidFill>
                  <a:schemeClr val="tx1"/>
                </a:solidFill>
                <a:effectLst/>
              </a:rPr>
              <a:t>the society's assets and liabilities at the close of the accounting period, and</a:t>
            </a:r>
          </a:p>
          <a:p>
            <a:pPr marL="342900" indent="-342900" algn="l">
              <a:buFont typeface="Arial" panose="020B0604020202020204" pitchFamily="34" charset="0"/>
              <a:buChar char="•"/>
            </a:pPr>
            <a:r>
              <a:rPr lang="en-NZ" sz="2200" b="0" i="0" dirty="0">
                <a:solidFill>
                  <a:schemeClr val="tx1"/>
                </a:solidFill>
                <a:effectLst/>
              </a:rPr>
              <a:t>all security interests affecting any of the property of the society at the close of the accounting period. For example, mortgages over buildings. </a:t>
            </a:r>
          </a:p>
          <a:p>
            <a:r>
              <a:rPr lang="en-NZ" sz="2200" b="0" i="0" dirty="0">
                <a:solidFill>
                  <a:schemeClr val="tx1"/>
                </a:solidFill>
                <a:effectLst/>
              </a:rPr>
              <a:t>Your small society can </a:t>
            </a:r>
            <a:r>
              <a:rPr lang="en-NZ" sz="2200" dirty="0">
                <a:solidFill>
                  <a:schemeClr val="tx1"/>
                </a:solidFill>
              </a:rPr>
              <a:t>voluntarily </a:t>
            </a:r>
            <a:r>
              <a:rPr lang="en-NZ" sz="2200" b="0" i="0" dirty="0">
                <a:solidFill>
                  <a:schemeClr val="tx1"/>
                </a:solidFill>
                <a:effectLst/>
              </a:rPr>
              <a:t>choose to adopt </a:t>
            </a:r>
            <a:r>
              <a:rPr lang="en-NZ" sz="2200" b="0" i="0" dirty="0" err="1">
                <a:solidFill>
                  <a:schemeClr val="tx1"/>
                </a:solidFill>
                <a:effectLst/>
              </a:rPr>
              <a:t>XRB</a:t>
            </a:r>
            <a:r>
              <a:rPr lang="en-NZ" sz="2200" b="0" i="0" dirty="0">
                <a:solidFill>
                  <a:schemeClr val="tx1"/>
                </a:solidFill>
                <a:effectLst/>
              </a:rPr>
              <a:t> standards, if you so choose.</a:t>
            </a:r>
          </a:p>
          <a:p>
            <a:pPr algn="l"/>
            <a:r>
              <a:rPr lang="en-NZ" sz="2200" b="0" i="0" dirty="0">
                <a:solidFill>
                  <a:schemeClr val="tx1"/>
                </a:solidFill>
                <a:effectLst/>
              </a:rPr>
              <a:t>Small societies </a:t>
            </a:r>
            <a:r>
              <a:rPr lang="en-NZ" sz="2200" b="1" i="0" dirty="0">
                <a:solidFill>
                  <a:schemeClr val="tx1"/>
                </a:solidFill>
                <a:effectLst/>
              </a:rPr>
              <a:t>wil</a:t>
            </a:r>
            <a:r>
              <a:rPr lang="en-NZ" sz="2200" b="1" i="0" dirty="0">
                <a:solidFill>
                  <a:srgbClr val="272727"/>
                </a:solidFill>
                <a:effectLst/>
              </a:rPr>
              <a:t>l not be required to have an audit</a:t>
            </a:r>
          </a:p>
          <a:p>
            <a:pPr marL="342900" indent="-342900" algn="l">
              <a:buFont typeface="Arial" panose="020B0604020202020204" pitchFamily="34" charset="0"/>
              <a:buChar char="•"/>
            </a:pPr>
            <a:endParaRPr lang="en-NZ" sz="2800" b="0" i="0" dirty="0">
              <a:solidFill>
                <a:srgbClr val="424242"/>
              </a:solidFill>
              <a:effectLst/>
              <a:latin typeface="FiraSans"/>
            </a:endParaRPr>
          </a:p>
          <a:p>
            <a:pPr>
              <a:spcBef>
                <a:spcPts val="0"/>
              </a:spcBef>
            </a:pPr>
            <a:endParaRPr lang="en-NZ" sz="3600" dirty="0"/>
          </a:p>
        </p:txBody>
      </p:sp>
    </p:spTree>
    <p:extLst>
      <p:ext uri="{BB962C8B-B14F-4D97-AF65-F5344CB8AC3E}">
        <p14:creationId xmlns:p14="http://schemas.microsoft.com/office/powerpoint/2010/main" val="2968094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F552-6FB0-45E5-844E-2D3A033FDDA4}"/>
              </a:ext>
            </a:extLst>
          </p:cNvPr>
          <p:cNvSpPr>
            <a:spLocks noGrp="1"/>
          </p:cNvSpPr>
          <p:nvPr>
            <p:ph type="ctrTitle"/>
          </p:nvPr>
        </p:nvSpPr>
        <p:spPr/>
        <p:txBody>
          <a:bodyPr/>
          <a:lstStyle/>
          <a:p>
            <a:r>
              <a:rPr lang="en-NZ" sz="3200" dirty="0"/>
              <a:t>Do you meet the criteria for Tier 4 of the reporting standards?</a:t>
            </a:r>
          </a:p>
        </p:txBody>
      </p:sp>
      <p:sp>
        <p:nvSpPr>
          <p:cNvPr id="3" name="Subtitle 2">
            <a:extLst>
              <a:ext uri="{FF2B5EF4-FFF2-40B4-BE49-F238E27FC236}">
                <a16:creationId xmlns:a16="http://schemas.microsoft.com/office/drawing/2014/main" id="{97B781C7-263C-4538-ADCC-EB01FC761FF1}"/>
              </a:ext>
            </a:extLst>
          </p:cNvPr>
          <p:cNvSpPr>
            <a:spLocks noGrp="1"/>
          </p:cNvSpPr>
          <p:nvPr>
            <p:ph type="subTitle" idx="1"/>
          </p:nvPr>
        </p:nvSpPr>
        <p:spPr/>
        <p:txBody>
          <a:bodyPr/>
          <a:lstStyle/>
          <a:p>
            <a:pPr algn="l"/>
            <a:r>
              <a:rPr lang="en-NZ" sz="2200" b="1" i="0" dirty="0">
                <a:solidFill>
                  <a:schemeClr val="tx1"/>
                </a:solidFill>
                <a:effectLst/>
              </a:rPr>
              <a:t>Does Tier 4 apply to you?</a:t>
            </a:r>
          </a:p>
          <a:p>
            <a:pPr algn="l"/>
            <a:r>
              <a:rPr lang="en-NZ" sz="2200" b="0" i="0" dirty="0">
                <a:solidFill>
                  <a:schemeClr val="tx1"/>
                </a:solidFill>
                <a:effectLst/>
              </a:rPr>
              <a:t>You may apply this standard if your entity:</a:t>
            </a:r>
          </a:p>
          <a:p>
            <a:pPr lvl="1" algn="l">
              <a:buFont typeface="Arial" panose="020B0604020202020204" pitchFamily="34" charset="0"/>
              <a:buChar char="•"/>
            </a:pPr>
            <a:r>
              <a:rPr lang="en-NZ" sz="2400" b="0" i="0" dirty="0">
                <a:solidFill>
                  <a:schemeClr val="tx1"/>
                </a:solidFill>
                <a:effectLst/>
                <a:latin typeface="Gill Sans"/>
              </a:rPr>
              <a:t>does not have public accountability;</a:t>
            </a:r>
          </a:p>
          <a:p>
            <a:pPr lvl="1" algn="l">
              <a:buFont typeface="Arial" panose="020B0604020202020204" pitchFamily="34" charset="0"/>
              <a:buChar char="•"/>
            </a:pPr>
            <a:r>
              <a:rPr lang="en-NZ" sz="2400" b="0" i="0" dirty="0">
                <a:solidFill>
                  <a:schemeClr val="tx1"/>
                </a:solidFill>
                <a:effectLst/>
                <a:latin typeface="Gill Sans"/>
              </a:rPr>
              <a:t>is allowed by law to use cash accounting;</a:t>
            </a:r>
          </a:p>
          <a:p>
            <a:pPr lvl="1" algn="l">
              <a:buFont typeface="Arial" panose="020B0604020202020204" pitchFamily="34" charset="0"/>
              <a:buChar char="•"/>
            </a:pPr>
            <a:r>
              <a:rPr lang="en-NZ" sz="2400" b="0" i="0" dirty="0">
                <a:solidFill>
                  <a:schemeClr val="tx1"/>
                </a:solidFill>
                <a:effectLst/>
                <a:latin typeface="Gill Sans"/>
              </a:rPr>
              <a:t>has expenses  ≤$140,000; and</a:t>
            </a:r>
          </a:p>
          <a:p>
            <a:pPr lvl="1" algn="l">
              <a:buFont typeface="Arial" panose="020B0604020202020204" pitchFamily="34" charset="0"/>
              <a:buChar char="•"/>
            </a:pPr>
            <a:r>
              <a:rPr lang="en-NZ" sz="2400" b="0" i="0" dirty="0">
                <a:solidFill>
                  <a:schemeClr val="tx1"/>
                </a:solidFill>
                <a:effectLst/>
                <a:latin typeface="Gill Sans"/>
              </a:rPr>
              <a:t>elects to be in Tier 4.</a:t>
            </a:r>
          </a:p>
          <a:p>
            <a:r>
              <a:rPr lang="en-NZ" sz="2200" dirty="0">
                <a:solidFill>
                  <a:schemeClr val="tx1"/>
                </a:solidFill>
              </a:rPr>
              <a:t>If you can answer YES to these questions you are a Tier 4 – the next step up from a small society. </a:t>
            </a:r>
          </a:p>
          <a:p>
            <a:r>
              <a:rPr lang="en-NZ" sz="2200" dirty="0">
                <a:solidFill>
                  <a:schemeClr val="tx1"/>
                </a:solidFill>
              </a:rPr>
              <a:t>See the next page for what is required from you. </a:t>
            </a:r>
          </a:p>
          <a:p>
            <a:r>
              <a:rPr lang="en-NZ" sz="2200" dirty="0">
                <a:solidFill>
                  <a:schemeClr val="tx1"/>
                </a:solidFill>
              </a:rPr>
              <a:t>If NO – click on to slide 8</a:t>
            </a:r>
          </a:p>
          <a:p>
            <a:endParaRPr lang="en-NZ" b="1" dirty="0"/>
          </a:p>
        </p:txBody>
      </p:sp>
    </p:spTree>
    <p:extLst>
      <p:ext uri="{BB962C8B-B14F-4D97-AF65-F5344CB8AC3E}">
        <p14:creationId xmlns:p14="http://schemas.microsoft.com/office/powerpoint/2010/main" val="1459144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F552-6FB0-45E5-844E-2D3A033FDDA4}"/>
              </a:ext>
            </a:extLst>
          </p:cNvPr>
          <p:cNvSpPr>
            <a:spLocks noGrp="1"/>
          </p:cNvSpPr>
          <p:nvPr>
            <p:ph type="ctrTitle"/>
          </p:nvPr>
        </p:nvSpPr>
        <p:spPr>
          <a:xfrm>
            <a:off x="228600" y="660400"/>
            <a:ext cx="6719664" cy="1320799"/>
          </a:xfrm>
        </p:spPr>
        <p:txBody>
          <a:bodyPr/>
          <a:lstStyle/>
          <a:p>
            <a:r>
              <a:rPr lang="en-NZ" sz="3200" dirty="0"/>
              <a:t>If you answered YES to being Tier 4 – this is for you. If not – move on! </a:t>
            </a:r>
          </a:p>
        </p:txBody>
      </p:sp>
      <p:sp>
        <p:nvSpPr>
          <p:cNvPr id="3" name="Subtitle 2">
            <a:extLst>
              <a:ext uri="{FF2B5EF4-FFF2-40B4-BE49-F238E27FC236}">
                <a16:creationId xmlns:a16="http://schemas.microsoft.com/office/drawing/2014/main" id="{97B781C7-263C-4538-ADCC-EB01FC761FF1}"/>
              </a:ext>
            </a:extLst>
          </p:cNvPr>
          <p:cNvSpPr>
            <a:spLocks noGrp="1"/>
          </p:cNvSpPr>
          <p:nvPr>
            <p:ph type="subTitle" idx="1"/>
          </p:nvPr>
        </p:nvSpPr>
        <p:spPr/>
        <p:txBody>
          <a:bodyPr/>
          <a:lstStyle/>
          <a:p>
            <a:pPr algn="l"/>
            <a:r>
              <a:rPr lang="en-NZ" b="0" i="0" dirty="0" err="1">
                <a:solidFill>
                  <a:srgbClr val="424242"/>
                </a:solidFill>
                <a:effectLst/>
                <a:latin typeface="+mn-lt"/>
              </a:rPr>
              <a:t>XRB</a:t>
            </a:r>
            <a:r>
              <a:rPr lang="en-NZ" b="0" i="0" dirty="0">
                <a:solidFill>
                  <a:srgbClr val="424242"/>
                </a:solidFill>
                <a:effectLst/>
                <a:latin typeface="+mn-lt"/>
              </a:rPr>
              <a:t> has created this tier for those entities that are still regarded as small, and designed to have simpler reporting requirements.  </a:t>
            </a:r>
          </a:p>
          <a:p>
            <a:pPr algn="l"/>
            <a:endParaRPr lang="en-NZ" b="0" i="0" dirty="0">
              <a:solidFill>
                <a:srgbClr val="424242"/>
              </a:solidFill>
              <a:effectLst/>
              <a:latin typeface="FiraSans"/>
            </a:endParaRPr>
          </a:p>
          <a:p>
            <a:pPr algn="l"/>
            <a:r>
              <a:rPr lang="en-NZ" b="0" i="0" dirty="0">
                <a:solidFill>
                  <a:srgbClr val="424242"/>
                </a:solidFill>
                <a:effectLst/>
                <a:latin typeface="FiraSans"/>
              </a:rPr>
              <a:t>The page with all you need to know about this </a:t>
            </a:r>
            <a:r>
              <a:rPr lang="en-NZ" b="0" i="0" dirty="0">
                <a:solidFill>
                  <a:srgbClr val="424242"/>
                </a:solidFill>
                <a:effectLst/>
                <a:latin typeface="FiraSans"/>
                <a:hlinkClick r:id="rId2"/>
              </a:rPr>
              <a:t>Tier is here</a:t>
            </a:r>
            <a:r>
              <a:rPr lang="en-NZ" b="0" i="0" dirty="0">
                <a:solidFill>
                  <a:srgbClr val="424242"/>
                </a:solidFill>
                <a:effectLst/>
                <a:latin typeface="FiraSans"/>
              </a:rPr>
              <a:t>.</a:t>
            </a:r>
          </a:p>
          <a:p>
            <a:pPr algn="l"/>
            <a:endParaRPr lang="en-NZ" b="0" i="0" dirty="0">
              <a:solidFill>
                <a:srgbClr val="424242"/>
              </a:solidFill>
              <a:effectLst/>
              <a:latin typeface="FiraSans"/>
            </a:endParaRPr>
          </a:p>
          <a:p>
            <a:pPr algn="l"/>
            <a:r>
              <a:rPr lang="en-NZ" b="0" i="0" dirty="0">
                <a:solidFill>
                  <a:srgbClr val="424242"/>
                </a:solidFill>
                <a:effectLst/>
                <a:latin typeface="FiraSans"/>
              </a:rPr>
              <a:t>The document with all the details is available for </a:t>
            </a:r>
            <a:r>
              <a:rPr lang="en-NZ" b="0" i="0" dirty="0">
                <a:solidFill>
                  <a:srgbClr val="424242"/>
                </a:solidFill>
                <a:effectLst/>
                <a:latin typeface="FiraSans"/>
                <a:hlinkClick r:id="rId3"/>
              </a:rPr>
              <a:t>download here</a:t>
            </a:r>
            <a:r>
              <a:rPr lang="en-NZ" sz="2800" b="0" i="0" dirty="0">
                <a:solidFill>
                  <a:srgbClr val="424242"/>
                </a:solidFill>
                <a:effectLst/>
                <a:latin typeface="FiraSans"/>
                <a:hlinkClick r:id="rId3"/>
              </a:rPr>
              <a:t>.</a:t>
            </a:r>
            <a:endParaRPr lang="en-NZ" sz="2800" b="0" i="0" dirty="0">
              <a:solidFill>
                <a:srgbClr val="424242"/>
              </a:solidFill>
              <a:effectLst/>
              <a:latin typeface="FiraSans"/>
            </a:endParaRPr>
          </a:p>
          <a:p>
            <a:pPr algn="l"/>
            <a:endParaRPr lang="en-NZ" sz="2800" dirty="0">
              <a:solidFill>
                <a:srgbClr val="424242"/>
              </a:solidFill>
              <a:latin typeface="FiraSans"/>
            </a:endParaRPr>
          </a:p>
          <a:p>
            <a:pPr algn="l"/>
            <a:r>
              <a:rPr lang="en-NZ" sz="2800" b="1" i="0" dirty="0">
                <a:solidFill>
                  <a:srgbClr val="424242"/>
                </a:solidFill>
                <a:effectLst/>
                <a:latin typeface="FiraSans"/>
              </a:rPr>
              <a:t>You will not required to have an Audit.</a:t>
            </a:r>
          </a:p>
          <a:p>
            <a:pPr>
              <a:spcBef>
                <a:spcPts val="0"/>
              </a:spcBef>
            </a:pPr>
            <a:endParaRPr lang="en-NZ" sz="3600" dirty="0"/>
          </a:p>
        </p:txBody>
      </p:sp>
    </p:spTree>
    <p:extLst>
      <p:ext uri="{BB962C8B-B14F-4D97-AF65-F5344CB8AC3E}">
        <p14:creationId xmlns:p14="http://schemas.microsoft.com/office/powerpoint/2010/main" val="883563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F552-6FB0-45E5-844E-2D3A033FDDA4}"/>
              </a:ext>
            </a:extLst>
          </p:cNvPr>
          <p:cNvSpPr>
            <a:spLocks noGrp="1"/>
          </p:cNvSpPr>
          <p:nvPr>
            <p:ph type="ctrTitle"/>
          </p:nvPr>
        </p:nvSpPr>
        <p:spPr/>
        <p:txBody>
          <a:bodyPr/>
          <a:lstStyle/>
          <a:p>
            <a:r>
              <a:rPr lang="en-NZ" sz="3200" dirty="0"/>
              <a:t>Do you meet the criteria for Tier 3 of the reporting standards?</a:t>
            </a:r>
          </a:p>
        </p:txBody>
      </p:sp>
      <p:sp>
        <p:nvSpPr>
          <p:cNvPr id="3" name="Subtitle 2">
            <a:extLst>
              <a:ext uri="{FF2B5EF4-FFF2-40B4-BE49-F238E27FC236}">
                <a16:creationId xmlns:a16="http://schemas.microsoft.com/office/drawing/2014/main" id="{97B781C7-263C-4538-ADCC-EB01FC761FF1}"/>
              </a:ext>
            </a:extLst>
          </p:cNvPr>
          <p:cNvSpPr>
            <a:spLocks noGrp="1"/>
          </p:cNvSpPr>
          <p:nvPr>
            <p:ph type="subTitle" idx="1"/>
          </p:nvPr>
        </p:nvSpPr>
        <p:spPr/>
        <p:txBody>
          <a:bodyPr/>
          <a:lstStyle/>
          <a:p>
            <a:pPr algn="l"/>
            <a:r>
              <a:rPr lang="en-NZ" b="1" i="0" dirty="0">
                <a:solidFill>
                  <a:schemeClr val="tx1"/>
                </a:solidFill>
                <a:effectLst/>
              </a:rPr>
              <a:t>Does Tier 3 apply to you?</a:t>
            </a:r>
          </a:p>
          <a:p>
            <a:pPr algn="l"/>
            <a:r>
              <a:rPr lang="en-NZ" b="0" i="0" dirty="0">
                <a:solidFill>
                  <a:schemeClr val="tx1"/>
                </a:solidFill>
                <a:effectLst/>
              </a:rPr>
              <a:t>You may apply this standard if your entity:</a:t>
            </a:r>
          </a:p>
          <a:p>
            <a:pPr algn="l">
              <a:buFont typeface="Arial" panose="020B0604020202020204" pitchFamily="34" charset="0"/>
              <a:buChar char="•"/>
            </a:pPr>
            <a:r>
              <a:rPr lang="en-NZ" b="0" i="0" dirty="0">
                <a:solidFill>
                  <a:schemeClr val="tx1"/>
                </a:solidFill>
                <a:effectLst/>
              </a:rPr>
              <a:t>does not have public accountability;</a:t>
            </a:r>
          </a:p>
          <a:p>
            <a:pPr algn="l">
              <a:buFont typeface="Arial" panose="020B0604020202020204" pitchFamily="34" charset="0"/>
              <a:buChar char="•"/>
            </a:pPr>
            <a:r>
              <a:rPr lang="en-NZ" b="0" i="0" dirty="0">
                <a:solidFill>
                  <a:schemeClr val="tx1"/>
                </a:solidFill>
                <a:effectLst/>
              </a:rPr>
              <a:t>has expenses  under $5 million; </a:t>
            </a:r>
          </a:p>
          <a:p>
            <a:pPr algn="l">
              <a:buFont typeface="Arial" panose="020B0604020202020204" pitchFamily="34" charset="0"/>
              <a:buChar char="•"/>
            </a:pPr>
            <a:r>
              <a:rPr lang="en-NZ" dirty="0">
                <a:solidFill>
                  <a:schemeClr val="tx1"/>
                </a:solidFill>
              </a:rPr>
              <a:t>operating </a:t>
            </a:r>
            <a:r>
              <a:rPr lang="en-NZ" sz="2200" dirty="0">
                <a:solidFill>
                  <a:schemeClr val="tx1"/>
                </a:solidFill>
              </a:rPr>
              <a:t>payments</a:t>
            </a:r>
            <a:r>
              <a:rPr lang="en-NZ" dirty="0">
                <a:solidFill>
                  <a:schemeClr val="tx1"/>
                </a:solidFill>
              </a:rPr>
              <a:t> over $140,000 </a:t>
            </a:r>
            <a:r>
              <a:rPr lang="en-NZ" b="0" i="0" dirty="0">
                <a:solidFill>
                  <a:schemeClr val="tx1"/>
                </a:solidFill>
                <a:effectLst/>
              </a:rPr>
              <a:t>and</a:t>
            </a:r>
          </a:p>
          <a:p>
            <a:pPr algn="l">
              <a:buFont typeface="Arial" panose="020B0604020202020204" pitchFamily="34" charset="0"/>
              <a:buChar char="•"/>
            </a:pPr>
            <a:r>
              <a:rPr lang="en-NZ" b="0" i="0" dirty="0">
                <a:solidFill>
                  <a:schemeClr val="tx1"/>
                </a:solidFill>
                <a:effectLst/>
              </a:rPr>
              <a:t>elects to be in Tier 3.</a:t>
            </a:r>
          </a:p>
          <a:p>
            <a:r>
              <a:rPr lang="en-NZ" dirty="0">
                <a:solidFill>
                  <a:schemeClr val="tx1"/>
                </a:solidFill>
              </a:rPr>
              <a:t>If you can answer YES to these questions you are a Tier 3</a:t>
            </a:r>
          </a:p>
          <a:p>
            <a:endParaRPr lang="en-NZ" dirty="0">
              <a:solidFill>
                <a:schemeClr val="tx1"/>
              </a:solidFill>
            </a:endParaRPr>
          </a:p>
          <a:p>
            <a:r>
              <a:rPr lang="en-NZ" dirty="0">
                <a:solidFill>
                  <a:schemeClr val="tx1"/>
                </a:solidFill>
              </a:rPr>
              <a:t>See the next page for what is required from you. </a:t>
            </a:r>
          </a:p>
          <a:p>
            <a:r>
              <a:rPr lang="en-NZ" dirty="0">
                <a:solidFill>
                  <a:schemeClr val="tx1"/>
                </a:solidFill>
              </a:rPr>
              <a:t>If NO – click on to slide 10 </a:t>
            </a:r>
          </a:p>
          <a:p>
            <a:endParaRPr lang="en-NZ" b="1" dirty="0"/>
          </a:p>
          <a:p>
            <a:endParaRPr lang="en-NZ" sz="2000" b="1" dirty="0"/>
          </a:p>
        </p:txBody>
      </p:sp>
    </p:spTree>
    <p:extLst>
      <p:ext uri="{BB962C8B-B14F-4D97-AF65-F5344CB8AC3E}">
        <p14:creationId xmlns:p14="http://schemas.microsoft.com/office/powerpoint/2010/main" val="1388452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F552-6FB0-45E5-844E-2D3A033FDDA4}"/>
              </a:ext>
            </a:extLst>
          </p:cNvPr>
          <p:cNvSpPr>
            <a:spLocks noGrp="1"/>
          </p:cNvSpPr>
          <p:nvPr>
            <p:ph type="ctrTitle"/>
          </p:nvPr>
        </p:nvSpPr>
        <p:spPr>
          <a:xfrm>
            <a:off x="228600" y="660400"/>
            <a:ext cx="6719664" cy="1320799"/>
          </a:xfrm>
        </p:spPr>
        <p:txBody>
          <a:bodyPr/>
          <a:lstStyle/>
          <a:p>
            <a:r>
              <a:rPr lang="en-NZ" sz="3200" dirty="0"/>
              <a:t>If you answered YES to being Tier 3 – this is for you. If not – move on! </a:t>
            </a:r>
          </a:p>
        </p:txBody>
      </p:sp>
      <p:sp>
        <p:nvSpPr>
          <p:cNvPr id="3" name="Subtitle 2">
            <a:extLst>
              <a:ext uri="{FF2B5EF4-FFF2-40B4-BE49-F238E27FC236}">
                <a16:creationId xmlns:a16="http://schemas.microsoft.com/office/drawing/2014/main" id="{97B781C7-263C-4538-ADCC-EB01FC761FF1}"/>
              </a:ext>
            </a:extLst>
          </p:cNvPr>
          <p:cNvSpPr>
            <a:spLocks noGrp="1"/>
          </p:cNvSpPr>
          <p:nvPr>
            <p:ph type="subTitle" idx="1"/>
          </p:nvPr>
        </p:nvSpPr>
        <p:spPr/>
        <p:txBody>
          <a:bodyPr/>
          <a:lstStyle/>
          <a:p>
            <a:pPr algn="l"/>
            <a:r>
              <a:rPr lang="en-NZ" b="0" i="0" dirty="0" err="1">
                <a:solidFill>
                  <a:srgbClr val="424242"/>
                </a:solidFill>
                <a:effectLst/>
                <a:latin typeface="+mn-lt"/>
              </a:rPr>
              <a:t>XRB</a:t>
            </a:r>
            <a:r>
              <a:rPr lang="en-NZ" b="0" i="0" dirty="0">
                <a:solidFill>
                  <a:srgbClr val="424242"/>
                </a:solidFill>
                <a:effectLst/>
                <a:latin typeface="+mn-lt"/>
              </a:rPr>
              <a:t> has created this tier recognising that many Inc Soc will fit into this category.</a:t>
            </a:r>
          </a:p>
          <a:p>
            <a:pPr algn="l"/>
            <a:r>
              <a:rPr lang="en-NZ" b="0" i="0" dirty="0">
                <a:solidFill>
                  <a:srgbClr val="424242"/>
                </a:solidFill>
                <a:effectLst/>
                <a:latin typeface="FiraSans"/>
              </a:rPr>
              <a:t>The page with all you need to know about this </a:t>
            </a:r>
            <a:r>
              <a:rPr lang="en-NZ" b="0" i="0" dirty="0">
                <a:solidFill>
                  <a:srgbClr val="424242"/>
                </a:solidFill>
                <a:effectLst/>
                <a:latin typeface="FiraSans"/>
                <a:hlinkClick r:id="rId2"/>
              </a:rPr>
              <a:t>Tier is here</a:t>
            </a:r>
            <a:r>
              <a:rPr lang="en-NZ" b="0" i="0" dirty="0">
                <a:solidFill>
                  <a:srgbClr val="424242"/>
                </a:solidFill>
                <a:effectLst/>
                <a:latin typeface="FiraSans"/>
              </a:rPr>
              <a:t>.</a:t>
            </a:r>
          </a:p>
          <a:p>
            <a:pPr algn="l"/>
            <a:endParaRPr lang="en-NZ" b="0" i="0" dirty="0">
              <a:solidFill>
                <a:srgbClr val="424242"/>
              </a:solidFill>
              <a:effectLst/>
              <a:latin typeface="FiraSans"/>
            </a:endParaRPr>
          </a:p>
          <a:p>
            <a:pPr algn="l"/>
            <a:r>
              <a:rPr lang="en-NZ" b="0" i="0" dirty="0">
                <a:solidFill>
                  <a:srgbClr val="424242"/>
                </a:solidFill>
                <a:effectLst/>
                <a:latin typeface="FiraSans"/>
              </a:rPr>
              <a:t>The document with all the details is available for </a:t>
            </a:r>
            <a:r>
              <a:rPr lang="en-NZ" b="0" i="0" dirty="0">
                <a:solidFill>
                  <a:srgbClr val="424242"/>
                </a:solidFill>
                <a:effectLst/>
                <a:latin typeface="FiraSans"/>
                <a:hlinkClick r:id="rId3"/>
              </a:rPr>
              <a:t>download here</a:t>
            </a:r>
            <a:r>
              <a:rPr lang="en-NZ" sz="2800" b="0" i="0" dirty="0">
                <a:solidFill>
                  <a:srgbClr val="424242"/>
                </a:solidFill>
                <a:effectLst/>
                <a:latin typeface="FiraSans"/>
                <a:hlinkClick r:id="rId3"/>
              </a:rPr>
              <a:t>.</a:t>
            </a:r>
            <a:endParaRPr lang="en-NZ" sz="2800" b="0" i="0" dirty="0">
              <a:solidFill>
                <a:srgbClr val="424242"/>
              </a:solidFill>
              <a:effectLst/>
              <a:latin typeface="FiraSans"/>
            </a:endParaRPr>
          </a:p>
          <a:p>
            <a:pPr algn="l"/>
            <a:endParaRPr lang="en-NZ" sz="2800" dirty="0">
              <a:solidFill>
                <a:srgbClr val="424242"/>
              </a:solidFill>
              <a:latin typeface="FiraSans"/>
            </a:endParaRPr>
          </a:p>
          <a:p>
            <a:pPr algn="l"/>
            <a:r>
              <a:rPr lang="en-NZ" sz="2800" b="1" i="0" dirty="0">
                <a:solidFill>
                  <a:srgbClr val="424242"/>
                </a:solidFill>
                <a:effectLst/>
                <a:latin typeface="FiraSans"/>
              </a:rPr>
              <a:t>You are </a:t>
            </a:r>
            <a:r>
              <a:rPr lang="en-NZ" sz="2800" b="1" i="0" dirty="0">
                <a:solidFill>
                  <a:srgbClr val="424242"/>
                </a:solidFill>
                <a:effectLst/>
                <a:latin typeface="FiraSans"/>
                <a:hlinkClick r:id="rId4"/>
              </a:rPr>
              <a:t>only required to have an audit </a:t>
            </a:r>
            <a:r>
              <a:rPr lang="en-NZ" sz="2800" b="1" i="0" dirty="0">
                <a:solidFill>
                  <a:srgbClr val="424242"/>
                </a:solidFill>
                <a:effectLst/>
                <a:latin typeface="FiraSans"/>
              </a:rPr>
              <a:t>if you are not a charitable entity and you have operating expenses of $</a:t>
            </a:r>
            <a:r>
              <a:rPr lang="en-NZ" sz="2800" b="1" i="0" dirty="0" err="1">
                <a:solidFill>
                  <a:srgbClr val="424242"/>
                </a:solidFill>
                <a:effectLst/>
                <a:latin typeface="FiraSans"/>
              </a:rPr>
              <a:t>3m</a:t>
            </a:r>
            <a:r>
              <a:rPr lang="en-NZ" sz="2800" b="1" i="0" dirty="0">
                <a:solidFill>
                  <a:srgbClr val="424242"/>
                </a:solidFill>
                <a:effectLst/>
                <a:latin typeface="FiraSans"/>
              </a:rPr>
              <a:t> or more in each of the last two financial years.</a:t>
            </a:r>
          </a:p>
          <a:p>
            <a:pPr>
              <a:spcBef>
                <a:spcPts val="0"/>
              </a:spcBef>
            </a:pPr>
            <a:endParaRPr lang="en-NZ" sz="3600" dirty="0"/>
          </a:p>
        </p:txBody>
      </p:sp>
    </p:spTree>
    <p:extLst>
      <p:ext uri="{BB962C8B-B14F-4D97-AF65-F5344CB8AC3E}">
        <p14:creationId xmlns:p14="http://schemas.microsoft.com/office/powerpoint/2010/main" val="3360176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F552-6FB0-45E5-844E-2D3A033FDDA4}"/>
              </a:ext>
            </a:extLst>
          </p:cNvPr>
          <p:cNvSpPr>
            <a:spLocks noGrp="1"/>
          </p:cNvSpPr>
          <p:nvPr>
            <p:ph type="ctrTitle"/>
          </p:nvPr>
        </p:nvSpPr>
        <p:spPr/>
        <p:txBody>
          <a:bodyPr/>
          <a:lstStyle/>
          <a:p>
            <a:r>
              <a:rPr lang="en-NZ" sz="3200" dirty="0"/>
              <a:t>Do you meet the criteria for Tier 1 or 2 of the reporting standards?</a:t>
            </a:r>
          </a:p>
        </p:txBody>
      </p:sp>
      <p:sp>
        <p:nvSpPr>
          <p:cNvPr id="3" name="Subtitle 2">
            <a:extLst>
              <a:ext uri="{FF2B5EF4-FFF2-40B4-BE49-F238E27FC236}">
                <a16:creationId xmlns:a16="http://schemas.microsoft.com/office/drawing/2014/main" id="{97B781C7-263C-4538-ADCC-EB01FC761FF1}"/>
              </a:ext>
            </a:extLst>
          </p:cNvPr>
          <p:cNvSpPr>
            <a:spLocks noGrp="1"/>
          </p:cNvSpPr>
          <p:nvPr>
            <p:ph type="subTitle" idx="1"/>
          </p:nvPr>
        </p:nvSpPr>
        <p:spPr/>
        <p:txBody>
          <a:bodyPr/>
          <a:lstStyle/>
          <a:p>
            <a:pPr algn="l"/>
            <a:r>
              <a:rPr lang="en-NZ" b="1" i="0" dirty="0">
                <a:solidFill>
                  <a:srgbClr val="3F403A"/>
                </a:solidFill>
                <a:effectLst/>
                <a:latin typeface="var(--montserrat)"/>
              </a:rPr>
              <a:t>Does Tier 2 apply to you?</a:t>
            </a:r>
          </a:p>
          <a:p>
            <a:pPr algn="l"/>
            <a:r>
              <a:rPr lang="en-NZ" b="0" i="0" dirty="0">
                <a:solidFill>
                  <a:srgbClr val="3F403A"/>
                </a:solidFill>
                <a:effectLst/>
                <a:latin typeface="Roboto" panose="02000000000000000000" pitchFamily="2" charset="0"/>
              </a:rPr>
              <a:t>You apply this standard if your entity:</a:t>
            </a:r>
          </a:p>
          <a:p>
            <a:pPr algn="l">
              <a:buFont typeface="Arial" panose="020B0604020202020204" pitchFamily="34" charset="0"/>
              <a:buChar char="•"/>
            </a:pPr>
            <a:r>
              <a:rPr lang="en-NZ" b="0" i="0" dirty="0">
                <a:solidFill>
                  <a:srgbClr val="3F403A"/>
                </a:solidFill>
                <a:effectLst/>
                <a:latin typeface="Roboto" panose="02000000000000000000" pitchFamily="2" charset="0"/>
              </a:rPr>
              <a:t>has expenses between $</a:t>
            </a:r>
            <a:r>
              <a:rPr lang="en-NZ" b="0" i="0" dirty="0" err="1">
                <a:solidFill>
                  <a:srgbClr val="3F403A"/>
                </a:solidFill>
                <a:effectLst/>
                <a:latin typeface="Roboto" panose="02000000000000000000" pitchFamily="2" charset="0"/>
              </a:rPr>
              <a:t>5m</a:t>
            </a:r>
            <a:r>
              <a:rPr lang="en-NZ" b="0" i="0" dirty="0">
                <a:solidFill>
                  <a:srgbClr val="3F403A"/>
                </a:solidFill>
                <a:effectLst/>
                <a:latin typeface="Roboto" panose="02000000000000000000" pitchFamily="2" charset="0"/>
              </a:rPr>
              <a:t> and $</a:t>
            </a:r>
            <a:r>
              <a:rPr lang="en-NZ" b="0" i="0" dirty="0" err="1">
                <a:solidFill>
                  <a:srgbClr val="3F403A"/>
                </a:solidFill>
                <a:effectLst/>
                <a:latin typeface="Roboto" panose="02000000000000000000" pitchFamily="2" charset="0"/>
              </a:rPr>
              <a:t>33m</a:t>
            </a:r>
            <a:r>
              <a:rPr lang="en-NZ" b="0" i="0" dirty="0">
                <a:solidFill>
                  <a:srgbClr val="3F403A"/>
                </a:solidFill>
                <a:effectLst/>
                <a:latin typeface="Roboto" panose="02000000000000000000" pitchFamily="2" charset="0"/>
              </a:rPr>
              <a:t>; and</a:t>
            </a:r>
          </a:p>
          <a:p>
            <a:pPr algn="l">
              <a:buFont typeface="Arial" panose="020B0604020202020204" pitchFamily="34" charset="0"/>
              <a:buChar char="•"/>
            </a:pPr>
            <a:r>
              <a:rPr lang="en-NZ" b="0" i="0" dirty="0">
                <a:solidFill>
                  <a:srgbClr val="3F403A"/>
                </a:solidFill>
                <a:effectLst/>
                <a:latin typeface="Roboto" panose="02000000000000000000" pitchFamily="2" charset="0"/>
              </a:rPr>
              <a:t>elects to be in Tier 2.</a:t>
            </a:r>
          </a:p>
          <a:p>
            <a:pPr algn="l">
              <a:buFont typeface="Arial" panose="020B0604020202020204" pitchFamily="34" charset="0"/>
              <a:buChar char="•"/>
            </a:pPr>
            <a:endParaRPr lang="en-NZ" b="0" i="0" dirty="0">
              <a:solidFill>
                <a:srgbClr val="3F403A"/>
              </a:solidFill>
              <a:effectLst/>
              <a:latin typeface="Roboto" panose="02000000000000000000" pitchFamily="2" charset="0"/>
            </a:endParaRPr>
          </a:p>
          <a:p>
            <a:pPr algn="l"/>
            <a:r>
              <a:rPr lang="en-NZ" b="1" i="0" dirty="0">
                <a:solidFill>
                  <a:srgbClr val="3F403A"/>
                </a:solidFill>
                <a:effectLst/>
                <a:latin typeface="var(--montserrat)"/>
              </a:rPr>
              <a:t>Does Tier 1 apply to you?</a:t>
            </a:r>
          </a:p>
          <a:p>
            <a:pPr algn="l"/>
            <a:r>
              <a:rPr lang="en-NZ" b="0" i="0" dirty="0">
                <a:solidFill>
                  <a:srgbClr val="3F403A"/>
                </a:solidFill>
                <a:effectLst/>
                <a:latin typeface="Roboto" panose="02000000000000000000" pitchFamily="2" charset="0"/>
              </a:rPr>
              <a:t>You apply this standard if your entity:</a:t>
            </a:r>
          </a:p>
          <a:p>
            <a:pPr algn="l">
              <a:buFont typeface="Arial" panose="020B0604020202020204" pitchFamily="34" charset="0"/>
              <a:buChar char="•"/>
            </a:pPr>
            <a:r>
              <a:rPr lang="en-NZ" b="0" i="0" dirty="0">
                <a:solidFill>
                  <a:srgbClr val="3F403A"/>
                </a:solidFill>
                <a:effectLst/>
                <a:latin typeface="Roboto" panose="02000000000000000000" pitchFamily="2" charset="0"/>
              </a:rPr>
              <a:t>has expenses are greater than $</a:t>
            </a:r>
            <a:r>
              <a:rPr lang="en-NZ" b="0" i="0" dirty="0" err="1">
                <a:solidFill>
                  <a:srgbClr val="3F403A"/>
                </a:solidFill>
                <a:effectLst/>
                <a:latin typeface="Roboto" panose="02000000000000000000" pitchFamily="2" charset="0"/>
              </a:rPr>
              <a:t>33m</a:t>
            </a:r>
            <a:r>
              <a:rPr lang="en-NZ" b="0" i="0" dirty="0">
                <a:solidFill>
                  <a:srgbClr val="3F403A"/>
                </a:solidFill>
                <a:effectLst/>
                <a:latin typeface="Roboto" panose="02000000000000000000" pitchFamily="2" charset="0"/>
              </a:rPr>
              <a:t>; and</a:t>
            </a:r>
          </a:p>
          <a:p>
            <a:pPr algn="l">
              <a:buFont typeface="Arial" panose="020B0604020202020204" pitchFamily="34" charset="0"/>
              <a:buChar char="•"/>
            </a:pPr>
            <a:r>
              <a:rPr lang="en-NZ" b="0" i="0" dirty="0">
                <a:solidFill>
                  <a:srgbClr val="3F403A"/>
                </a:solidFill>
                <a:effectLst/>
                <a:latin typeface="Roboto" panose="02000000000000000000" pitchFamily="2" charset="0"/>
              </a:rPr>
              <a:t>elects to be in Tier 1.</a:t>
            </a:r>
          </a:p>
          <a:p>
            <a:endParaRPr lang="en-NZ" b="1" dirty="0"/>
          </a:p>
          <a:p>
            <a:endParaRPr lang="en-NZ" b="1" dirty="0"/>
          </a:p>
          <a:p>
            <a:r>
              <a:rPr lang="en-NZ" b="1" dirty="0"/>
              <a:t>If you can answer YES to these questions you are a Tier 2</a:t>
            </a:r>
          </a:p>
          <a:p>
            <a:endParaRPr lang="en-NZ" b="1" dirty="0"/>
          </a:p>
          <a:p>
            <a:r>
              <a:rPr lang="en-NZ" b="1" dirty="0"/>
              <a:t>See the next page for what is required from you. </a:t>
            </a:r>
          </a:p>
          <a:p>
            <a:r>
              <a:rPr lang="en-NZ" b="1" dirty="0"/>
              <a:t>If NO – click on to slide 11 </a:t>
            </a:r>
          </a:p>
          <a:p>
            <a:endParaRPr lang="en-NZ" b="1" dirty="0"/>
          </a:p>
        </p:txBody>
      </p:sp>
    </p:spTree>
    <p:extLst>
      <p:ext uri="{BB962C8B-B14F-4D97-AF65-F5344CB8AC3E}">
        <p14:creationId xmlns:p14="http://schemas.microsoft.com/office/powerpoint/2010/main" val="2378047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F552-6FB0-45E5-844E-2D3A033FDDA4}"/>
              </a:ext>
            </a:extLst>
          </p:cNvPr>
          <p:cNvSpPr>
            <a:spLocks noGrp="1"/>
          </p:cNvSpPr>
          <p:nvPr>
            <p:ph type="ctrTitle"/>
          </p:nvPr>
        </p:nvSpPr>
        <p:spPr>
          <a:xfrm>
            <a:off x="228600" y="660400"/>
            <a:ext cx="6719664" cy="1320799"/>
          </a:xfrm>
        </p:spPr>
        <p:txBody>
          <a:bodyPr/>
          <a:lstStyle/>
          <a:p>
            <a:r>
              <a:rPr lang="en-NZ" sz="3200" dirty="0"/>
              <a:t>If you answered YES to being Tier 1 or 2 – this is for you. If not – move on! </a:t>
            </a:r>
          </a:p>
        </p:txBody>
      </p:sp>
      <p:sp>
        <p:nvSpPr>
          <p:cNvPr id="3" name="Subtitle 2">
            <a:extLst>
              <a:ext uri="{FF2B5EF4-FFF2-40B4-BE49-F238E27FC236}">
                <a16:creationId xmlns:a16="http://schemas.microsoft.com/office/drawing/2014/main" id="{97B781C7-263C-4538-ADCC-EB01FC761FF1}"/>
              </a:ext>
            </a:extLst>
          </p:cNvPr>
          <p:cNvSpPr>
            <a:spLocks noGrp="1"/>
          </p:cNvSpPr>
          <p:nvPr>
            <p:ph type="subTitle" idx="1"/>
          </p:nvPr>
        </p:nvSpPr>
        <p:spPr/>
        <p:txBody>
          <a:bodyPr/>
          <a:lstStyle/>
          <a:p>
            <a:pPr algn="l"/>
            <a:endParaRPr lang="en-NZ" b="0" i="0" dirty="0">
              <a:solidFill>
                <a:srgbClr val="424242"/>
              </a:solidFill>
              <a:effectLst/>
              <a:latin typeface="FiraSans"/>
            </a:endParaRPr>
          </a:p>
          <a:p>
            <a:pPr algn="l"/>
            <a:endParaRPr lang="en-NZ" b="0" i="0" dirty="0">
              <a:solidFill>
                <a:srgbClr val="424242"/>
              </a:solidFill>
              <a:effectLst/>
              <a:latin typeface="FiraSans"/>
            </a:endParaRPr>
          </a:p>
          <a:p>
            <a:pPr algn="l"/>
            <a:r>
              <a:rPr lang="en-NZ" b="0" i="0" dirty="0">
                <a:solidFill>
                  <a:srgbClr val="424242"/>
                </a:solidFill>
                <a:effectLst/>
                <a:latin typeface="FiraSans"/>
              </a:rPr>
              <a:t>The page with all you need to know about this </a:t>
            </a:r>
            <a:r>
              <a:rPr lang="en-NZ" b="0" i="0" dirty="0">
                <a:solidFill>
                  <a:srgbClr val="424242"/>
                </a:solidFill>
                <a:effectLst/>
                <a:latin typeface="FiraSans"/>
                <a:hlinkClick r:id="rId2"/>
              </a:rPr>
              <a:t>Tier is here</a:t>
            </a:r>
            <a:r>
              <a:rPr lang="en-NZ" b="0" i="0" dirty="0">
                <a:solidFill>
                  <a:srgbClr val="424242"/>
                </a:solidFill>
                <a:effectLst/>
                <a:latin typeface="FiraSans"/>
              </a:rPr>
              <a:t>.</a:t>
            </a:r>
          </a:p>
          <a:p>
            <a:pPr algn="l"/>
            <a:endParaRPr lang="en-NZ" b="0" i="0" dirty="0">
              <a:solidFill>
                <a:srgbClr val="424242"/>
              </a:solidFill>
              <a:effectLst/>
              <a:latin typeface="FiraSans"/>
            </a:endParaRPr>
          </a:p>
          <a:p>
            <a:pPr algn="l"/>
            <a:r>
              <a:rPr lang="en-NZ" sz="2800" b="1" i="0" dirty="0">
                <a:solidFill>
                  <a:srgbClr val="424242"/>
                </a:solidFill>
                <a:effectLst/>
                <a:latin typeface="FiraSans"/>
              </a:rPr>
              <a:t>You will be </a:t>
            </a:r>
            <a:r>
              <a:rPr lang="en-NZ" sz="2800" b="1" i="0" dirty="0">
                <a:solidFill>
                  <a:srgbClr val="424242"/>
                </a:solidFill>
                <a:effectLst/>
                <a:latin typeface="FiraSans"/>
                <a:hlinkClick r:id="rId3"/>
              </a:rPr>
              <a:t>required to have an audit</a:t>
            </a:r>
            <a:endParaRPr lang="en-NZ" sz="2800" b="1" i="0" dirty="0">
              <a:solidFill>
                <a:srgbClr val="424242"/>
              </a:solidFill>
              <a:effectLst/>
              <a:latin typeface="FiraSans"/>
            </a:endParaRPr>
          </a:p>
          <a:p>
            <a:pPr>
              <a:spcBef>
                <a:spcPts val="0"/>
              </a:spcBef>
            </a:pPr>
            <a:endParaRPr lang="en-NZ" sz="3600" dirty="0"/>
          </a:p>
        </p:txBody>
      </p:sp>
    </p:spTree>
    <p:extLst>
      <p:ext uri="{BB962C8B-B14F-4D97-AF65-F5344CB8AC3E}">
        <p14:creationId xmlns:p14="http://schemas.microsoft.com/office/powerpoint/2010/main" val="2432560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F552-6FB0-45E5-844E-2D3A033FDDA4}"/>
              </a:ext>
            </a:extLst>
          </p:cNvPr>
          <p:cNvSpPr>
            <a:spLocks noGrp="1"/>
          </p:cNvSpPr>
          <p:nvPr>
            <p:ph type="ctrTitle"/>
          </p:nvPr>
        </p:nvSpPr>
        <p:spPr>
          <a:xfrm>
            <a:off x="228600" y="660400"/>
            <a:ext cx="6719664" cy="1320799"/>
          </a:xfrm>
        </p:spPr>
        <p:txBody>
          <a:bodyPr/>
          <a:lstStyle/>
          <a:p>
            <a:r>
              <a:rPr lang="en-NZ" sz="3200" dirty="0"/>
              <a:t>Definitions</a:t>
            </a:r>
          </a:p>
        </p:txBody>
      </p:sp>
      <p:sp>
        <p:nvSpPr>
          <p:cNvPr id="3" name="Subtitle 2">
            <a:extLst>
              <a:ext uri="{FF2B5EF4-FFF2-40B4-BE49-F238E27FC236}">
                <a16:creationId xmlns:a16="http://schemas.microsoft.com/office/drawing/2014/main" id="{97B781C7-263C-4538-ADCC-EB01FC761FF1}"/>
              </a:ext>
            </a:extLst>
          </p:cNvPr>
          <p:cNvSpPr>
            <a:spLocks noGrp="1"/>
          </p:cNvSpPr>
          <p:nvPr>
            <p:ph type="subTitle" idx="1"/>
          </p:nvPr>
        </p:nvSpPr>
        <p:spPr/>
        <p:txBody>
          <a:bodyPr/>
          <a:lstStyle/>
          <a:p>
            <a:pPr>
              <a:spcBef>
                <a:spcPts val="0"/>
              </a:spcBef>
            </a:pPr>
            <a:r>
              <a:rPr lang="en-NZ" sz="1800" b="1" dirty="0">
                <a:solidFill>
                  <a:schemeClr val="tx1"/>
                </a:solidFill>
                <a:latin typeface="+mn-lt"/>
              </a:rPr>
              <a:t>-	</a:t>
            </a:r>
            <a:r>
              <a:rPr lang="en-NZ" sz="1600" b="1" dirty="0" err="1">
                <a:solidFill>
                  <a:schemeClr val="tx1"/>
                </a:solidFill>
              </a:rPr>
              <a:t>PBE</a:t>
            </a:r>
            <a:r>
              <a:rPr lang="en-NZ" sz="1600" b="1" dirty="0">
                <a:solidFill>
                  <a:schemeClr val="tx1"/>
                </a:solidFill>
              </a:rPr>
              <a:t> </a:t>
            </a:r>
            <a:r>
              <a:rPr lang="en-NZ" sz="1600" dirty="0">
                <a:solidFill>
                  <a:schemeClr val="tx1"/>
                </a:solidFill>
              </a:rPr>
              <a:t>= public benefit entity (not for profits) you might see this on the </a:t>
            </a:r>
            <a:r>
              <a:rPr lang="en-NZ" sz="1600" dirty="0" err="1">
                <a:solidFill>
                  <a:schemeClr val="tx1"/>
                </a:solidFill>
              </a:rPr>
              <a:t>XRB</a:t>
            </a:r>
            <a:r>
              <a:rPr lang="en-NZ" sz="1600" dirty="0">
                <a:solidFill>
                  <a:schemeClr val="tx1"/>
                </a:solidFill>
              </a:rPr>
              <a:t> site</a:t>
            </a:r>
          </a:p>
          <a:p>
            <a:pPr>
              <a:spcBef>
                <a:spcPts val="0"/>
              </a:spcBef>
            </a:pPr>
            <a:r>
              <a:rPr lang="en-NZ" sz="1600" b="1" dirty="0">
                <a:solidFill>
                  <a:schemeClr val="tx1"/>
                </a:solidFill>
              </a:rPr>
              <a:t>-	Operating payments </a:t>
            </a:r>
            <a:r>
              <a:rPr lang="en-NZ" sz="1600" dirty="0">
                <a:solidFill>
                  <a:schemeClr val="tx1"/>
                </a:solidFill>
              </a:rPr>
              <a:t>=</a:t>
            </a:r>
            <a:r>
              <a:rPr lang="en-NZ" sz="1600" b="0" i="0" dirty="0">
                <a:solidFill>
                  <a:schemeClr val="tx1"/>
                </a:solidFill>
                <a:effectLst/>
              </a:rPr>
              <a:t>total of all payments made by your society either in cash or from your 	bank account during the year (including grant payments and income tax payments), except for 	capital payments such as those relating to purchasing assets or repayments of loan borrowings</a:t>
            </a:r>
          </a:p>
          <a:p>
            <a:pPr algn="l"/>
            <a:r>
              <a:rPr lang="en-NZ" sz="1600" dirty="0">
                <a:solidFill>
                  <a:schemeClr val="tx1"/>
                </a:solidFill>
              </a:rPr>
              <a:t>-	</a:t>
            </a:r>
            <a:r>
              <a:rPr lang="en-NZ" sz="1600" b="1" dirty="0">
                <a:solidFill>
                  <a:schemeClr val="tx1"/>
                </a:solidFill>
              </a:rPr>
              <a:t>Current Assets </a:t>
            </a:r>
            <a:r>
              <a:rPr lang="en-NZ" sz="1600" dirty="0">
                <a:solidFill>
                  <a:schemeClr val="tx1"/>
                </a:solidFill>
              </a:rPr>
              <a:t>= </a:t>
            </a:r>
            <a:r>
              <a:rPr lang="en-NZ" sz="1600" b="0" i="0" dirty="0">
                <a:solidFill>
                  <a:schemeClr val="tx1"/>
                </a:solidFill>
                <a:effectLst/>
              </a:rPr>
              <a:t>the society expects the asset to be realised, consumed, sold, or otherwise 	disposed of within 12 months after the society’s balance date of the relevant period (such as 	accounts receivable or, a fixed asset expecting to be sold within 12 months like a car or a 	building): </a:t>
            </a:r>
            <a:r>
              <a:rPr lang="en-NZ" sz="1600" b="1" i="0" dirty="0">
                <a:solidFill>
                  <a:schemeClr val="tx1"/>
                </a:solidFill>
                <a:effectLst/>
              </a:rPr>
              <a:t>OR</a:t>
            </a:r>
            <a:r>
              <a:rPr lang="en-NZ" sz="1600" b="0" i="0" dirty="0">
                <a:solidFill>
                  <a:schemeClr val="tx1"/>
                </a:solidFill>
                <a:effectLst/>
              </a:rPr>
              <a:t>  the asset is primarily held for the purpose of being traded(such as stock that is 	</a:t>
            </a:r>
            <a:r>
              <a:rPr lang="en-NZ" sz="1600" b="0" i="0" dirty="0" err="1">
                <a:solidFill>
                  <a:schemeClr val="tx1"/>
                </a:solidFill>
                <a:effectLst/>
              </a:rPr>
              <a:t>onsold</a:t>
            </a:r>
            <a:r>
              <a:rPr lang="en-NZ" sz="1600" b="0" i="0" dirty="0">
                <a:solidFill>
                  <a:schemeClr val="tx1"/>
                </a:solidFill>
                <a:effectLst/>
              </a:rPr>
              <a:t>, sports equipment or clothing, stock not yet sold for fundraising activities): OR  the asset 	is a cash or a cash equivalent and is not restricted from being exchanged or used to settle a 	liability for at least 12 months after the society’s balance date of the relevant period (such as 	bank account, short term deposit).</a:t>
            </a:r>
          </a:p>
          <a:p>
            <a:pPr marL="285750" indent="-285750">
              <a:spcBef>
                <a:spcPts val="0"/>
              </a:spcBef>
              <a:buFontTx/>
              <a:buChar char="-"/>
            </a:pPr>
            <a:r>
              <a:rPr lang="en-NZ" sz="1600" b="1" i="0" dirty="0">
                <a:solidFill>
                  <a:schemeClr val="tx1"/>
                </a:solidFill>
                <a:effectLst/>
              </a:rPr>
              <a:t>   </a:t>
            </a:r>
            <a:r>
              <a:rPr lang="en-NZ" sz="1600" b="1" i="0" dirty="0" err="1">
                <a:solidFill>
                  <a:schemeClr val="tx1"/>
                </a:solidFill>
                <a:effectLst/>
              </a:rPr>
              <a:t>Donee</a:t>
            </a:r>
            <a:r>
              <a:rPr lang="en-NZ" sz="1600" b="1" i="0" dirty="0">
                <a:solidFill>
                  <a:schemeClr val="tx1"/>
                </a:solidFill>
                <a:effectLst/>
              </a:rPr>
              <a:t> organisations </a:t>
            </a:r>
            <a:r>
              <a:rPr lang="en-NZ" sz="1600" b="0" i="0" dirty="0">
                <a:solidFill>
                  <a:schemeClr val="tx1"/>
                </a:solidFill>
                <a:effectLst/>
              </a:rPr>
              <a:t>are organisations who have arranged with Inland Revenue for their  	donors to receive tax benefits for any donations made. If your society just has a letter from   	Inland Revenue recognising it as a not-for-profit, that’s not enough to be considered a </a:t>
            </a:r>
            <a:r>
              <a:rPr lang="en-NZ" sz="1600" b="0" i="0" dirty="0" err="1">
                <a:solidFill>
                  <a:schemeClr val="tx1"/>
                </a:solidFill>
                <a:effectLst/>
              </a:rPr>
              <a:t>donee</a:t>
            </a:r>
            <a:r>
              <a:rPr lang="en-NZ" sz="1600" b="0" i="0" dirty="0">
                <a:solidFill>
                  <a:schemeClr val="tx1"/>
                </a:solidFill>
                <a:effectLst/>
              </a:rPr>
              <a:t> 	organisation.</a:t>
            </a:r>
            <a:endParaRPr lang="en-NZ" sz="1600" dirty="0">
              <a:solidFill>
                <a:schemeClr val="tx1"/>
              </a:solidFill>
            </a:endParaRPr>
          </a:p>
          <a:p>
            <a:pPr>
              <a:spcBef>
                <a:spcPts val="0"/>
              </a:spcBef>
            </a:pPr>
            <a:endParaRPr lang="en-NZ" dirty="0"/>
          </a:p>
          <a:p>
            <a:pPr>
              <a:spcBef>
                <a:spcPts val="0"/>
              </a:spcBef>
            </a:pPr>
            <a:r>
              <a:rPr lang="en-NZ" dirty="0"/>
              <a:t>Keep an eye on the Inc Soc website for updates.</a:t>
            </a:r>
          </a:p>
          <a:p>
            <a:pPr>
              <a:spcBef>
                <a:spcPts val="0"/>
              </a:spcBef>
            </a:pPr>
            <a:endParaRPr lang="en-NZ" dirty="0"/>
          </a:p>
          <a:p>
            <a:pPr>
              <a:spcBef>
                <a:spcPts val="0"/>
              </a:spcBef>
            </a:pPr>
            <a:endParaRPr lang="en-NZ" dirty="0"/>
          </a:p>
        </p:txBody>
      </p:sp>
    </p:spTree>
    <p:extLst>
      <p:ext uri="{BB962C8B-B14F-4D97-AF65-F5344CB8AC3E}">
        <p14:creationId xmlns:p14="http://schemas.microsoft.com/office/powerpoint/2010/main" val="776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F552-6FB0-45E5-844E-2D3A033FDDA4}"/>
              </a:ext>
            </a:extLst>
          </p:cNvPr>
          <p:cNvSpPr>
            <a:spLocks noGrp="1"/>
          </p:cNvSpPr>
          <p:nvPr>
            <p:ph type="ctrTitle"/>
          </p:nvPr>
        </p:nvSpPr>
        <p:spPr>
          <a:xfrm>
            <a:off x="228600" y="660400"/>
            <a:ext cx="6719664" cy="1320799"/>
          </a:xfrm>
        </p:spPr>
        <p:txBody>
          <a:bodyPr/>
          <a:lstStyle/>
          <a:p>
            <a:r>
              <a:rPr lang="en-NZ" sz="3200" dirty="0"/>
              <a:t>A few things to note</a:t>
            </a:r>
          </a:p>
        </p:txBody>
      </p:sp>
      <p:sp>
        <p:nvSpPr>
          <p:cNvPr id="3" name="Subtitle 2">
            <a:extLst>
              <a:ext uri="{FF2B5EF4-FFF2-40B4-BE49-F238E27FC236}">
                <a16:creationId xmlns:a16="http://schemas.microsoft.com/office/drawing/2014/main" id="{97B781C7-263C-4538-ADCC-EB01FC761FF1}"/>
              </a:ext>
            </a:extLst>
          </p:cNvPr>
          <p:cNvSpPr>
            <a:spLocks noGrp="1"/>
          </p:cNvSpPr>
          <p:nvPr>
            <p:ph type="subTitle" idx="1"/>
          </p:nvPr>
        </p:nvSpPr>
        <p:spPr/>
        <p:txBody>
          <a:bodyPr/>
          <a:lstStyle/>
          <a:p>
            <a:pPr algn="l"/>
            <a:r>
              <a:rPr lang="en-NZ" sz="1600" b="0" i="0" dirty="0">
                <a:solidFill>
                  <a:srgbClr val="424242"/>
                </a:solidFill>
                <a:effectLst/>
                <a:latin typeface="+mn-lt"/>
              </a:rPr>
              <a:t>If your society is registered as a charity you will already be using </a:t>
            </a:r>
            <a:r>
              <a:rPr lang="en-NZ" sz="1600" b="0" i="0" dirty="0" err="1">
                <a:solidFill>
                  <a:srgbClr val="424242"/>
                </a:solidFill>
                <a:effectLst/>
                <a:latin typeface="+mn-lt"/>
              </a:rPr>
              <a:t>XRB</a:t>
            </a:r>
            <a:r>
              <a:rPr lang="en-NZ" sz="1600" b="0" i="0" dirty="0">
                <a:solidFill>
                  <a:srgbClr val="424242"/>
                </a:solidFill>
                <a:effectLst/>
                <a:latin typeface="+mn-lt"/>
              </a:rPr>
              <a:t> reporting standards for your financial statements and filing them with Charities Services. This won't change.</a:t>
            </a:r>
          </a:p>
          <a:p>
            <a:pPr algn="l"/>
            <a:r>
              <a:rPr lang="en-NZ" sz="1600" b="0" i="0" dirty="0">
                <a:solidFill>
                  <a:srgbClr val="424242"/>
                </a:solidFill>
                <a:effectLst/>
                <a:latin typeface="+mn-lt"/>
              </a:rPr>
              <a:t>If you are also already having your financial statements examined by an independent auditor or reviewer as required by the Charities Act 2005, this won't change either.</a:t>
            </a:r>
          </a:p>
          <a:p>
            <a:pPr>
              <a:spcBef>
                <a:spcPts val="0"/>
              </a:spcBef>
            </a:pPr>
            <a:endParaRPr lang="en-NZ" sz="1800" dirty="0">
              <a:solidFill>
                <a:schemeClr val="tx1"/>
              </a:solidFill>
            </a:endParaRPr>
          </a:p>
          <a:p>
            <a:pPr>
              <a:spcBef>
                <a:spcPts val="0"/>
              </a:spcBef>
            </a:pPr>
            <a:r>
              <a:rPr lang="en-NZ" sz="1800" dirty="0">
                <a:solidFill>
                  <a:schemeClr val="tx1"/>
                </a:solidFill>
                <a:hlinkClick r:id="rId2"/>
              </a:rPr>
              <a:t>FAQ for Tiers 1 and 2</a:t>
            </a:r>
            <a:endParaRPr lang="en-NZ" sz="1800" dirty="0">
              <a:solidFill>
                <a:schemeClr val="tx1"/>
              </a:solidFill>
            </a:endParaRPr>
          </a:p>
          <a:p>
            <a:pPr>
              <a:spcBef>
                <a:spcPts val="0"/>
              </a:spcBef>
            </a:pPr>
            <a:endParaRPr lang="en-NZ" sz="1800" dirty="0">
              <a:solidFill>
                <a:schemeClr val="tx1"/>
              </a:solidFill>
            </a:endParaRPr>
          </a:p>
          <a:p>
            <a:pPr>
              <a:spcBef>
                <a:spcPts val="0"/>
              </a:spcBef>
            </a:pPr>
            <a:r>
              <a:rPr lang="en-NZ" sz="1800" dirty="0">
                <a:solidFill>
                  <a:schemeClr val="tx1"/>
                </a:solidFill>
                <a:hlinkClick r:id="rId3"/>
              </a:rPr>
              <a:t>FAQ for Tiers 3 and 4 </a:t>
            </a:r>
            <a:endParaRPr lang="en-NZ" sz="1800" dirty="0">
              <a:solidFill>
                <a:schemeClr val="tx1"/>
              </a:solidFill>
            </a:endParaRPr>
          </a:p>
          <a:p>
            <a:pPr>
              <a:spcBef>
                <a:spcPts val="0"/>
              </a:spcBef>
            </a:pPr>
            <a:endParaRPr lang="en-NZ" dirty="0"/>
          </a:p>
          <a:p>
            <a:pPr>
              <a:spcBef>
                <a:spcPts val="0"/>
              </a:spcBef>
            </a:pPr>
            <a:r>
              <a:rPr lang="en-NZ" dirty="0">
                <a:solidFill>
                  <a:schemeClr val="tx1"/>
                </a:solidFill>
              </a:rPr>
              <a:t>Keep an eye on the Inc Soc website for updates.</a:t>
            </a:r>
          </a:p>
          <a:p>
            <a:pPr>
              <a:spcBef>
                <a:spcPts val="0"/>
              </a:spcBef>
            </a:pPr>
            <a:endParaRPr lang="en-NZ" dirty="0"/>
          </a:p>
          <a:p>
            <a:pPr>
              <a:spcBef>
                <a:spcPts val="0"/>
              </a:spcBef>
            </a:pPr>
            <a:endParaRPr lang="en-NZ" dirty="0"/>
          </a:p>
        </p:txBody>
      </p:sp>
    </p:spTree>
    <p:extLst>
      <p:ext uri="{BB962C8B-B14F-4D97-AF65-F5344CB8AC3E}">
        <p14:creationId xmlns:p14="http://schemas.microsoft.com/office/powerpoint/2010/main" val="3339299906"/>
      </p:ext>
    </p:extLst>
  </p:cSld>
  <p:clrMapOvr>
    <a:masterClrMapping/>
  </p:clrMapOvr>
</p:sld>
</file>

<file path=ppt/theme/theme1.xml><?xml version="1.0" encoding="utf-8"?>
<a:theme xmlns:a="http://schemas.openxmlformats.org/drawingml/2006/main" name="Office Theme">
  <a:themeElements>
    <a:clrScheme name="NZ Bridge">
      <a:dk1>
        <a:srgbClr val="000000"/>
      </a:dk1>
      <a:lt1>
        <a:srgbClr val="FFFFFF"/>
      </a:lt1>
      <a:dk2>
        <a:srgbClr val="182C58"/>
      </a:dk2>
      <a:lt2>
        <a:srgbClr val="FFFFF2"/>
      </a:lt2>
      <a:accent1>
        <a:srgbClr val="5EA23E"/>
      </a:accent1>
      <a:accent2>
        <a:srgbClr val="661A4E"/>
      </a:accent2>
      <a:accent3>
        <a:srgbClr val="4C9FC2"/>
      </a:accent3>
      <a:accent4>
        <a:srgbClr val="661A4E"/>
      </a:accent4>
      <a:accent5>
        <a:srgbClr val="4C9FC2"/>
      </a:accent5>
      <a:accent6>
        <a:srgbClr val="FF830D"/>
      </a:accent6>
      <a:hlink>
        <a:srgbClr val="4C9FC2"/>
      </a:hlink>
      <a:folHlink>
        <a:srgbClr val="5EA23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770D56B9-4208-4814-8442-8D78D71AA1D3}" vid="{85B1C105-152F-49FF-AD2D-14E5025611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Presentation1</Template>
  <TotalTime>636</TotalTime>
  <Words>1297</Words>
  <Application>Microsoft Office PowerPoint</Application>
  <PresentationFormat>On-screen Show (4:3)</PresentationFormat>
  <Paragraphs>108</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Big Shoulders Display Bold</vt:lpstr>
      <vt:lpstr>Calibri</vt:lpstr>
      <vt:lpstr>FiraSans</vt:lpstr>
      <vt:lpstr>Gill Sans</vt:lpstr>
      <vt:lpstr>Roboto</vt:lpstr>
      <vt:lpstr>var(--montserrat)</vt:lpstr>
      <vt:lpstr>Office Theme</vt:lpstr>
      <vt:lpstr>Incorporated Societies Act 2022</vt:lpstr>
      <vt:lpstr>Financials</vt:lpstr>
      <vt:lpstr>New financial reporting requirements</vt:lpstr>
      <vt:lpstr>Are you a small society?</vt:lpstr>
      <vt:lpstr>If you answered YES to slide 4 – this is for you. If not – move on! </vt:lpstr>
      <vt:lpstr>Do you meet the criteria for Tier 4 of the reporting standards?</vt:lpstr>
      <vt:lpstr>If you answered YES to being Tier 4 – this is for you. If not – move on! </vt:lpstr>
      <vt:lpstr>Do you meet the criteria for Tier 3 of the reporting standards?</vt:lpstr>
      <vt:lpstr>If you answered YES to being Tier 3 – this is for you. If not – move on! </vt:lpstr>
      <vt:lpstr>Do you meet the criteria for Tier 1 or 2 of the reporting standards?</vt:lpstr>
      <vt:lpstr>If you answered YES to being Tier 1 or 2 – this is for you. If not – move on! </vt:lpstr>
      <vt:lpstr>Definitions</vt:lpstr>
      <vt:lpstr>A few things to note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Incorporated Societies Act and Privacy Act updates</dc:title>
  <dc:creator>Anne Barrowclough</dc:creator>
  <cp:lastModifiedBy>Mel Auld</cp:lastModifiedBy>
  <cp:revision>9</cp:revision>
  <cp:lastPrinted>2024-07-15T04:06:02Z</cp:lastPrinted>
  <dcterms:created xsi:type="dcterms:W3CDTF">2022-07-28T01:39:43Z</dcterms:created>
  <dcterms:modified xsi:type="dcterms:W3CDTF">2024-08-22T07:43:26Z</dcterms:modified>
</cp:coreProperties>
</file>